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9"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322009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367943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411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117762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964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4057415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3629194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184129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215100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2485C-475F-4BB8-93E1-0A046B078F4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176403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C2485C-475F-4BB8-93E1-0A046B078F4A}"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257170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C2485C-475F-4BB8-93E1-0A046B078F4A}"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291612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C2485C-475F-4BB8-93E1-0A046B078F4A}"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8855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2485C-475F-4BB8-93E1-0A046B078F4A}"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355563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2485C-475F-4BB8-93E1-0A046B078F4A}"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350826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2485C-475F-4BB8-93E1-0A046B078F4A}"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9361B-0590-4FCC-8665-58227BF22532}" type="slidenum">
              <a:rPr lang="en-US" smtClean="0"/>
              <a:t>‹#›</a:t>
            </a:fld>
            <a:endParaRPr lang="en-US"/>
          </a:p>
        </p:txBody>
      </p:sp>
    </p:spTree>
    <p:extLst>
      <p:ext uri="{BB962C8B-B14F-4D97-AF65-F5344CB8AC3E}">
        <p14:creationId xmlns:p14="http://schemas.microsoft.com/office/powerpoint/2010/main" val="158741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2485C-475F-4BB8-93E1-0A046B078F4A}" type="datetimeFigureOut">
              <a:rPr lang="en-US" smtClean="0"/>
              <a:t>12/5/2015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D9361B-0590-4FCC-8665-58227BF22532}" type="slidenum">
              <a:rPr lang="en-US" smtClean="0"/>
              <a:t>‹#›</a:t>
            </a:fld>
            <a:endParaRPr lang="en-US"/>
          </a:p>
        </p:txBody>
      </p:sp>
    </p:spTree>
    <p:extLst>
      <p:ext uri="{BB962C8B-B14F-4D97-AF65-F5344CB8AC3E}">
        <p14:creationId xmlns:p14="http://schemas.microsoft.com/office/powerpoint/2010/main" val="116017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274390" y="4096342"/>
            <a:ext cx="9144000" cy="2186702"/>
          </a:xfrm>
        </p:spPr>
        <p:txBody>
          <a:bodyPr>
            <a:normAutofit/>
          </a:bodyPr>
          <a:lstStyle/>
          <a:p>
            <a:r>
              <a:rPr lang="en-US" sz="2800" u="sng" dirty="0" smtClean="0"/>
              <a:t>Team Members</a:t>
            </a:r>
            <a:endParaRPr lang="en-US" sz="2800" u="sng" dirty="0"/>
          </a:p>
          <a:p>
            <a:r>
              <a:rPr lang="en-US" dirty="0" smtClean="0"/>
              <a:t>-Jacob </a:t>
            </a:r>
            <a:r>
              <a:rPr lang="en-US" dirty="0" err="1" smtClean="0"/>
              <a:t>Meixner</a:t>
            </a:r>
            <a:r>
              <a:rPr lang="en-US" dirty="0" smtClean="0"/>
              <a:t> </a:t>
            </a:r>
          </a:p>
          <a:p>
            <a:r>
              <a:rPr lang="en-US" dirty="0" smtClean="0"/>
              <a:t> -Erik Steffens </a:t>
            </a:r>
          </a:p>
          <a:p>
            <a:r>
              <a:rPr lang="en-US" dirty="0" smtClean="0"/>
              <a:t>-Ken </a:t>
            </a:r>
            <a:r>
              <a:rPr lang="en-US" dirty="0" err="1" smtClean="0"/>
              <a:t>Martone</a:t>
            </a:r>
            <a:r>
              <a:rPr lang="en-US" dirty="0" smtClean="0"/>
              <a:t> </a:t>
            </a:r>
          </a:p>
          <a:p>
            <a:r>
              <a:rPr lang="en-US" dirty="0" smtClean="0"/>
              <a:t>-Thaddeus Wanat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067" y="390324"/>
            <a:ext cx="6678646" cy="3159973"/>
          </a:xfrm>
          <a:prstGeom prst="rect">
            <a:avLst/>
          </a:prstGeom>
        </p:spPr>
      </p:pic>
    </p:spTree>
    <p:extLst>
      <p:ext uri="{BB962C8B-B14F-4D97-AF65-F5344CB8AC3E}">
        <p14:creationId xmlns:p14="http://schemas.microsoft.com/office/powerpoint/2010/main" val="548507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51" y="326488"/>
            <a:ext cx="10515600" cy="1325563"/>
          </a:xfrm>
        </p:spPr>
        <p:txBody>
          <a:bodyPr/>
          <a:lstStyle/>
          <a:p>
            <a:r>
              <a:rPr lang="en-US" dirty="0"/>
              <a:t> </a:t>
            </a:r>
            <a:r>
              <a:rPr lang="en-US" dirty="0" smtClean="0"/>
              <a:t>Evaluation including items not completed</a:t>
            </a:r>
            <a:endParaRPr lang="en-US" dirty="0"/>
          </a:p>
        </p:txBody>
      </p:sp>
      <p:sp>
        <p:nvSpPr>
          <p:cNvPr id="3" name="Content Placeholder 2"/>
          <p:cNvSpPr>
            <a:spLocks noGrp="1"/>
          </p:cNvSpPr>
          <p:nvPr>
            <p:ph idx="1"/>
          </p:nvPr>
        </p:nvSpPr>
        <p:spPr>
          <a:xfrm>
            <a:off x="477592" y="1429555"/>
            <a:ext cx="10515600" cy="4855335"/>
          </a:xfrm>
        </p:spPr>
        <p:txBody>
          <a:bodyPr>
            <a:normAutofit fontScale="92500" lnSpcReduction="10000"/>
          </a:bodyPr>
          <a:lstStyle/>
          <a:p>
            <a:r>
              <a:rPr lang="en-US" dirty="0" smtClean="0"/>
              <a:t>Items not in deliverables for sprints, but originally planned</a:t>
            </a:r>
          </a:p>
          <a:p>
            <a:pPr lvl="1"/>
            <a:r>
              <a:rPr lang="en-US" dirty="0" smtClean="0"/>
              <a:t>Rent Pay System- removed before sprint planning due to timing</a:t>
            </a:r>
          </a:p>
          <a:p>
            <a:pPr lvl="1"/>
            <a:r>
              <a:rPr lang="en-US" dirty="0" smtClean="0"/>
              <a:t>Email Templating System- removed before planning due to timing</a:t>
            </a:r>
          </a:p>
          <a:p>
            <a:endParaRPr lang="en-US" dirty="0" smtClean="0"/>
          </a:p>
          <a:p>
            <a:r>
              <a:rPr lang="en-US" dirty="0" smtClean="0"/>
              <a:t>Items not completed</a:t>
            </a:r>
          </a:p>
          <a:p>
            <a:pPr lvl="1"/>
            <a:r>
              <a:rPr lang="en-US" dirty="0" smtClean="0"/>
              <a:t>None- we have been able to complete our sprint planning and required functionality</a:t>
            </a:r>
          </a:p>
          <a:p>
            <a:endParaRPr lang="en-US" dirty="0" smtClean="0"/>
          </a:p>
          <a:p>
            <a:r>
              <a:rPr lang="en-US" dirty="0" smtClean="0"/>
              <a:t>Overall Evaluation- </a:t>
            </a:r>
          </a:p>
          <a:p>
            <a:pPr lvl="1"/>
            <a:r>
              <a:rPr lang="en-US" dirty="0" smtClean="0"/>
              <a:t>Designing applications can be interesting especially under “interesting” constraints like semester durations and class structure/deliverables not related to the development. </a:t>
            </a:r>
          </a:p>
          <a:p>
            <a:pPr lvl="1"/>
            <a:endParaRPr lang="en-US" dirty="0" smtClean="0"/>
          </a:p>
          <a:p>
            <a:pPr lvl="1"/>
            <a:r>
              <a:rPr lang="en-US" dirty="0" smtClean="0"/>
              <a:t>In all we were able to complete our base project with relative ease. We experienced a few issues but powered through them.</a:t>
            </a:r>
          </a:p>
          <a:p>
            <a:pPr lvl="1"/>
            <a:endParaRPr lang="en-US" dirty="0" smtClean="0"/>
          </a:p>
          <a:p>
            <a:pPr lvl="1"/>
            <a:r>
              <a:rPr lang="en-US" dirty="0" smtClean="0"/>
              <a:t>Sprint planning- To our benefit to start the sprints a few weeks earlier as to not bog down at end of semester.</a:t>
            </a:r>
          </a:p>
          <a:p>
            <a:pPr marL="457200" lvl="1" indent="0">
              <a:buNone/>
            </a:pPr>
            <a:endParaRPr lang="en-US" dirty="0"/>
          </a:p>
          <a:p>
            <a:pPr lvl="1"/>
            <a:endParaRPr lang="en-US" dirty="0" smtClean="0"/>
          </a:p>
        </p:txBody>
      </p:sp>
    </p:spTree>
    <p:extLst>
      <p:ext uri="{BB962C8B-B14F-4D97-AF65-F5344CB8AC3E}">
        <p14:creationId xmlns:p14="http://schemas.microsoft.com/office/powerpoint/2010/main" val="2485693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 Lessons learned</a:t>
            </a:r>
            <a:endParaRPr lang="en-US" sz="4800" b="1" dirty="0"/>
          </a:p>
        </p:txBody>
      </p:sp>
      <p:sp>
        <p:nvSpPr>
          <p:cNvPr id="3" name="Content Placeholder 2"/>
          <p:cNvSpPr>
            <a:spLocks noGrp="1"/>
          </p:cNvSpPr>
          <p:nvPr>
            <p:ph idx="1"/>
          </p:nvPr>
        </p:nvSpPr>
        <p:spPr>
          <a:xfrm>
            <a:off x="393999" y="1619676"/>
            <a:ext cx="9149246" cy="4806882"/>
          </a:xfrm>
        </p:spPr>
        <p:txBody>
          <a:bodyPr>
            <a:normAutofit lnSpcReduction="10000"/>
          </a:bodyPr>
          <a:lstStyle/>
          <a:p>
            <a:pPr marL="0" indent="0">
              <a:buNone/>
            </a:pPr>
            <a:r>
              <a:rPr lang="en-US" dirty="0" smtClean="0"/>
              <a:t>	</a:t>
            </a:r>
            <a:r>
              <a:rPr lang="en-US" b="1" u="sng" dirty="0" smtClean="0"/>
              <a:t>Learned how to:</a:t>
            </a:r>
          </a:p>
          <a:p>
            <a:pPr lvl="1"/>
            <a:endParaRPr lang="en-US" sz="1800" dirty="0" smtClean="0"/>
          </a:p>
          <a:p>
            <a:pPr lvl="1"/>
            <a:r>
              <a:rPr lang="en-US" sz="1800" dirty="0"/>
              <a:t>U</a:t>
            </a:r>
            <a:r>
              <a:rPr lang="en-US" sz="1800" dirty="0" smtClean="0"/>
              <a:t>tilize the Django Frame work.</a:t>
            </a:r>
          </a:p>
          <a:p>
            <a:pPr lvl="1"/>
            <a:endParaRPr lang="en-US" sz="1800" dirty="0" smtClean="0"/>
          </a:p>
          <a:p>
            <a:pPr lvl="1"/>
            <a:r>
              <a:rPr lang="en-US" sz="1800" dirty="0"/>
              <a:t>U</a:t>
            </a:r>
            <a:r>
              <a:rPr lang="en-US" sz="1800" dirty="0" smtClean="0"/>
              <a:t>tilize python for ease of connecting different frameworks with other technologies.</a:t>
            </a:r>
          </a:p>
          <a:p>
            <a:pPr lvl="1"/>
            <a:endParaRPr lang="en-US" sz="1800" dirty="0" smtClean="0"/>
          </a:p>
          <a:p>
            <a:pPr lvl="1"/>
            <a:r>
              <a:rPr lang="en-US" sz="1800" dirty="0" smtClean="0"/>
              <a:t>Communicate effectively as well as understand importance of communication and effective planning</a:t>
            </a:r>
          </a:p>
          <a:p>
            <a:pPr lvl="1"/>
            <a:endParaRPr lang="en-US" sz="1800" dirty="0" smtClean="0"/>
          </a:p>
          <a:p>
            <a:pPr lvl="1"/>
            <a:r>
              <a:rPr lang="en-US" sz="1800" dirty="0" smtClean="0"/>
              <a:t>Work effectively in a team in a manner simulating a professional deliverable. </a:t>
            </a:r>
          </a:p>
          <a:p>
            <a:pPr lvl="1"/>
            <a:endParaRPr lang="en-US" sz="1800" dirty="0" smtClean="0"/>
          </a:p>
          <a:p>
            <a:pPr lvl="1"/>
            <a:r>
              <a:rPr lang="en-US" sz="1800" dirty="0" smtClean="0"/>
              <a:t>Utilize the software life cycle to verify and validate your software.</a:t>
            </a:r>
            <a:endParaRPr lang="en-US" sz="1800" dirty="0"/>
          </a:p>
        </p:txBody>
      </p:sp>
    </p:spTree>
    <p:extLst>
      <p:ext uri="{BB962C8B-B14F-4D97-AF65-F5344CB8AC3E}">
        <p14:creationId xmlns:p14="http://schemas.microsoft.com/office/powerpoint/2010/main" val="2128002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 Future improvements  </a:t>
            </a:r>
            <a:endParaRPr lang="en-US" sz="4000" b="1" dirty="0"/>
          </a:p>
        </p:txBody>
      </p:sp>
      <p:sp>
        <p:nvSpPr>
          <p:cNvPr id="3" name="Content Placeholder 2"/>
          <p:cNvSpPr>
            <a:spLocks noGrp="1"/>
          </p:cNvSpPr>
          <p:nvPr>
            <p:ph idx="1"/>
          </p:nvPr>
        </p:nvSpPr>
        <p:spPr>
          <a:xfrm>
            <a:off x="677334" y="1930400"/>
            <a:ext cx="9265156" cy="4612068"/>
          </a:xfrm>
        </p:spPr>
        <p:txBody>
          <a:bodyPr/>
          <a:lstStyle/>
          <a:p>
            <a:r>
              <a:rPr lang="en-US" sz="2000" dirty="0" smtClean="0"/>
              <a:t>Future Improvements include:</a:t>
            </a:r>
          </a:p>
          <a:p>
            <a:pPr lvl="1"/>
            <a:r>
              <a:rPr lang="en-US" sz="1800" dirty="0" smtClean="0"/>
              <a:t>A Rent pay system</a:t>
            </a:r>
          </a:p>
          <a:p>
            <a:pPr lvl="1"/>
            <a:r>
              <a:rPr lang="en-US" sz="1800" dirty="0" smtClean="0"/>
              <a:t>An email templating system</a:t>
            </a:r>
          </a:p>
          <a:p>
            <a:pPr lvl="1"/>
            <a:r>
              <a:rPr lang="en-US" sz="1800" dirty="0" smtClean="0"/>
              <a:t>A current rental offerings page </a:t>
            </a:r>
          </a:p>
          <a:p>
            <a:pPr lvl="1"/>
            <a:r>
              <a:rPr lang="en-US" sz="1800" dirty="0" smtClean="0"/>
              <a:t>A public access information page </a:t>
            </a:r>
          </a:p>
          <a:p>
            <a:pPr lvl="1"/>
            <a:r>
              <a:rPr lang="en-US" sz="1800" dirty="0" smtClean="0"/>
              <a:t>New Modules:</a:t>
            </a:r>
          </a:p>
          <a:p>
            <a:pPr lvl="2"/>
            <a:r>
              <a:rPr lang="en-US" sz="1600" dirty="0" smtClean="0"/>
              <a:t>Field technician module for real-time tracking and editing of work orders for onsite employees and managers.</a:t>
            </a:r>
          </a:p>
          <a:p>
            <a:pPr lvl="2"/>
            <a:r>
              <a:rPr lang="en-US" sz="1600" dirty="0" smtClean="0"/>
              <a:t>Tenant Mobile application</a:t>
            </a:r>
            <a:endParaRPr lang="en-US" sz="1600" dirty="0"/>
          </a:p>
          <a:p>
            <a:pPr lvl="2"/>
            <a:r>
              <a:rPr lang="en-US" sz="1600" dirty="0" smtClean="0"/>
              <a:t>Rich client enterprise level application</a:t>
            </a:r>
          </a:p>
          <a:p>
            <a:pPr lvl="2"/>
            <a:r>
              <a:rPr lang="en-US" sz="1600" dirty="0" smtClean="0"/>
              <a:t>API</a:t>
            </a:r>
          </a:p>
          <a:p>
            <a:pPr lvl="2"/>
            <a:endParaRPr lang="en-US" dirty="0" smtClean="0"/>
          </a:p>
        </p:txBody>
      </p:sp>
    </p:spTree>
    <p:extLst>
      <p:ext uri="{BB962C8B-B14F-4D97-AF65-F5344CB8AC3E}">
        <p14:creationId xmlns:p14="http://schemas.microsoft.com/office/powerpoint/2010/main" val="3872866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343" y="653075"/>
            <a:ext cx="6872785" cy="822230"/>
          </a:xfrm>
        </p:spPr>
        <p:style>
          <a:lnRef idx="2">
            <a:schemeClr val="accent2"/>
          </a:lnRef>
          <a:fillRef idx="1">
            <a:schemeClr val="lt1"/>
          </a:fillRef>
          <a:effectRef idx="0">
            <a:schemeClr val="accent2"/>
          </a:effectRef>
          <a:fontRef idx="minor">
            <a:schemeClr val="dk1"/>
          </a:fontRef>
        </p:style>
        <p:txBody>
          <a:bodyPr/>
          <a:lstStyle/>
          <a:p>
            <a:pPr algn="ctr"/>
            <a:r>
              <a:rPr lang="en-US" dirty="0" smtClean="0">
                <a:ln w="0"/>
                <a:effectLst>
                  <a:outerShdw blurRad="38100" dist="19050" dir="2700000" algn="tl" rotWithShape="0">
                    <a:schemeClr val="dk1">
                      <a:alpha val="40000"/>
                    </a:schemeClr>
                  </a:outerShdw>
                </a:effectLst>
              </a:rPr>
              <a:t>Project Scope</a:t>
            </a:r>
            <a:endParaRPr lang="en-US"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r>
              <a:rPr lang="en-US" dirty="0"/>
              <a:t>ProManage is an application designed and developed by the “JTT” group for </a:t>
            </a:r>
            <a:r>
              <a:rPr lang="en-US" dirty="0" smtClean="0"/>
              <a:t>the </a:t>
            </a:r>
            <a:r>
              <a:rPr lang="en-US" dirty="0"/>
              <a:t>Computer Science </a:t>
            </a:r>
            <a:r>
              <a:rPr lang="en-US" dirty="0" smtClean="0"/>
              <a:t>Department at </a:t>
            </a:r>
            <a:r>
              <a:rPr lang="en-US" dirty="0"/>
              <a:t>the University of </a:t>
            </a:r>
            <a:r>
              <a:rPr lang="en-US" dirty="0" smtClean="0"/>
              <a:t>Wisconsin-Milwaukee.. </a:t>
            </a:r>
          </a:p>
          <a:p>
            <a:r>
              <a:rPr lang="en-US" dirty="0" smtClean="0"/>
              <a:t>The </a:t>
            </a:r>
            <a:r>
              <a:rPr lang="en-US" dirty="0"/>
              <a:t>purpose of the application is to assist and organize a robust and effective rental property management </a:t>
            </a:r>
            <a:r>
              <a:rPr lang="en-US" dirty="0" smtClean="0"/>
              <a:t>application. </a:t>
            </a:r>
          </a:p>
          <a:p>
            <a:r>
              <a:rPr lang="en-US" dirty="0" smtClean="0"/>
              <a:t>This </a:t>
            </a:r>
            <a:r>
              <a:rPr lang="en-US" dirty="0"/>
              <a:t>build includes a unique </a:t>
            </a:r>
            <a:r>
              <a:rPr lang="en-US" dirty="0" smtClean="0"/>
              <a:t>modular design </a:t>
            </a:r>
            <a:r>
              <a:rPr lang="en-US" dirty="0"/>
              <a:t>for ease of additional features as well as new </a:t>
            </a:r>
            <a:r>
              <a:rPr lang="en-US" dirty="0" smtClean="0"/>
              <a:t>modules </a:t>
            </a:r>
            <a:r>
              <a:rPr lang="en-US" dirty="0"/>
              <a:t>rollouts </a:t>
            </a:r>
            <a:r>
              <a:rPr lang="en-US" dirty="0" smtClean="0"/>
              <a:t>including a field technician application and a rich client for enterprise level business applications. </a:t>
            </a:r>
          </a:p>
          <a:p>
            <a:r>
              <a:rPr lang="en-US" dirty="0" smtClean="0"/>
              <a:t>The </a:t>
            </a:r>
            <a:r>
              <a:rPr lang="en-US" dirty="0"/>
              <a:t>scope of this project is limited because of its duration is limited to a single </a:t>
            </a:r>
            <a:r>
              <a:rPr lang="en-US" dirty="0" smtClean="0"/>
              <a:t>semester.</a:t>
            </a:r>
            <a:endParaRPr lang="en-US" dirty="0"/>
          </a:p>
        </p:txBody>
      </p:sp>
    </p:spTree>
    <p:extLst>
      <p:ext uri="{BB962C8B-B14F-4D97-AF65-F5344CB8AC3E}">
        <p14:creationId xmlns:p14="http://schemas.microsoft.com/office/powerpoint/2010/main" val="1992625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effectLst>
                  <a:outerShdw blurRad="38100" dist="19050" dir="2700000" algn="tl" rotWithShape="0">
                    <a:schemeClr val="dk1">
                      <a:alpha val="40000"/>
                    </a:schemeClr>
                  </a:outerShdw>
                </a:effectLst>
              </a:rPr>
              <a:t>     Our Motivation……</a:t>
            </a:r>
            <a:endParaRPr lang="en-US" dirty="0">
              <a:ln w="0"/>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pPr>
              <a:lnSpc>
                <a:spcPct val="110000"/>
              </a:lnSpc>
            </a:pPr>
            <a:r>
              <a:rPr lang="en-US" dirty="0" smtClean="0"/>
              <a:t>Our motivation for picking this application development for our Capstone project was</a:t>
            </a:r>
            <a:r>
              <a:rPr lang="en-US" dirty="0" smtClean="0"/>
              <a:t>:</a:t>
            </a:r>
            <a:endParaRPr lang="en-US" dirty="0" smtClean="0"/>
          </a:p>
          <a:p>
            <a:pPr marL="1371600" lvl="2" indent="-457200">
              <a:lnSpc>
                <a:spcPct val="110000"/>
              </a:lnSpc>
              <a:buAutoNum type="arabicPeriod"/>
            </a:pPr>
            <a:r>
              <a:rPr lang="en-US" dirty="0" smtClean="0"/>
              <a:t>To provide a real-life application that has a direct relation to our perspective world. We are all renter’s of apartments and have to deal with landlords, managers, and other tenants</a:t>
            </a:r>
          </a:p>
          <a:p>
            <a:pPr marL="1371600" lvl="2" indent="-457200">
              <a:buAutoNum type="arabicPeriod"/>
            </a:pPr>
            <a:r>
              <a:rPr lang="en-US" dirty="0" smtClean="0"/>
              <a:t>Because of this real-life perspective, we have a motivation besides finishing our degree. That is, to better the rental community through our application.</a:t>
            </a:r>
          </a:p>
          <a:p>
            <a:pPr marL="1371600" lvl="2" indent="-457200">
              <a:buAutoNum type="arabicPeriod"/>
            </a:pPr>
            <a:r>
              <a:rPr lang="en-US" dirty="0" smtClean="0"/>
              <a:t>The possibility of finishing up a distributable application that can be deployed in an enterprise and commercial level across small and large property management companies. </a:t>
            </a:r>
          </a:p>
          <a:p>
            <a:pPr marL="1371600" lvl="2" indent="-457200">
              <a:buAutoNum type="arabicPeriod"/>
            </a:pPr>
            <a:r>
              <a:rPr lang="en-US" dirty="0" smtClean="0"/>
              <a:t>The modular design for being able to add core functionality allowing for a freeware version</a:t>
            </a:r>
          </a:p>
          <a:p>
            <a:pPr marL="914400" lvl="2" indent="0">
              <a:buNone/>
            </a:pPr>
            <a:r>
              <a:rPr lang="en-US" dirty="0" smtClean="0"/>
              <a:t> </a:t>
            </a:r>
          </a:p>
          <a:p>
            <a:pPr marL="1371600" lvl="2" indent="-457200">
              <a:buAutoNum type="arabicPeriod"/>
            </a:pPr>
            <a:endParaRPr lang="en-US" dirty="0" smtClean="0"/>
          </a:p>
          <a:p>
            <a:pPr marL="1371600" lvl="2" indent="-457200">
              <a:buAutoNum type="arabicPeriod"/>
            </a:pPr>
            <a:endParaRPr lang="en-US" dirty="0" smtClean="0"/>
          </a:p>
          <a:p>
            <a:pPr marL="1371600" lvl="2" indent="-457200">
              <a:buAutoNum type="arabicPeriod"/>
            </a:pPr>
            <a:endParaRPr lang="en-US" dirty="0"/>
          </a:p>
        </p:txBody>
      </p:sp>
    </p:spTree>
    <p:extLst>
      <p:ext uri="{BB962C8B-B14F-4D97-AF65-F5344CB8AC3E}">
        <p14:creationId xmlns:p14="http://schemas.microsoft.com/office/powerpoint/2010/main" val="399158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Project- Locally</a:t>
            </a:r>
            <a:endParaRPr lang="en-US" dirty="0"/>
          </a:p>
        </p:txBody>
      </p:sp>
      <p:sp>
        <p:nvSpPr>
          <p:cNvPr id="3" name="Content Placeholder 2"/>
          <p:cNvSpPr>
            <a:spLocks noGrp="1"/>
          </p:cNvSpPr>
          <p:nvPr>
            <p:ph idx="1"/>
          </p:nvPr>
        </p:nvSpPr>
        <p:spPr/>
        <p:txBody>
          <a:bodyPr/>
          <a:lstStyle/>
          <a:p>
            <a:pPr marL="228600" lvl="1">
              <a:spcBef>
                <a:spcPts val="1000"/>
              </a:spcBef>
            </a:pPr>
            <a:r>
              <a:rPr lang="en-US" dirty="0"/>
              <a:t>ProManage can help individuals, organization’s and society with real time efficient property management</a:t>
            </a:r>
            <a:r>
              <a:rPr lang="en-US" dirty="0" smtClean="0"/>
              <a:t>.</a:t>
            </a:r>
          </a:p>
          <a:p>
            <a:pPr marL="0" lvl="1" indent="0">
              <a:spcBef>
                <a:spcPts val="1000"/>
              </a:spcBef>
              <a:buNone/>
            </a:pPr>
            <a:endParaRPr lang="en-US" dirty="0"/>
          </a:p>
          <a:p>
            <a:pPr marL="228600" lvl="1">
              <a:spcBef>
                <a:spcPts val="1000"/>
              </a:spcBef>
            </a:pPr>
            <a:r>
              <a:rPr lang="en-US" dirty="0"/>
              <a:t>ProManage was built on the idea of making rental professionals jobs easier by making the tenants and everyone else’s jobs easier. </a:t>
            </a:r>
            <a:endParaRPr lang="en-US" dirty="0" smtClean="0"/>
          </a:p>
          <a:p>
            <a:pPr marL="0" lvl="1" indent="0">
              <a:spcBef>
                <a:spcPts val="1000"/>
              </a:spcBef>
              <a:buNone/>
            </a:pPr>
            <a:endParaRPr lang="en-US" dirty="0"/>
          </a:p>
          <a:p>
            <a:pPr marL="228600" lvl="1">
              <a:spcBef>
                <a:spcPts val="1000"/>
              </a:spcBef>
            </a:pPr>
            <a:r>
              <a:rPr lang="en-US" dirty="0" smtClean="0"/>
              <a:t>ProManage can reach local Organizations through a unique marketing plan including integrating with Rent.com, Rentals.com and any other large Rental posting websites as well as at landlord training seminars.</a:t>
            </a:r>
          </a:p>
          <a:p>
            <a:pPr marL="228600" lvl="1">
              <a:spcBef>
                <a:spcPts val="1000"/>
              </a:spcBef>
            </a:pPr>
            <a:endParaRPr lang="en-US" dirty="0"/>
          </a:p>
          <a:p>
            <a:pPr marL="228600" lvl="1">
              <a:spcBef>
                <a:spcPts val="1000"/>
              </a:spcBef>
            </a:pPr>
            <a:r>
              <a:rPr lang="en-US" dirty="0" smtClean="0"/>
              <a:t>ProManage will utilize a free to tenants program to reach the general rental public </a:t>
            </a:r>
            <a:endParaRPr lang="en-US" dirty="0"/>
          </a:p>
          <a:p>
            <a:endParaRPr lang="en-US" dirty="0"/>
          </a:p>
        </p:txBody>
      </p:sp>
    </p:spTree>
    <p:extLst>
      <p:ext uri="{BB962C8B-B14F-4D97-AF65-F5344CB8AC3E}">
        <p14:creationId xmlns:p14="http://schemas.microsoft.com/office/powerpoint/2010/main" val="1934932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Project- Globally </a:t>
            </a:r>
            <a:endParaRPr lang="en-US" dirty="0"/>
          </a:p>
        </p:txBody>
      </p:sp>
      <p:sp>
        <p:nvSpPr>
          <p:cNvPr id="3" name="Content Placeholder 2"/>
          <p:cNvSpPr>
            <a:spLocks noGrp="1"/>
          </p:cNvSpPr>
          <p:nvPr>
            <p:ph idx="1"/>
          </p:nvPr>
        </p:nvSpPr>
        <p:spPr/>
        <p:txBody>
          <a:bodyPr>
            <a:normAutofit/>
          </a:bodyPr>
          <a:lstStyle/>
          <a:p>
            <a:r>
              <a:rPr lang="en-US" dirty="0" smtClean="0"/>
              <a:t>The ProManage software platform can be an immediate impact to globally interested clients:</a:t>
            </a:r>
          </a:p>
          <a:p>
            <a:pPr lvl="1"/>
            <a:r>
              <a:rPr lang="en-US" dirty="0" smtClean="0"/>
              <a:t>The rental process is similar across most First-World Countries and thus the logic is fairly standardized as well. This allows for simple changes to be made to the software to allow for our reach globally.</a:t>
            </a:r>
          </a:p>
          <a:p>
            <a:pPr lvl="1"/>
            <a:r>
              <a:rPr lang="en-US" dirty="0" smtClean="0"/>
              <a:t>ProManage </a:t>
            </a:r>
            <a:r>
              <a:rPr lang="en-US" dirty="0"/>
              <a:t>is designed with scalability in mind to allow for larger capacity needs. Larger global companies could utilize</a:t>
            </a:r>
            <a:r>
              <a:rPr lang="en-US" dirty="0" smtClean="0"/>
              <a:t>.</a:t>
            </a:r>
          </a:p>
          <a:p>
            <a:pPr lvl="1"/>
            <a:r>
              <a:rPr lang="en-US" dirty="0" smtClean="0"/>
              <a:t>Our web based application allows for access world wide. </a:t>
            </a:r>
            <a:endParaRPr lang="en-US" dirty="0"/>
          </a:p>
        </p:txBody>
      </p:sp>
    </p:spTree>
    <p:extLst>
      <p:ext uri="{BB962C8B-B14F-4D97-AF65-F5344CB8AC3E}">
        <p14:creationId xmlns:p14="http://schemas.microsoft.com/office/powerpoint/2010/main" val="811815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996" y="252596"/>
            <a:ext cx="10515600" cy="1325563"/>
          </a:xfrm>
        </p:spPr>
        <p:txBody>
          <a:bodyPr/>
          <a:lstStyle/>
          <a:p>
            <a:pPr algn="ctr"/>
            <a:r>
              <a:rPr lang="en-US" b="1" dirty="0" smtClean="0"/>
              <a:t>Literature Review</a:t>
            </a:r>
            <a:endParaRPr lang="en-US" b="1" dirty="0"/>
          </a:p>
        </p:txBody>
      </p:sp>
      <p:sp>
        <p:nvSpPr>
          <p:cNvPr id="3" name="Text Placeholder 2"/>
          <p:cNvSpPr>
            <a:spLocks noGrp="1"/>
          </p:cNvSpPr>
          <p:nvPr>
            <p:ph type="body" idx="1"/>
          </p:nvPr>
        </p:nvSpPr>
        <p:spPr>
          <a:xfrm>
            <a:off x="750670" y="1389879"/>
            <a:ext cx="4688897" cy="823912"/>
          </a:xfrm>
        </p:spPr>
        <p:txBody>
          <a:bodyPr/>
          <a:lstStyle/>
          <a:p>
            <a:r>
              <a:rPr lang="en-US" dirty="0"/>
              <a:t>Quicken- Rental Property </a:t>
            </a:r>
            <a:r>
              <a:rPr lang="en-US" dirty="0" smtClean="0"/>
              <a:t>manager-</a:t>
            </a:r>
            <a:endParaRPr lang="en-US" dirty="0"/>
          </a:p>
        </p:txBody>
      </p:sp>
      <p:sp>
        <p:nvSpPr>
          <p:cNvPr id="4" name="Content Placeholder 3"/>
          <p:cNvSpPr>
            <a:spLocks noGrp="1"/>
          </p:cNvSpPr>
          <p:nvPr>
            <p:ph sz="half" idx="2"/>
          </p:nvPr>
        </p:nvSpPr>
        <p:spPr>
          <a:xfrm>
            <a:off x="335920" y="2505075"/>
            <a:ext cx="5157787" cy="3684588"/>
          </a:xfrm>
        </p:spPr>
        <p:txBody>
          <a:bodyPr/>
          <a:lstStyle/>
          <a:p>
            <a:pPr lvl="1"/>
            <a:r>
              <a:rPr lang="en-US" dirty="0" smtClean="0"/>
              <a:t>This is a </a:t>
            </a:r>
            <a:r>
              <a:rPr lang="en-US" dirty="0"/>
              <a:t>software add-on to the quicken software suite.</a:t>
            </a:r>
          </a:p>
          <a:p>
            <a:pPr lvl="1"/>
            <a:r>
              <a:rPr lang="en-US" dirty="0"/>
              <a:t>Capable of efficiently tracking information about a properties and tenants</a:t>
            </a:r>
          </a:p>
          <a:p>
            <a:pPr lvl="1"/>
            <a:r>
              <a:rPr lang="en-US" dirty="0"/>
              <a:t>Unable to allow for other users to view in a trackable way. </a:t>
            </a:r>
          </a:p>
          <a:p>
            <a:pPr lvl="1"/>
            <a:r>
              <a:rPr lang="en-US" dirty="0"/>
              <a:t>No work order system and no direct </a:t>
            </a:r>
            <a:r>
              <a:rPr lang="en-US" dirty="0" smtClean="0"/>
              <a:t>communications</a:t>
            </a:r>
            <a:endParaRPr lang="en-US" dirty="0"/>
          </a:p>
        </p:txBody>
      </p:sp>
      <p:sp>
        <p:nvSpPr>
          <p:cNvPr id="5" name="Text Placeholder 4"/>
          <p:cNvSpPr>
            <a:spLocks noGrp="1"/>
          </p:cNvSpPr>
          <p:nvPr>
            <p:ph type="body" sz="quarter" idx="3"/>
          </p:nvPr>
        </p:nvSpPr>
        <p:spPr>
          <a:xfrm>
            <a:off x="6211825" y="1617744"/>
            <a:ext cx="5183188" cy="823912"/>
          </a:xfrm>
        </p:spPr>
        <p:txBody>
          <a:bodyPr/>
          <a:lstStyle/>
          <a:p>
            <a:pPr lvl="0"/>
            <a:r>
              <a:rPr lang="en-US" dirty="0">
                <a:solidFill>
                  <a:prstClr val="black"/>
                </a:solidFill>
              </a:rPr>
              <a:t>Appfolio Property </a:t>
            </a:r>
            <a:r>
              <a:rPr lang="en-US" dirty="0" smtClean="0">
                <a:solidFill>
                  <a:prstClr val="black"/>
                </a:solidFill>
              </a:rPr>
              <a:t>Manager-</a:t>
            </a:r>
            <a:endParaRPr lang="en-US" dirty="0">
              <a:solidFill>
                <a:prstClr val="black"/>
              </a:solidFill>
            </a:endParaRPr>
          </a:p>
          <a:p>
            <a:endParaRPr lang="en-US" dirty="0"/>
          </a:p>
        </p:txBody>
      </p:sp>
      <p:sp>
        <p:nvSpPr>
          <p:cNvPr id="6" name="Content Placeholder 5"/>
          <p:cNvSpPr>
            <a:spLocks noGrp="1"/>
          </p:cNvSpPr>
          <p:nvPr>
            <p:ph sz="quarter" idx="4"/>
          </p:nvPr>
        </p:nvSpPr>
        <p:spPr>
          <a:xfrm>
            <a:off x="5282687" y="2386582"/>
            <a:ext cx="5183188" cy="3684588"/>
          </a:xfrm>
        </p:spPr>
        <p:txBody>
          <a:bodyPr>
            <a:normAutofit/>
          </a:bodyPr>
          <a:lstStyle/>
          <a:p>
            <a:pPr lvl="1"/>
            <a:r>
              <a:rPr lang="en-US" dirty="0">
                <a:solidFill>
                  <a:prstClr val="black"/>
                </a:solidFill>
              </a:rPr>
              <a:t>Monthly fee- 1$/per unit/per month plus a one time onboarding fee. Minimum of $200 on onboarding fee. Minimum of 100 units for the standard pricing. </a:t>
            </a:r>
          </a:p>
          <a:p>
            <a:pPr lvl="1"/>
            <a:r>
              <a:rPr lang="en-US" dirty="0" smtClean="0">
                <a:solidFill>
                  <a:prstClr val="black"/>
                </a:solidFill>
              </a:rPr>
              <a:t>Includes a diverse feature set </a:t>
            </a:r>
            <a:r>
              <a:rPr lang="en-US" dirty="0">
                <a:solidFill>
                  <a:prstClr val="black"/>
                </a:solidFill>
              </a:rPr>
              <a:t>and </a:t>
            </a:r>
            <a:r>
              <a:rPr lang="en-US" dirty="0" smtClean="0">
                <a:solidFill>
                  <a:prstClr val="black"/>
                </a:solidFill>
              </a:rPr>
              <a:t>is integrated </a:t>
            </a:r>
            <a:r>
              <a:rPr lang="en-US" dirty="0">
                <a:solidFill>
                  <a:prstClr val="black"/>
                </a:solidFill>
              </a:rPr>
              <a:t>with check pay and other accounting features.</a:t>
            </a:r>
          </a:p>
          <a:p>
            <a:pPr lvl="1"/>
            <a:r>
              <a:rPr lang="en-US" dirty="0">
                <a:solidFill>
                  <a:prstClr val="black"/>
                </a:solidFill>
              </a:rPr>
              <a:t>Good </a:t>
            </a:r>
            <a:r>
              <a:rPr lang="en-US" dirty="0" smtClean="0">
                <a:solidFill>
                  <a:prstClr val="black"/>
                </a:solidFill>
              </a:rPr>
              <a:t>for “setting </a:t>
            </a:r>
            <a:r>
              <a:rPr lang="en-US" dirty="0">
                <a:solidFill>
                  <a:prstClr val="black"/>
                </a:solidFill>
              </a:rPr>
              <a:t>the bar” comparison model to see where we would want our application to be developed to. </a:t>
            </a:r>
            <a:endParaRPr lang="en-US" dirty="0"/>
          </a:p>
          <a:p>
            <a:endParaRPr lang="en-US" dirty="0"/>
          </a:p>
        </p:txBody>
      </p:sp>
    </p:spTree>
    <p:extLst>
      <p:ext uri="{BB962C8B-B14F-4D97-AF65-F5344CB8AC3E}">
        <p14:creationId xmlns:p14="http://schemas.microsoft.com/office/powerpoint/2010/main" val="1384203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154" y="839789"/>
            <a:ext cx="8596668" cy="1320800"/>
          </a:xfrm>
        </p:spPr>
        <p:txBody>
          <a:bodyPr>
            <a:normAutofit/>
          </a:bodyPr>
          <a:lstStyle/>
          <a:p>
            <a:r>
              <a:rPr lang="en-US" sz="4000" b="1" dirty="0" smtClean="0"/>
              <a:t>Development Outline </a:t>
            </a:r>
            <a:endParaRPr lang="en-US" sz="4000" b="1" dirty="0"/>
          </a:p>
        </p:txBody>
      </p:sp>
      <p:sp>
        <p:nvSpPr>
          <p:cNvPr id="4" name="Content Placeholder 3"/>
          <p:cNvSpPr>
            <a:spLocks noGrp="1"/>
          </p:cNvSpPr>
          <p:nvPr>
            <p:ph sz="half" idx="1"/>
          </p:nvPr>
        </p:nvSpPr>
        <p:spPr>
          <a:xfrm>
            <a:off x="677334" y="2160589"/>
            <a:ext cx="4641641" cy="4111422"/>
          </a:xfrm>
        </p:spPr>
        <p:txBody>
          <a:bodyPr>
            <a:normAutofit fontScale="77500" lnSpcReduction="20000"/>
          </a:bodyPr>
          <a:lstStyle/>
          <a:p>
            <a:pPr marL="0" indent="0" algn="ctr">
              <a:buNone/>
            </a:pPr>
            <a:r>
              <a:rPr lang="en-US" sz="2400" b="1" u="sng" dirty="0" smtClean="0">
                <a:solidFill>
                  <a:srgbClr val="A88000"/>
                </a:solidFill>
                <a:latin typeface="Arial" panose="020B0604020202020204" pitchFamily="34" charset="0"/>
                <a:cs typeface="Arial" panose="020B0604020202020204" pitchFamily="34" charset="0"/>
              </a:rPr>
              <a:t>Sprint #0</a:t>
            </a:r>
          </a:p>
          <a:p>
            <a:pPr marL="0" indent="0">
              <a:buNone/>
            </a:pPr>
            <a:endParaRPr lang="en-US" sz="2400" dirty="0"/>
          </a:p>
          <a:p>
            <a:pPr lvl="1"/>
            <a:r>
              <a:rPr lang="en-US" sz="2300" dirty="0" smtClean="0">
                <a:latin typeface="Arial" panose="020B0604020202020204" pitchFamily="34" charset="0"/>
                <a:cs typeface="Arial" panose="020B0604020202020204" pitchFamily="34" charset="0"/>
              </a:rPr>
              <a:t>Determine the our Stack- what technologies and languages.</a:t>
            </a:r>
            <a:endParaRPr lang="en-US" sz="2300" dirty="0">
              <a:latin typeface="Arial" panose="020B0604020202020204" pitchFamily="34" charset="0"/>
              <a:cs typeface="Arial" panose="020B0604020202020204" pitchFamily="34" charset="0"/>
            </a:endParaRPr>
          </a:p>
          <a:p>
            <a:pPr lvl="1"/>
            <a:endParaRPr lang="en-US" sz="23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Establish the versions and specifics of the technologies.</a:t>
            </a:r>
          </a:p>
          <a:p>
            <a:pPr lvl="1"/>
            <a:endParaRPr lang="en-US" sz="23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Set-up environments locally on personal machines.</a:t>
            </a:r>
          </a:p>
          <a:p>
            <a:pPr lvl="1"/>
            <a:endParaRPr lang="en-US" sz="23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Set-up server and register website: www.promanage.us</a:t>
            </a:r>
          </a:p>
        </p:txBody>
      </p:sp>
      <p:sp>
        <p:nvSpPr>
          <p:cNvPr id="5" name="Content Placeholder 4"/>
          <p:cNvSpPr>
            <a:spLocks noGrp="1"/>
          </p:cNvSpPr>
          <p:nvPr>
            <p:ph sz="half" idx="2"/>
          </p:nvPr>
        </p:nvSpPr>
        <p:spPr>
          <a:xfrm>
            <a:off x="5411942" y="2183285"/>
            <a:ext cx="4184034" cy="3880773"/>
          </a:xfrm>
        </p:spPr>
        <p:txBody>
          <a:bodyPr>
            <a:normAutofit fontScale="77500" lnSpcReduction="20000"/>
          </a:bodyPr>
          <a:lstStyle/>
          <a:p>
            <a:pPr marL="0" lvl="0" indent="0" algn="ctr">
              <a:lnSpc>
                <a:spcPct val="100000"/>
              </a:lnSpc>
              <a:spcBef>
                <a:spcPts val="0"/>
              </a:spcBef>
              <a:buNone/>
            </a:pPr>
            <a:r>
              <a:rPr lang="en-US" sz="2400" b="1" u="sng" kern="0" dirty="0">
                <a:solidFill>
                  <a:srgbClr val="A88000"/>
                </a:solidFill>
                <a:latin typeface="Arial"/>
                <a:cs typeface="Arial"/>
                <a:sym typeface="Arial"/>
                <a:rtl val="0"/>
              </a:rPr>
              <a:t>Sprint #</a:t>
            </a:r>
            <a:r>
              <a:rPr lang="en-US" sz="2400" b="1" u="sng" kern="0" dirty="0" smtClean="0">
                <a:solidFill>
                  <a:srgbClr val="A88000"/>
                </a:solidFill>
                <a:latin typeface="Arial"/>
                <a:cs typeface="Arial"/>
                <a:sym typeface="Arial"/>
                <a:rtl val="0"/>
              </a:rPr>
              <a:t>1</a:t>
            </a:r>
          </a:p>
          <a:p>
            <a:pPr marL="0" lvl="0" indent="0">
              <a:lnSpc>
                <a:spcPct val="100000"/>
              </a:lnSpc>
              <a:spcBef>
                <a:spcPts val="0"/>
              </a:spcBef>
              <a:buNone/>
            </a:pPr>
            <a:endParaRPr lang="en-US" sz="2400" u="sng" kern="0" dirty="0">
              <a:solidFill>
                <a:srgbClr val="A88000"/>
              </a:solidFill>
              <a:latin typeface="Arial"/>
              <a:cs typeface="Arial"/>
              <a:sym typeface="Arial"/>
              <a:rtl val="0"/>
            </a:endParaRPr>
          </a:p>
          <a:p>
            <a:pPr marL="579438" lvl="2" indent="-285750">
              <a:lnSpc>
                <a:spcPct val="100000"/>
              </a:lnSpc>
              <a:spcBef>
                <a:spcPts val="0"/>
              </a:spcBef>
            </a:pPr>
            <a:r>
              <a:rPr lang="en-US" sz="2400" kern="0" dirty="0">
                <a:solidFill>
                  <a:srgbClr val="000000"/>
                </a:solidFill>
                <a:latin typeface="Arial"/>
                <a:cs typeface="Arial"/>
                <a:sym typeface="Arial"/>
                <a:rtl val="0"/>
              </a:rPr>
              <a:t>Register User/Manager accounts</a:t>
            </a:r>
          </a:p>
          <a:p>
            <a:pPr marL="579438" lvl="2" indent="-285750">
              <a:lnSpc>
                <a:spcPct val="100000"/>
              </a:lnSpc>
              <a:spcBef>
                <a:spcPts val="0"/>
              </a:spcBef>
            </a:pPr>
            <a:endParaRPr lang="en-US" sz="2400" kern="0" dirty="0" smtClean="0">
              <a:solidFill>
                <a:srgbClr val="000000"/>
              </a:solidFill>
              <a:latin typeface="Arial"/>
              <a:cs typeface="Arial"/>
              <a:sym typeface="Arial"/>
              <a:rtl val="0"/>
            </a:endParaRPr>
          </a:p>
          <a:p>
            <a:pPr marL="579438" lvl="2" indent="-285750">
              <a:lnSpc>
                <a:spcPct val="100000"/>
              </a:lnSpc>
              <a:spcBef>
                <a:spcPts val="0"/>
              </a:spcBef>
            </a:pPr>
            <a:r>
              <a:rPr lang="en-US" sz="2400" kern="0" dirty="0" smtClean="0">
                <a:solidFill>
                  <a:srgbClr val="000000"/>
                </a:solidFill>
                <a:latin typeface="Arial"/>
                <a:cs typeface="Arial"/>
                <a:sym typeface="Arial"/>
                <a:rtl val="0"/>
              </a:rPr>
              <a:t>Log </a:t>
            </a:r>
            <a:r>
              <a:rPr lang="en-US" sz="2400" kern="0" dirty="0">
                <a:solidFill>
                  <a:srgbClr val="000000"/>
                </a:solidFill>
                <a:latin typeface="Arial"/>
                <a:cs typeface="Arial"/>
                <a:sym typeface="Arial"/>
                <a:rtl val="0"/>
              </a:rPr>
              <a:t>into system as User account</a:t>
            </a:r>
          </a:p>
          <a:p>
            <a:pPr marL="579438" lvl="2" indent="-285750">
              <a:lnSpc>
                <a:spcPct val="100000"/>
              </a:lnSpc>
              <a:spcBef>
                <a:spcPts val="0"/>
              </a:spcBef>
            </a:pPr>
            <a:endParaRPr lang="en-US" sz="2400" kern="0" dirty="0" smtClean="0">
              <a:solidFill>
                <a:srgbClr val="000000"/>
              </a:solidFill>
              <a:latin typeface="Arial"/>
              <a:cs typeface="Arial"/>
              <a:sym typeface="Arial"/>
              <a:rtl val="0"/>
            </a:endParaRPr>
          </a:p>
          <a:p>
            <a:pPr marL="579438" lvl="2" indent="-285750">
              <a:lnSpc>
                <a:spcPct val="100000"/>
              </a:lnSpc>
              <a:spcBef>
                <a:spcPts val="0"/>
              </a:spcBef>
            </a:pPr>
            <a:r>
              <a:rPr lang="en-US" sz="2400" kern="0" dirty="0" smtClean="0">
                <a:solidFill>
                  <a:srgbClr val="000000"/>
                </a:solidFill>
                <a:latin typeface="Arial"/>
                <a:cs typeface="Arial"/>
                <a:sym typeface="Arial"/>
                <a:rtl val="0"/>
              </a:rPr>
              <a:t>Log </a:t>
            </a:r>
            <a:r>
              <a:rPr lang="en-US" sz="2400" kern="0" dirty="0">
                <a:solidFill>
                  <a:srgbClr val="000000"/>
                </a:solidFill>
                <a:latin typeface="Arial"/>
                <a:cs typeface="Arial"/>
                <a:sym typeface="Arial"/>
                <a:rtl val="0"/>
              </a:rPr>
              <a:t>into system as Manager account </a:t>
            </a:r>
          </a:p>
          <a:p>
            <a:pPr marL="579438" lvl="2" indent="-285750">
              <a:lnSpc>
                <a:spcPct val="100000"/>
              </a:lnSpc>
              <a:spcBef>
                <a:spcPts val="0"/>
              </a:spcBef>
            </a:pPr>
            <a:endParaRPr lang="en-US" sz="2400" kern="0" dirty="0" smtClean="0">
              <a:solidFill>
                <a:srgbClr val="000000"/>
              </a:solidFill>
              <a:latin typeface="Arial"/>
              <a:cs typeface="Arial"/>
              <a:sym typeface="Arial"/>
              <a:rtl val="0"/>
            </a:endParaRPr>
          </a:p>
          <a:p>
            <a:pPr marL="579438" lvl="2" indent="-285750">
              <a:lnSpc>
                <a:spcPct val="100000"/>
              </a:lnSpc>
              <a:spcBef>
                <a:spcPts val="0"/>
              </a:spcBef>
            </a:pPr>
            <a:r>
              <a:rPr lang="en-US" sz="2400" kern="0" dirty="0" smtClean="0">
                <a:solidFill>
                  <a:srgbClr val="000000"/>
                </a:solidFill>
                <a:latin typeface="Arial"/>
                <a:cs typeface="Arial"/>
                <a:sym typeface="Arial"/>
                <a:rtl val="0"/>
              </a:rPr>
              <a:t>Manage </a:t>
            </a:r>
            <a:r>
              <a:rPr lang="en-US" sz="2400" kern="0" dirty="0">
                <a:solidFill>
                  <a:srgbClr val="000000"/>
                </a:solidFill>
                <a:latin typeface="Arial"/>
                <a:cs typeface="Arial"/>
                <a:sym typeface="Arial"/>
                <a:rtl val="0"/>
              </a:rPr>
              <a:t>User/Manager account</a:t>
            </a:r>
          </a:p>
          <a:p>
            <a:pPr marL="579438" lvl="2" indent="-285750">
              <a:lnSpc>
                <a:spcPct val="100000"/>
              </a:lnSpc>
              <a:spcBef>
                <a:spcPts val="0"/>
              </a:spcBef>
            </a:pPr>
            <a:endParaRPr lang="en-US" sz="2400" kern="0" dirty="0" smtClean="0">
              <a:solidFill>
                <a:srgbClr val="000000"/>
              </a:solidFill>
              <a:latin typeface="Arial"/>
              <a:cs typeface="Arial"/>
              <a:sym typeface="Arial"/>
              <a:rtl val="0"/>
            </a:endParaRPr>
          </a:p>
          <a:p>
            <a:pPr marL="579438" lvl="2" indent="-285750">
              <a:lnSpc>
                <a:spcPct val="100000"/>
              </a:lnSpc>
              <a:spcBef>
                <a:spcPts val="0"/>
              </a:spcBef>
            </a:pPr>
            <a:r>
              <a:rPr lang="en-US" sz="2400" kern="0" dirty="0" smtClean="0">
                <a:solidFill>
                  <a:srgbClr val="000000"/>
                </a:solidFill>
                <a:latin typeface="Arial"/>
                <a:cs typeface="Arial"/>
                <a:sym typeface="Arial"/>
                <a:rtl val="0"/>
              </a:rPr>
              <a:t>Navigate </a:t>
            </a:r>
            <a:r>
              <a:rPr lang="en-US" sz="2400" kern="0" dirty="0">
                <a:solidFill>
                  <a:srgbClr val="000000"/>
                </a:solidFill>
                <a:latin typeface="Arial"/>
                <a:cs typeface="Arial"/>
                <a:sym typeface="Arial"/>
                <a:rtl val="0"/>
              </a:rPr>
              <a:t>between application components</a:t>
            </a:r>
            <a:endParaRPr lang="en-US" sz="2400" dirty="0"/>
          </a:p>
        </p:txBody>
      </p:sp>
    </p:spTree>
    <p:extLst>
      <p:ext uri="{BB962C8B-B14F-4D97-AF65-F5344CB8AC3E}">
        <p14:creationId xmlns:p14="http://schemas.microsoft.com/office/powerpoint/2010/main" val="1452772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919" y="738389"/>
            <a:ext cx="8596668" cy="1320800"/>
          </a:xfrm>
        </p:spPr>
        <p:txBody>
          <a:bodyPr>
            <a:normAutofit/>
          </a:bodyPr>
          <a:lstStyle/>
          <a:p>
            <a:r>
              <a:rPr lang="en-US" sz="4000" b="1" dirty="0" smtClean="0"/>
              <a:t>Development outline, continued</a:t>
            </a:r>
            <a:endParaRPr lang="en-US" sz="4000" b="1" dirty="0"/>
          </a:p>
        </p:txBody>
      </p:sp>
      <p:sp>
        <p:nvSpPr>
          <p:cNvPr id="3" name="Content Placeholder 2"/>
          <p:cNvSpPr>
            <a:spLocks noGrp="1"/>
          </p:cNvSpPr>
          <p:nvPr>
            <p:ph sz="half" idx="1"/>
          </p:nvPr>
        </p:nvSpPr>
        <p:spPr/>
        <p:txBody>
          <a:bodyPr>
            <a:normAutofit fontScale="92500" lnSpcReduction="10000"/>
          </a:bodyPr>
          <a:lstStyle/>
          <a:p>
            <a:pPr marL="0" lvl="0" indent="0" algn="ctr">
              <a:lnSpc>
                <a:spcPct val="100000"/>
              </a:lnSpc>
              <a:spcBef>
                <a:spcPts val="0"/>
              </a:spcBef>
              <a:buNone/>
            </a:pPr>
            <a:r>
              <a:rPr lang="en-US" sz="2400" b="1" u="sng" kern="0" dirty="0">
                <a:solidFill>
                  <a:srgbClr val="A88000"/>
                </a:solidFill>
                <a:latin typeface="Arial"/>
                <a:cs typeface="Arial"/>
                <a:sym typeface="Arial"/>
                <a:rtl val="0"/>
              </a:rPr>
              <a:t>Sprint #</a:t>
            </a:r>
            <a:r>
              <a:rPr lang="en-US" sz="2400" b="1" u="sng" kern="0" dirty="0" smtClean="0">
                <a:solidFill>
                  <a:srgbClr val="A88000"/>
                </a:solidFill>
                <a:latin typeface="Arial"/>
                <a:cs typeface="Arial"/>
                <a:sym typeface="Arial"/>
                <a:rtl val="0"/>
              </a:rPr>
              <a:t>2</a:t>
            </a:r>
          </a:p>
          <a:p>
            <a:pPr marL="0" lvl="0" indent="0">
              <a:lnSpc>
                <a:spcPct val="100000"/>
              </a:lnSpc>
              <a:spcBef>
                <a:spcPts val="0"/>
              </a:spcBef>
              <a:buNone/>
            </a:pPr>
            <a:endParaRPr lang="en-US" sz="2400" u="sng" kern="0" dirty="0">
              <a:solidFill>
                <a:srgbClr val="A88000"/>
              </a:solidFill>
              <a:latin typeface="Arial"/>
              <a:cs typeface="Arial"/>
              <a:sym typeface="Arial"/>
              <a:rtl val="0"/>
            </a:endParaRPr>
          </a:p>
          <a:p>
            <a:pPr marL="579438" lvl="2" indent="-285750">
              <a:lnSpc>
                <a:spcPct val="100000"/>
              </a:lnSpc>
              <a:spcBef>
                <a:spcPts val="0"/>
              </a:spcBef>
            </a:pPr>
            <a:endParaRPr lang="en-US" sz="2400" kern="0" dirty="0" smtClean="0">
              <a:solidFill>
                <a:srgbClr val="000000"/>
              </a:solidFill>
              <a:latin typeface="Arial"/>
              <a:cs typeface="Arial"/>
              <a:sym typeface="Arial"/>
              <a:rtl val="0"/>
            </a:endParaRPr>
          </a:p>
          <a:p>
            <a:pPr marL="579438" lvl="2" indent="-285750">
              <a:lnSpc>
                <a:spcPct val="100000"/>
              </a:lnSpc>
              <a:spcBef>
                <a:spcPts val="0"/>
              </a:spcBef>
            </a:pPr>
            <a:r>
              <a:rPr lang="en-US" sz="2400" kern="0" dirty="0" smtClean="0">
                <a:solidFill>
                  <a:srgbClr val="000000"/>
                </a:solidFill>
                <a:latin typeface="Arial"/>
                <a:cs typeface="Arial"/>
                <a:sym typeface="Arial"/>
                <a:rtl val="0"/>
              </a:rPr>
              <a:t>Create</a:t>
            </a:r>
            <a:r>
              <a:rPr lang="en-US" sz="2400" kern="0" dirty="0">
                <a:solidFill>
                  <a:srgbClr val="000000"/>
                </a:solidFill>
                <a:latin typeface="Arial"/>
                <a:cs typeface="Arial"/>
                <a:sym typeface="Arial"/>
                <a:rtl val="0"/>
              </a:rPr>
              <a:t>, update, and delete work orders</a:t>
            </a:r>
          </a:p>
          <a:p>
            <a:pPr marL="579438" lvl="0" indent="-285750">
              <a:lnSpc>
                <a:spcPct val="100000"/>
              </a:lnSpc>
              <a:spcBef>
                <a:spcPts val="0"/>
              </a:spcBef>
            </a:pPr>
            <a:endParaRPr lang="en-US" sz="2400" kern="0" dirty="0" smtClean="0">
              <a:solidFill>
                <a:srgbClr val="000000"/>
              </a:solidFill>
              <a:latin typeface="Arial"/>
              <a:cs typeface="Arial"/>
              <a:sym typeface="Arial"/>
              <a:rtl val="0"/>
            </a:endParaRPr>
          </a:p>
          <a:p>
            <a:pPr marL="579438" lvl="0" indent="-285750">
              <a:lnSpc>
                <a:spcPct val="100000"/>
              </a:lnSpc>
              <a:spcBef>
                <a:spcPts val="0"/>
              </a:spcBef>
            </a:pPr>
            <a:r>
              <a:rPr lang="en-US" sz="2400" kern="0" dirty="0" smtClean="0">
                <a:solidFill>
                  <a:srgbClr val="000000"/>
                </a:solidFill>
                <a:latin typeface="Arial"/>
                <a:cs typeface="Arial"/>
                <a:sym typeface="Arial"/>
                <a:rtl val="0"/>
              </a:rPr>
              <a:t>Property </a:t>
            </a:r>
            <a:r>
              <a:rPr lang="en-US" sz="2400" kern="0" dirty="0">
                <a:solidFill>
                  <a:srgbClr val="000000"/>
                </a:solidFill>
                <a:latin typeface="Arial"/>
                <a:cs typeface="Arial"/>
                <a:sym typeface="Arial"/>
                <a:rtl val="0"/>
              </a:rPr>
              <a:t>record system </a:t>
            </a:r>
          </a:p>
          <a:p>
            <a:pPr marL="579438" lvl="0" indent="-285750">
              <a:lnSpc>
                <a:spcPct val="100000"/>
              </a:lnSpc>
              <a:spcBef>
                <a:spcPts val="0"/>
              </a:spcBef>
            </a:pPr>
            <a:endParaRPr lang="en-US" sz="2400" kern="0" dirty="0" smtClean="0">
              <a:solidFill>
                <a:srgbClr val="000000"/>
              </a:solidFill>
              <a:latin typeface="Arial"/>
              <a:cs typeface="Arial"/>
              <a:sym typeface="Arial"/>
              <a:rtl val="0"/>
            </a:endParaRPr>
          </a:p>
          <a:p>
            <a:pPr marL="579438" lvl="0" indent="-285750">
              <a:lnSpc>
                <a:spcPct val="100000"/>
              </a:lnSpc>
              <a:spcBef>
                <a:spcPts val="0"/>
              </a:spcBef>
            </a:pPr>
            <a:r>
              <a:rPr lang="en-US" sz="2400" kern="0" dirty="0" smtClean="0">
                <a:solidFill>
                  <a:srgbClr val="000000"/>
                </a:solidFill>
                <a:latin typeface="Arial"/>
                <a:cs typeface="Arial"/>
                <a:sym typeface="Arial"/>
                <a:rtl val="0"/>
              </a:rPr>
              <a:t>Property </a:t>
            </a:r>
            <a:r>
              <a:rPr lang="en-US" sz="2400" kern="0" dirty="0">
                <a:solidFill>
                  <a:srgbClr val="000000"/>
                </a:solidFill>
                <a:latin typeface="Arial"/>
                <a:cs typeface="Arial"/>
                <a:sym typeface="Arial"/>
                <a:rtl val="0"/>
              </a:rPr>
              <a:t>management functionality </a:t>
            </a:r>
          </a:p>
          <a:p>
            <a:endParaRPr lang="en-US" dirty="0"/>
          </a:p>
        </p:txBody>
      </p:sp>
      <p:sp>
        <p:nvSpPr>
          <p:cNvPr id="4" name="Content Placeholder 3"/>
          <p:cNvSpPr>
            <a:spLocks noGrp="1"/>
          </p:cNvSpPr>
          <p:nvPr>
            <p:ph sz="half" idx="2"/>
          </p:nvPr>
        </p:nvSpPr>
        <p:spPr>
          <a:xfrm>
            <a:off x="5103253" y="2160589"/>
            <a:ext cx="5181600" cy="4227445"/>
          </a:xfrm>
        </p:spPr>
        <p:txBody>
          <a:bodyPr>
            <a:normAutofit fontScale="92500" lnSpcReduction="10000"/>
          </a:bodyPr>
          <a:lstStyle/>
          <a:p>
            <a:pPr marL="0" indent="0" algn="ctr">
              <a:buNone/>
            </a:pPr>
            <a:r>
              <a:rPr lang="en-US" sz="2400" b="1" u="sng" dirty="0">
                <a:solidFill>
                  <a:srgbClr val="A88000"/>
                </a:solidFill>
                <a:latin typeface="Arial" panose="020B0604020202020204" pitchFamily="34" charset="0"/>
                <a:cs typeface="Arial" panose="020B0604020202020204" pitchFamily="34" charset="0"/>
              </a:rPr>
              <a:t>Sprint #</a:t>
            </a:r>
            <a:r>
              <a:rPr lang="en-US" sz="2400" b="1" u="sng" dirty="0" smtClean="0">
                <a:solidFill>
                  <a:srgbClr val="A88000"/>
                </a:solidFill>
                <a:latin typeface="Arial" panose="020B0604020202020204" pitchFamily="34" charset="0"/>
                <a:cs typeface="Arial" panose="020B0604020202020204" pitchFamily="34" charset="0"/>
              </a:rPr>
              <a:t>3</a:t>
            </a:r>
          </a:p>
          <a:p>
            <a:pPr marL="0" indent="0">
              <a:buNone/>
            </a:pPr>
            <a:endParaRPr lang="en-US" sz="2400" b="1" u="sng" dirty="0" smtClean="0">
              <a:solidFill>
                <a:srgbClr val="A88000"/>
              </a:solidFill>
              <a:latin typeface="Arial" panose="020B0604020202020204" pitchFamily="34" charset="0"/>
              <a:cs typeface="Arial" panose="020B0604020202020204" pitchFamily="34" charset="0"/>
            </a:endParaRPr>
          </a:p>
          <a:p>
            <a:pPr marL="579438" lvl="0" indent="-285750"/>
            <a:r>
              <a:rPr lang="en-US" sz="2400" dirty="0" smtClean="0">
                <a:latin typeface="Arial" panose="020B0604020202020204" pitchFamily="34" charset="0"/>
                <a:cs typeface="Arial" panose="020B0604020202020204" pitchFamily="34" charset="0"/>
              </a:rPr>
              <a:t>Contact </a:t>
            </a:r>
            <a:r>
              <a:rPr lang="en-US" sz="2400" dirty="0">
                <a:latin typeface="Arial" panose="020B0604020202020204" pitchFamily="34" charset="0"/>
                <a:cs typeface="Arial" panose="020B0604020202020204" pitchFamily="34" charset="0"/>
              </a:rPr>
              <a:t>management </a:t>
            </a:r>
            <a:r>
              <a:rPr lang="en-US" sz="2400" dirty="0" smtClean="0">
                <a:latin typeface="Arial" panose="020B0604020202020204" pitchFamily="34" charset="0"/>
                <a:cs typeface="Arial" panose="020B0604020202020204" pitchFamily="34" charset="0"/>
              </a:rPr>
              <a:t>system</a:t>
            </a:r>
            <a:endParaRPr lang="en-US" sz="2400" dirty="0">
              <a:latin typeface="Arial" panose="020B0604020202020204" pitchFamily="34" charset="0"/>
              <a:cs typeface="Arial" panose="020B0604020202020204" pitchFamily="34" charset="0"/>
            </a:endParaRPr>
          </a:p>
          <a:p>
            <a:pPr marL="579438" lvl="0" indent="-285750"/>
            <a:endParaRPr lang="en-US" sz="2400" dirty="0" smtClean="0">
              <a:latin typeface="Arial" panose="020B0604020202020204" pitchFamily="34" charset="0"/>
              <a:cs typeface="Arial" panose="020B0604020202020204" pitchFamily="34" charset="0"/>
            </a:endParaRPr>
          </a:p>
          <a:p>
            <a:pPr marL="579438" lvl="0" indent="-285750"/>
            <a:r>
              <a:rPr lang="en-US" sz="2400" dirty="0" smtClean="0">
                <a:latin typeface="Arial" panose="020B0604020202020204" pitchFamily="34" charset="0"/>
                <a:cs typeface="Arial" panose="020B0604020202020204" pitchFamily="34" charset="0"/>
              </a:rPr>
              <a:t>SMS </a:t>
            </a:r>
            <a:r>
              <a:rPr lang="en-US" sz="2400" dirty="0">
                <a:latin typeface="Arial" panose="020B0604020202020204" pitchFamily="34" charset="0"/>
                <a:cs typeface="Arial" panose="020B0604020202020204" pitchFamily="34" charset="0"/>
              </a:rPr>
              <a:t>text message functionality</a:t>
            </a:r>
          </a:p>
          <a:p>
            <a:pPr marL="579438" lvl="0" indent="-285750"/>
            <a:endParaRPr lang="en-US" sz="2400" dirty="0" smtClean="0">
              <a:latin typeface="Arial" panose="020B0604020202020204" pitchFamily="34" charset="0"/>
              <a:cs typeface="Arial" panose="020B0604020202020204" pitchFamily="34" charset="0"/>
            </a:endParaRPr>
          </a:p>
          <a:p>
            <a:pPr marL="579438" lvl="0" indent="-285750"/>
            <a:r>
              <a:rPr lang="en-US" sz="2400" dirty="0" smtClean="0">
                <a:latin typeface="Arial" panose="020B0604020202020204" pitchFamily="34" charset="0"/>
                <a:cs typeface="Arial" panose="020B0604020202020204" pitchFamily="34" charset="0"/>
              </a:rPr>
              <a:t>Reporting </a:t>
            </a:r>
            <a:r>
              <a:rPr lang="en-US" sz="2400" dirty="0">
                <a:latin typeface="Arial" panose="020B0604020202020204" pitchFamily="34" charset="0"/>
                <a:cs typeface="Arial" panose="020B0604020202020204" pitchFamily="34" charset="0"/>
              </a:rPr>
              <a:t>directory and functionality </a:t>
            </a:r>
          </a:p>
          <a:p>
            <a:pPr marL="579438" lvl="0" indent="-285750"/>
            <a:endParaRPr lang="en-US" sz="2400" dirty="0" smtClean="0">
              <a:latin typeface="Arial" panose="020B0604020202020204" pitchFamily="34" charset="0"/>
              <a:cs typeface="Arial" panose="020B0604020202020204" pitchFamily="34" charset="0"/>
            </a:endParaRPr>
          </a:p>
          <a:p>
            <a:pPr marL="579438" lvl="0" indent="-285750"/>
            <a:r>
              <a:rPr lang="en-US" sz="2400" dirty="0" smtClean="0">
                <a:latin typeface="Arial" panose="020B0604020202020204" pitchFamily="34" charset="0"/>
                <a:cs typeface="Arial" panose="020B0604020202020204" pitchFamily="34" charset="0"/>
              </a:rPr>
              <a:t>Look </a:t>
            </a:r>
            <a:r>
              <a:rPr lang="en-US" sz="2400" dirty="0">
                <a:latin typeface="Arial" panose="020B0604020202020204" pitchFamily="34" charset="0"/>
                <a:cs typeface="Arial" panose="020B0604020202020204" pitchFamily="34" charset="0"/>
              </a:rPr>
              <a:t>and feel</a:t>
            </a:r>
          </a:p>
          <a:p>
            <a:endParaRPr lang="en-US" dirty="0"/>
          </a:p>
        </p:txBody>
      </p:sp>
    </p:spTree>
    <p:extLst>
      <p:ext uri="{BB962C8B-B14F-4D97-AF65-F5344CB8AC3E}">
        <p14:creationId xmlns:p14="http://schemas.microsoft.com/office/powerpoint/2010/main" val="362955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15" y="502276"/>
            <a:ext cx="10515600" cy="1325563"/>
          </a:xfrm>
        </p:spPr>
        <p:txBody>
          <a:bodyPr/>
          <a:lstStyle/>
          <a:p>
            <a:r>
              <a:rPr lang="en-US" b="1" dirty="0" smtClean="0"/>
              <a:t>Acknowledgement of external sources</a:t>
            </a:r>
            <a:endParaRPr lang="en-US" b="1" dirty="0"/>
          </a:p>
        </p:txBody>
      </p:sp>
      <p:sp>
        <p:nvSpPr>
          <p:cNvPr id="3" name="Content Placeholder 2"/>
          <p:cNvSpPr>
            <a:spLocks noGrp="1"/>
          </p:cNvSpPr>
          <p:nvPr>
            <p:ph idx="1"/>
          </p:nvPr>
        </p:nvSpPr>
        <p:spPr>
          <a:xfrm>
            <a:off x="593501" y="1930871"/>
            <a:ext cx="10515600" cy="4534324"/>
          </a:xfrm>
        </p:spPr>
        <p:txBody>
          <a:bodyPr/>
          <a:lstStyle/>
          <a:p>
            <a:r>
              <a:rPr lang="en-US" dirty="0" smtClean="0"/>
              <a:t>Python 2.7</a:t>
            </a:r>
          </a:p>
          <a:p>
            <a:pPr lvl="1"/>
            <a:r>
              <a:rPr lang="en-US" dirty="0"/>
              <a:t>Python is a widely used general-purpose, high-level programming </a:t>
            </a:r>
            <a:r>
              <a:rPr lang="en-US" dirty="0" smtClean="0"/>
              <a:t>language. Its </a:t>
            </a:r>
            <a:r>
              <a:rPr lang="en-US" dirty="0"/>
              <a:t>design </a:t>
            </a:r>
            <a:r>
              <a:rPr lang="en-US" dirty="0" smtClean="0"/>
              <a:t>philosophy </a:t>
            </a:r>
            <a:r>
              <a:rPr lang="en-US" dirty="0"/>
              <a:t>emphasizes code readability, and its syntax allows programmers to express concepts in fewer lines of </a:t>
            </a:r>
            <a:r>
              <a:rPr lang="en-US" dirty="0" smtClean="0"/>
              <a:t>code.</a:t>
            </a:r>
          </a:p>
          <a:p>
            <a:r>
              <a:rPr lang="en-US" dirty="0" smtClean="0"/>
              <a:t>Django 1.8 Framework </a:t>
            </a:r>
          </a:p>
          <a:p>
            <a:pPr lvl="1"/>
            <a:r>
              <a:rPr lang="en-US" dirty="0" smtClean="0"/>
              <a:t>Django </a:t>
            </a:r>
            <a:r>
              <a:rPr lang="en-US" dirty="0"/>
              <a:t>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r>
              <a:rPr lang="en-US" dirty="0" smtClean="0"/>
              <a:t>.</a:t>
            </a:r>
          </a:p>
          <a:p>
            <a:r>
              <a:rPr lang="en-US" dirty="0"/>
              <a:t>Twilio SMS</a:t>
            </a:r>
          </a:p>
          <a:p>
            <a:pPr lvl="1"/>
            <a:r>
              <a:rPr lang="en-US" dirty="0"/>
              <a:t>Intelligent SMS logic API and utilized apps in web applications over local, toll-free, and short-code numbers globally all from one API.</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33995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273</TotalTime>
  <Words>912</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 </vt:lpstr>
      <vt:lpstr>Project Scope</vt:lpstr>
      <vt:lpstr>     Our Motivation……</vt:lpstr>
      <vt:lpstr>Impact of Project- Locally</vt:lpstr>
      <vt:lpstr>Impact of Project- Globally </vt:lpstr>
      <vt:lpstr>Literature Review</vt:lpstr>
      <vt:lpstr>Development Outline </vt:lpstr>
      <vt:lpstr>Development outline, continued</vt:lpstr>
      <vt:lpstr>Acknowledgement of external sources</vt:lpstr>
      <vt:lpstr> Evaluation including items not completed</vt:lpstr>
      <vt:lpstr> Lessons learned</vt:lpstr>
      <vt:lpstr> Future improvements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Thaddeus Wanat</dc:creator>
  <cp:lastModifiedBy>Thaddeus Wanat</cp:lastModifiedBy>
  <cp:revision>22</cp:revision>
  <dcterms:created xsi:type="dcterms:W3CDTF">2015-12-02T00:26:54Z</dcterms:created>
  <dcterms:modified xsi:type="dcterms:W3CDTF">2015-12-05T20:42:40Z</dcterms:modified>
</cp:coreProperties>
</file>