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57" r:id="rId3"/>
    <p:sldId id="269" r:id="rId4"/>
    <p:sldId id="270" r:id="rId5"/>
    <p:sldId id="260" r:id="rId6"/>
    <p:sldId id="258" r:id="rId7"/>
    <p:sldId id="268" r:id="rId8"/>
    <p:sldId id="265" r:id="rId9"/>
    <p:sldId id="266" r:id="rId10"/>
    <p:sldId id="267" r:id="rId1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67256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2896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9192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0857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262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8916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7712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7228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0010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/>
        </p:nvSpPr>
        <p:spPr>
          <a:xfrm>
            <a:off x="762000" y="3105848"/>
            <a:ext cx="7090500" cy="6463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 sz="3000" b="1" dirty="0" smtClean="0">
                <a:solidFill>
                  <a:srgbClr val="A88000"/>
                </a:solidFill>
              </a:rPr>
              <a:t>ProManage System Architecture</a:t>
            </a:r>
            <a:endParaRPr lang="en" sz="3000" b="1" dirty="0">
              <a:solidFill>
                <a:srgbClr val="A8800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1066800"/>
            <a:ext cx="67056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rgbClr val="A88000"/>
                </a:solidFill>
              </a:rPr>
              <a:t>	   </a:t>
            </a:r>
            <a:r>
              <a:rPr lang="en-US" sz="3000" b="1" dirty="0" smtClean="0">
                <a:solidFill>
                  <a:srgbClr val="FF0000"/>
                </a:solidFill>
              </a:rPr>
              <a:t>Member Roles</a:t>
            </a:r>
            <a:endParaRPr lang="en-US" sz="3000" dirty="0">
              <a:solidFill>
                <a:srgbClr val="FF0000"/>
              </a:solidFill>
            </a:endParaRPr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Member 1 (Erik): </a:t>
            </a:r>
            <a:r>
              <a:rPr lang="en-US" sz="2000" dirty="0"/>
              <a:t>user interface, </a:t>
            </a:r>
            <a:r>
              <a:rPr lang="en-US" sz="2000" dirty="0" smtClean="0"/>
              <a:t>programming</a:t>
            </a:r>
          </a:p>
          <a:p>
            <a:endParaRPr lang="en-US" sz="2000" dirty="0"/>
          </a:p>
          <a:p>
            <a:r>
              <a:rPr lang="en-US" sz="2000" b="1" dirty="0" smtClean="0"/>
              <a:t>Member 2 (Jacob): </a:t>
            </a:r>
            <a:r>
              <a:rPr lang="en-US" sz="2000" dirty="0"/>
              <a:t>main </a:t>
            </a:r>
            <a:r>
              <a:rPr lang="en-US" sz="2000" dirty="0" smtClean="0"/>
              <a:t>engine, programming</a:t>
            </a:r>
            <a:endParaRPr lang="en-US" sz="2000" dirty="0"/>
          </a:p>
          <a:p>
            <a:endParaRPr lang="en-US" sz="2000" b="1" dirty="0" smtClean="0"/>
          </a:p>
          <a:p>
            <a:r>
              <a:rPr lang="en-US" sz="2000" b="1" dirty="0" smtClean="0"/>
              <a:t>Member 3 (Ken: </a:t>
            </a:r>
            <a:r>
              <a:rPr lang="en-US" sz="2000" dirty="0"/>
              <a:t>database, interface layer, engine 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Member 4 (T.J.): </a:t>
            </a:r>
            <a:r>
              <a:rPr lang="en-US" sz="2000" dirty="0"/>
              <a:t>database creation and management </a:t>
            </a:r>
          </a:p>
          <a:p>
            <a:r>
              <a:rPr lang="en-US" sz="2000" dirty="0"/>
              <a:t>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75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260297"/>
            <a:ext cx="9144000" cy="1873303"/>
          </a:xfrm>
          <a:prstGeom prst="cloud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endParaRPr/>
          </a:p>
        </p:txBody>
      </p:sp>
      <p:cxnSp>
        <p:nvCxnSpPr>
          <p:cNvPr id="64" name="Shape 41"/>
          <p:cNvCxnSpPr>
            <a:stCxn id="63" idx="2"/>
            <a:endCxn id="60" idx="0"/>
          </p:cNvCxnSpPr>
          <p:nvPr/>
        </p:nvCxnSpPr>
        <p:spPr>
          <a:xfrm flipH="1">
            <a:off x="5668350" y="1987123"/>
            <a:ext cx="186150" cy="159427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29" name="Shape 29"/>
          <p:cNvSpPr/>
          <p:nvPr/>
        </p:nvSpPr>
        <p:spPr>
          <a:xfrm>
            <a:off x="3352800" y="3581400"/>
            <a:ext cx="1345799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Contacts</a:t>
            </a:r>
            <a:endParaRPr lang="en" dirty="0"/>
          </a:p>
        </p:txBody>
      </p:sp>
      <p:sp>
        <p:nvSpPr>
          <p:cNvPr id="30" name="Shape 30"/>
          <p:cNvSpPr/>
          <p:nvPr/>
        </p:nvSpPr>
        <p:spPr>
          <a:xfrm>
            <a:off x="375154" y="3581400"/>
            <a:ext cx="1176300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Users</a:t>
            </a:r>
            <a:endParaRPr lang="en" dirty="0"/>
          </a:p>
        </p:txBody>
      </p:sp>
      <p:sp>
        <p:nvSpPr>
          <p:cNvPr id="31" name="Shape 31"/>
          <p:cNvSpPr/>
          <p:nvPr/>
        </p:nvSpPr>
        <p:spPr>
          <a:xfrm>
            <a:off x="1828800" y="3581400"/>
            <a:ext cx="1253400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Work Orders</a:t>
            </a:r>
            <a:endParaRPr lang="en" dirty="0"/>
          </a:p>
        </p:txBody>
      </p:sp>
      <p:sp>
        <p:nvSpPr>
          <p:cNvPr id="32" name="Shape 32"/>
          <p:cNvSpPr/>
          <p:nvPr/>
        </p:nvSpPr>
        <p:spPr>
          <a:xfrm>
            <a:off x="7360445" y="1175494"/>
            <a:ext cx="1837199" cy="3932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33" name="Shape 33"/>
          <p:cNvSpPr/>
          <p:nvPr/>
        </p:nvSpPr>
        <p:spPr>
          <a:xfrm>
            <a:off x="7391400" y="914400"/>
            <a:ext cx="1837199" cy="393299"/>
          </a:xfrm>
          <a:prstGeom prst="can">
            <a:avLst>
              <a:gd name="adj" fmla="val 44295"/>
            </a:avLst>
          </a:prstGeom>
          <a:solidFill>
            <a:srgbClr val="5243BB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391400" y="698907"/>
            <a:ext cx="1837199" cy="393299"/>
          </a:xfrm>
          <a:prstGeom prst="can">
            <a:avLst>
              <a:gd name="adj" fmla="val 4121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cxnSp>
        <p:nvCxnSpPr>
          <p:cNvPr id="35" name="Shape 35"/>
          <p:cNvCxnSpPr>
            <a:stCxn id="30" idx="1"/>
            <a:endCxn id="30" idx="1"/>
          </p:cNvCxnSpPr>
          <p:nvPr/>
        </p:nvCxnSpPr>
        <p:spPr>
          <a:xfrm>
            <a:off x="375154" y="3781440"/>
            <a:ext cx="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" name="Shape 36"/>
          <p:cNvCxnSpPr>
            <a:stCxn id="37" idx="0"/>
          </p:cNvCxnSpPr>
          <p:nvPr/>
        </p:nvCxnSpPr>
        <p:spPr>
          <a:xfrm flipV="1">
            <a:off x="1045350" y="581040"/>
            <a:ext cx="2231250" cy="86676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39" name="Shape 39"/>
          <p:cNvCxnSpPr/>
          <p:nvPr/>
        </p:nvCxnSpPr>
        <p:spPr>
          <a:xfrm flipH="1">
            <a:off x="2607900" y="664809"/>
            <a:ext cx="1323095" cy="75162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41" name="Shape 41"/>
          <p:cNvCxnSpPr>
            <a:stCxn id="88" idx="2"/>
            <a:endCxn id="42" idx="0"/>
          </p:cNvCxnSpPr>
          <p:nvPr/>
        </p:nvCxnSpPr>
        <p:spPr>
          <a:xfrm>
            <a:off x="3984639" y="646139"/>
            <a:ext cx="193461" cy="725461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43" name="Shape 43"/>
          <p:cNvSpPr txBox="1"/>
          <p:nvPr/>
        </p:nvSpPr>
        <p:spPr>
          <a:xfrm>
            <a:off x="7818299" y="783680"/>
            <a:ext cx="983400" cy="346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Database</a:t>
            </a:r>
          </a:p>
        </p:txBody>
      </p:sp>
      <p:cxnSp>
        <p:nvCxnSpPr>
          <p:cNvPr id="45" name="Shape 45"/>
          <p:cNvCxnSpPr>
            <a:endCxn id="33" idx="2"/>
          </p:cNvCxnSpPr>
          <p:nvPr/>
        </p:nvCxnSpPr>
        <p:spPr>
          <a:xfrm>
            <a:off x="4622399" y="581040"/>
            <a:ext cx="2769001" cy="53001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42" name="Shape 42"/>
          <p:cNvSpPr/>
          <p:nvPr/>
        </p:nvSpPr>
        <p:spPr>
          <a:xfrm>
            <a:off x="3505200" y="1371600"/>
            <a:ext cx="1345799" cy="615523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Contact Resource</a:t>
            </a:r>
            <a:endParaRPr lang="en" dirty="0"/>
          </a:p>
        </p:txBody>
      </p:sp>
      <p:sp>
        <p:nvSpPr>
          <p:cNvPr id="37" name="Shape 37"/>
          <p:cNvSpPr/>
          <p:nvPr/>
        </p:nvSpPr>
        <p:spPr>
          <a:xfrm>
            <a:off x="457200" y="1447800"/>
            <a:ext cx="1176300" cy="615523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User</a:t>
            </a:r>
          </a:p>
          <a:p>
            <a:pPr lvl="0" algn="ctr" rtl="0">
              <a:buNone/>
            </a:pPr>
            <a:r>
              <a:rPr lang="en-US" dirty="0" smtClean="0"/>
              <a:t>Resources</a:t>
            </a:r>
            <a:endParaRPr lang="en" dirty="0"/>
          </a:p>
        </p:txBody>
      </p:sp>
      <p:sp>
        <p:nvSpPr>
          <p:cNvPr id="40" name="Shape 40"/>
          <p:cNvSpPr/>
          <p:nvPr/>
        </p:nvSpPr>
        <p:spPr>
          <a:xfrm>
            <a:off x="1981200" y="1429539"/>
            <a:ext cx="1253400" cy="615523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Work Order </a:t>
            </a:r>
            <a:r>
              <a:rPr lang="en-US" dirty="0" smtClean="0"/>
              <a:t>Resource</a:t>
            </a:r>
          </a:p>
        </p:txBody>
      </p:sp>
      <p:cxnSp>
        <p:nvCxnSpPr>
          <p:cNvPr id="47" name="Shape 47"/>
          <p:cNvCxnSpPr>
            <a:stCxn id="37" idx="1"/>
            <a:endCxn id="37" idx="1"/>
          </p:cNvCxnSpPr>
          <p:nvPr/>
        </p:nvCxnSpPr>
        <p:spPr>
          <a:xfrm>
            <a:off x="457200" y="1755562"/>
            <a:ext cx="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" name="Shape 48"/>
          <p:cNvCxnSpPr>
            <a:stCxn id="37" idx="2"/>
            <a:endCxn id="30" idx="0"/>
          </p:cNvCxnSpPr>
          <p:nvPr/>
        </p:nvCxnSpPr>
        <p:spPr>
          <a:xfrm flipH="1">
            <a:off x="963304" y="2063323"/>
            <a:ext cx="82046" cy="151807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49" name="Shape 49"/>
          <p:cNvCxnSpPr>
            <a:stCxn id="40" idx="2"/>
            <a:endCxn id="31" idx="0"/>
          </p:cNvCxnSpPr>
          <p:nvPr/>
        </p:nvCxnSpPr>
        <p:spPr>
          <a:xfrm flipH="1">
            <a:off x="2455500" y="2045062"/>
            <a:ext cx="152400" cy="1536338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stealth" w="lg" len="lg"/>
            <a:tailEnd type="triangle" w="lg" len="lg"/>
          </a:ln>
        </p:spPr>
      </p:cxnSp>
      <p:cxnSp>
        <p:nvCxnSpPr>
          <p:cNvPr id="50" name="Shape 50"/>
          <p:cNvCxnSpPr>
            <a:stCxn id="42" idx="2"/>
            <a:endCxn id="29" idx="0"/>
          </p:cNvCxnSpPr>
          <p:nvPr/>
        </p:nvCxnSpPr>
        <p:spPr>
          <a:xfrm flipH="1">
            <a:off x="4025700" y="1987123"/>
            <a:ext cx="152400" cy="159427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51" name="Shape 51"/>
          <p:cNvSpPr/>
          <p:nvPr/>
        </p:nvSpPr>
        <p:spPr>
          <a:xfrm>
            <a:off x="304800" y="2743200"/>
            <a:ext cx="6248400" cy="44465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en" dirty="0"/>
              <a:t>Request / Response</a:t>
            </a:r>
          </a:p>
        </p:txBody>
      </p:sp>
      <p:sp>
        <p:nvSpPr>
          <p:cNvPr id="56" name="Shape 56"/>
          <p:cNvSpPr/>
          <p:nvPr/>
        </p:nvSpPr>
        <p:spPr>
          <a:xfrm>
            <a:off x="2456440" y="4612100"/>
            <a:ext cx="1278299" cy="631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en" dirty="0"/>
              <a:t>Client side UI</a:t>
            </a:r>
          </a:p>
        </p:txBody>
      </p:sp>
      <p:cxnSp>
        <p:nvCxnSpPr>
          <p:cNvPr id="57" name="Shape 57"/>
          <p:cNvCxnSpPr>
            <a:stCxn id="56" idx="1"/>
            <a:endCxn id="30" idx="2"/>
          </p:cNvCxnSpPr>
          <p:nvPr/>
        </p:nvCxnSpPr>
        <p:spPr>
          <a:xfrm flipH="1" flipV="1">
            <a:off x="963304" y="3981479"/>
            <a:ext cx="1493136" cy="946521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8" name="Shape 58"/>
          <p:cNvCxnSpPr>
            <a:stCxn id="56" idx="0"/>
            <a:endCxn id="31" idx="2"/>
          </p:cNvCxnSpPr>
          <p:nvPr/>
        </p:nvCxnSpPr>
        <p:spPr>
          <a:xfrm flipH="1" flipV="1">
            <a:off x="2455500" y="3981479"/>
            <a:ext cx="640090" cy="630621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9" name="Shape 59"/>
          <p:cNvCxnSpPr>
            <a:stCxn id="56" idx="0"/>
          </p:cNvCxnSpPr>
          <p:nvPr/>
        </p:nvCxnSpPr>
        <p:spPr>
          <a:xfrm flipV="1">
            <a:off x="3095590" y="3962401"/>
            <a:ext cx="929171" cy="649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60" name="Shape 56"/>
          <p:cNvSpPr/>
          <p:nvPr/>
        </p:nvSpPr>
        <p:spPr>
          <a:xfrm>
            <a:off x="5029200" y="3581400"/>
            <a:ext cx="1278299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en-US" dirty="0" smtClean="0"/>
              <a:t>Properties</a:t>
            </a:r>
            <a:endParaRPr lang="en" dirty="0"/>
          </a:p>
        </p:txBody>
      </p:sp>
      <p:cxnSp>
        <p:nvCxnSpPr>
          <p:cNvPr id="61" name="Shape 59"/>
          <p:cNvCxnSpPr>
            <a:stCxn id="56" idx="3"/>
            <a:endCxn id="60" idx="2"/>
          </p:cNvCxnSpPr>
          <p:nvPr/>
        </p:nvCxnSpPr>
        <p:spPr>
          <a:xfrm flipV="1">
            <a:off x="3734739" y="3981479"/>
            <a:ext cx="1933611" cy="946521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63" name="Shape 42"/>
          <p:cNvSpPr/>
          <p:nvPr/>
        </p:nvSpPr>
        <p:spPr>
          <a:xfrm>
            <a:off x="5181600" y="1371600"/>
            <a:ext cx="1345799" cy="615523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Property Resource</a:t>
            </a:r>
            <a:endParaRPr lang="en" dirty="0"/>
          </a:p>
        </p:txBody>
      </p:sp>
      <p:cxnSp>
        <p:nvCxnSpPr>
          <p:cNvPr id="86" name="Shape 41"/>
          <p:cNvCxnSpPr>
            <a:endCxn id="63" idx="0"/>
          </p:cNvCxnSpPr>
          <p:nvPr/>
        </p:nvCxnSpPr>
        <p:spPr>
          <a:xfrm>
            <a:off x="4089845" y="698907"/>
            <a:ext cx="1764655" cy="67269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88" name="Shape 42"/>
          <p:cNvSpPr/>
          <p:nvPr/>
        </p:nvSpPr>
        <p:spPr>
          <a:xfrm>
            <a:off x="3311739" y="246060"/>
            <a:ext cx="1345799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Active Record</a:t>
            </a:r>
            <a:endParaRPr lang="en" dirty="0"/>
          </a:p>
        </p:txBody>
      </p:sp>
      <p:sp>
        <p:nvSpPr>
          <p:cNvPr id="103" name="TextBox 102"/>
          <p:cNvSpPr txBox="1"/>
          <p:nvPr/>
        </p:nvSpPr>
        <p:spPr>
          <a:xfrm>
            <a:off x="5105400" y="5410200"/>
            <a:ext cx="3810000" cy="80021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Design ONE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95462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algn="l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>
                <a:solidFill>
                  <a:srgbClr val="A88000"/>
                </a:solidFill>
              </a:rPr>
              <a:t>Client side UI</a:t>
            </a:r>
          </a:p>
          <a:p>
            <a:pPr marL="914400" lvl="1" indent="-381000" algn="l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/>
              <a:t>Client side application for interacting with user events</a:t>
            </a:r>
          </a:p>
          <a:p>
            <a:pPr marL="457200" lvl="0" indent="-419100" algn="l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 smtClean="0">
                <a:solidFill>
                  <a:srgbClr val="A88000"/>
                </a:solidFill>
              </a:rPr>
              <a:t>Client side data objects</a:t>
            </a:r>
            <a:endParaRPr lang="en" sz="2000" dirty="0">
              <a:solidFill>
                <a:srgbClr val="A88000"/>
              </a:solidFill>
            </a:endParaRPr>
          </a:p>
          <a:p>
            <a:pPr marL="914400" lvl="1" indent="-381000" algn="l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 smtClean="0"/>
              <a:t>Holds data for display and use for the Client side UI. Requests can be made to the server for data or to perform set operations on the data.</a:t>
            </a:r>
          </a:p>
          <a:p>
            <a:pPr marL="457200" lvl="0" indent="-419100" algn="l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 smtClean="0">
                <a:solidFill>
                  <a:srgbClr val="A88000"/>
                </a:solidFill>
              </a:rPr>
              <a:t>Data handlers</a:t>
            </a:r>
          </a:p>
          <a:p>
            <a:pPr marL="914400" lvl="1" indent="-381000" algn="l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 smtClean="0"/>
              <a:t>Handles all data manipulation and fills out client side data objects on request.</a:t>
            </a:r>
            <a:endParaRPr lang="en" sz="2000" dirty="0"/>
          </a:p>
        </p:txBody>
      </p:sp>
      <p:sp>
        <p:nvSpPr>
          <p:cNvPr id="65" name="Shape 65"/>
          <p:cNvSpPr txBox="1"/>
          <p:nvPr/>
        </p:nvSpPr>
        <p:spPr>
          <a:xfrm>
            <a:off x="457200" y="689875"/>
            <a:ext cx="5715000" cy="738633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3600" b="1" u="sng" dirty="0" smtClean="0">
                <a:solidFill>
                  <a:srgbClr val="A88000"/>
                </a:solidFill>
              </a:rPr>
              <a:t>Design One C</a:t>
            </a:r>
            <a:r>
              <a:rPr lang="en-US" sz="3600" b="1" u="sng" dirty="0" smtClean="0">
                <a:solidFill>
                  <a:srgbClr val="A88000"/>
                </a:solidFill>
              </a:rPr>
              <a:t>o</a:t>
            </a:r>
            <a:r>
              <a:rPr lang="en" sz="3600" b="1" u="sng" dirty="0" smtClean="0">
                <a:solidFill>
                  <a:srgbClr val="A88000"/>
                </a:solidFill>
              </a:rPr>
              <a:t>mponents</a:t>
            </a:r>
            <a:endParaRPr lang="en" sz="3600" b="1" u="sng" dirty="0">
              <a:solidFill>
                <a:srgbClr val="A8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9643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304800" y="304800"/>
            <a:ext cx="8541900" cy="4247286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marL="457200" lvl="0" indent="-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3600" dirty="0">
                <a:solidFill>
                  <a:srgbClr val="FF0000"/>
                </a:solidFill>
              </a:rPr>
              <a:t>Pros of </a:t>
            </a:r>
            <a:r>
              <a:rPr lang="en" sz="3600" dirty="0" smtClean="0">
                <a:solidFill>
                  <a:srgbClr val="FF0000"/>
                </a:solidFill>
              </a:rPr>
              <a:t>Design One</a:t>
            </a:r>
            <a:endParaRPr lang="en" sz="3600" dirty="0">
              <a:solidFill>
                <a:srgbClr val="FF0000"/>
              </a:solidFill>
            </a:endParaRPr>
          </a:p>
          <a:p>
            <a:pPr marL="914400" lvl="1" indent="-45720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" sz="2400" dirty="0" smtClean="0"/>
              <a:t>Modular design allows for the easy addition of new components.</a:t>
            </a:r>
          </a:p>
          <a:p>
            <a:pPr marL="914400" lvl="1" indent="-45720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" sz="2400" dirty="0" smtClean="0"/>
              <a:t>Much of the work is done on the safely on the server.</a:t>
            </a:r>
          </a:p>
          <a:p>
            <a:pPr marL="914400" lvl="1" indent="-45720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" sz="2400" dirty="0" smtClean="0"/>
              <a:t>When a change is made to the server-side, old clients won’t stop working.</a:t>
            </a:r>
            <a:endParaRPr lang="en" sz="2400" dirty="0"/>
          </a:p>
          <a:p>
            <a:pPr marL="457200" lvl="0" indent="-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3600" dirty="0" smtClean="0">
                <a:solidFill>
                  <a:srgbClr val="FF0000"/>
                </a:solidFill>
              </a:rPr>
              <a:t>Cons </a:t>
            </a:r>
            <a:r>
              <a:rPr lang="en" sz="3600" dirty="0">
                <a:solidFill>
                  <a:srgbClr val="FF0000"/>
                </a:solidFill>
              </a:rPr>
              <a:t>of Design One</a:t>
            </a:r>
          </a:p>
          <a:p>
            <a:pPr marL="914400" lvl="1" indent="-45720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" sz="2400" dirty="0" smtClean="0"/>
              <a:t>Portibility of server communication low due because of a lack of using a restfull interface or webservice structrure.</a:t>
            </a:r>
          </a:p>
        </p:txBody>
      </p:sp>
    </p:spTree>
    <p:extLst>
      <p:ext uri="{BB962C8B-B14F-4D97-AF65-F5344CB8AC3E}">
        <p14:creationId xmlns:p14="http://schemas.microsoft.com/office/powerpoint/2010/main" val="20274176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28"/>
          <p:cNvSpPr/>
          <p:nvPr/>
        </p:nvSpPr>
        <p:spPr>
          <a:xfrm>
            <a:off x="1254218" y="708520"/>
            <a:ext cx="5845885" cy="1523918"/>
          </a:xfrm>
          <a:prstGeom prst="cloud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4" name="TextBox 43"/>
          <p:cNvSpPr txBox="1"/>
          <p:nvPr/>
        </p:nvSpPr>
        <p:spPr>
          <a:xfrm>
            <a:off x="5330636" y="25611"/>
            <a:ext cx="3810000" cy="80021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Design TWO</a:t>
            </a:r>
          </a:p>
          <a:p>
            <a:endParaRPr lang="en-US" dirty="0"/>
          </a:p>
        </p:txBody>
      </p:sp>
      <p:sp>
        <p:nvSpPr>
          <p:cNvPr id="45" name="Shape 29"/>
          <p:cNvSpPr/>
          <p:nvPr/>
        </p:nvSpPr>
        <p:spPr>
          <a:xfrm>
            <a:off x="3505200" y="5153638"/>
            <a:ext cx="1345799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Contacts</a:t>
            </a:r>
            <a:endParaRPr lang="en" dirty="0"/>
          </a:p>
        </p:txBody>
      </p:sp>
      <p:sp>
        <p:nvSpPr>
          <p:cNvPr id="46" name="Shape 30"/>
          <p:cNvSpPr/>
          <p:nvPr/>
        </p:nvSpPr>
        <p:spPr>
          <a:xfrm>
            <a:off x="527554" y="5153638"/>
            <a:ext cx="1176300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smtClean="0"/>
              <a:t>Users</a:t>
            </a:r>
            <a:endParaRPr lang="en" dirty="0"/>
          </a:p>
        </p:txBody>
      </p:sp>
      <p:sp>
        <p:nvSpPr>
          <p:cNvPr id="47" name="Shape 31"/>
          <p:cNvSpPr/>
          <p:nvPr/>
        </p:nvSpPr>
        <p:spPr>
          <a:xfrm>
            <a:off x="1981200" y="5153638"/>
            <a:ext cx="1253400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-US" dirty="0" err="1" smtClean="0"/>
              <a:t>WorkOrders</a:t>
            </a:r>
            <a:endParaRPr lang="en" dirty="0"/>
          </a:p>
        </p:txBody>
      </p:sp>
      <p:cxnSp>
        <p:nvCxnSpPr>
          <p:cNvPr id="48" name="Shape 35"/>
          <p:cNvCxnSpPr>
            <a:stCxn id="46" idx="1"/>
            <a:endCxn id="46" idx="1"/>
          </p:cNvCxnSpPr>
          <p:nvPr/>
        </p:nvCxnSpPr>
        <p:spPr>
          <a:xfrm>
            <a:off x="527554" y="5353678"/>
            <a:ext cx="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" name="Shape 56"/>
          <p:cNvSpPr/>
          <p:nvPr/>
        </p:nvSpPr>
        <p:spPr>
          <a:xfrm>
            <a:off x="2608840" y="6300198"/>
            <a:ext cx="1278299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en" dirty="0" smtClean="0"/>
              <a:t>Client side UI</a:t>
            </a:r>
            <a:endParaRPr lang="en" dirty="0"/>
          </a:p>
        </p:txBody>
      </p:sp>
      <p:sp>
        <p:nvSpPr>
          <p:cNvPr id="53" name="Shape 56"/>
          <p:cNvSpPr/>
          <p:nvPr/>
        </p:nvSpPr>
        <p:spPr>
          <a:xfrm>
            <a:off x="5181600" y="5153638"/>
            <a:ext cx="1278299" cy="40007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en-US" smtClean="0"/>
              <a:t>Properties</a:t>
            </a:r>
            <a:endParaRPr lang="en" dirty="0"/>
          </a:p>
        </p:txBody>
      </p:sp>
      <p:sp>
        <p:nvSpPr>
          <p:cNvPr id="67" name="Shape 51"/>
          <p:cNvSpPr/>
          <p:nvPr/>
        </p:nvSpPr>
        <p:spPr>
          <a:xfrm>
            <a:off x="2286000" y="2509317"/>
            <a:ext cx="2438400" cy="44264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en" dirty="0" smtClean="0"/>
              <a:t>Request/Response</a:t>
            </a:r>
          </a:p>
        </p:txBody>
      </p:sp>
      <p:sp>
        <p:nvSpPr>
          <p:cNvPr id="68" name="Shape 32"/>
          <p:cNvSpPr/>
          <p:nvPr/>
        </p:nvSpPr>
        <p:spPr>
          <a:xfrm>
            <a:off x="6553200" y="1545394"/>
            <a:ext cx="1837199" cy="393299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9" name="Shape 33"/>
          <p:cNvSpPr/>
          <p:nvPr/>
        </p:nvSpPr>
        <p:spPr>
          <a:xfrm>
            <a:off x="6553201" y="1282815"/>
            <a:ext cx="1837199" cy="393299"/>
          </a:xfrm>
          <a:prstGeom prst="can">
            <a:avLst>
              <a:gd name="adj" fmla="val 44295"/>
            </a:avLst>
          </a:prstGeom>
          <a:solidFill>
            <a:srgbClr val="5243BB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70" name="Shape 34"/>
          <p:cNvSpPr/>
          <p:nvPr/>
        </p:nvSpPr>
        <p:spPr>
          <a:xfrm>
            <a:off x="6553201" y="1067322"/>
            <a:ext cx="1837199" cy="393299"/>
          </a:xfrm>
          <a:prstGeom prst="can">
            <a:avLst>
              <a:gd name="adj" fmla="val 4121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71" name="Shape 43"/>
          <p:cNvSpPr txBox="1"/>
          <p:nvPr/>
        </p:nvSpPr>
        <p:spPr>
          <a:xfrm>
            <a:off x="6980100" y="1152095"/>
            <a:ext cx="983400" cy="346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Database</a:t>
            </a:r>
          </a:p>
        </p:txBody>
      </p:sp>
      <p:cxnSp>
        <p:nvCxnSpPr>
          <p:cNvPr id="11" name="Straight Arrow Connector 10"/>
          <p:cNvCxnSpPr>
            <a:stCxn id="46" idx="0"/>
          </p:cNvCxnSpPr>
          <p:nvPr/>
        </p:nvCxnSpPr>
        <p:spPr>
          <a:xfrm flipV="1">
            <a:off x="1115704" y="4557441"/>
            <a:ext cx="1368190" cy="596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7" idx="0"/>
          </p:cNvCxnSpPr>
          <p:nvPr/>
        </p:nvCxnSpPr>
        <p:spPr>
          <a:xfrm flipV="1">
            <a:off x="2607900" y="4557441"/>
            <a:ext cx="263211" cy="596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5" idx="0"/>
          </p:cNvCxnSpPr>
          <p:nvPr/>
        </p:nvCxnSpPr>
        <p:spPr>
          <a:xfrm flipH="1" flipV="1">
            <a:off x="3956183" y="4557441"/>
            <a:ext cx="221917" cy="596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629083" y="4557441"/>
            <a:ext cx="1195089" cy="6168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Shape 51"/>
          <p:cNvSpPr/>
          <p:nvPr/>
        </p:nvSpPr>
        <p:spPr>
          <a:xfrm>
            <a:off x="2286000" y="4114800"/>
            <a:ext cx="2438400" cy="44264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en" dirty="0" smtClean="0"/>
              <a:t>Event Listeners</a:t>
            </a:r>
          </a:p>
        </p:txBody>
      </p:sp>
      <p:sp>
        <p:nvSpPr>
          <p:cNvPr id="118" name="Shape 51"/>
          <p:cNvSpPr/>
          <p:nvPr/>
        </p:nvSpPr>
        <p:spPr>
          <a:xfrm>
            <a:off x="2286000" y="3289380"/>
            <a:ext cx="2438400" cy="44264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en" dirty="0" smtClean="0"/>
              <a:t>Event Handler</a:t>
            </a:r>
          </a:p>
        </p:txBody>
      </p:sp>
      <p:cxnSp>
        <p:nvCxnSpPr>
          <p:cNvPr id="27" name="Straight Arrow Connector 26"/>
          <p:cNvCxnSpPr>
            <a:stCxn id="117" idx="0"/>
            <a:endCxn id="118" idx="2"/>
          </p:cNvCxnSpPr>
          <p:nvPr/>
        </p:nvCxnSpPr>
        <p:spPr>
          <a:xfrm flipV="1">
            <a:off x="3505200" y="3732021"/>
            <a:ext cx="0" cy="3827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7" idx="2"/>
            <a:endCxn id="118" idx="0"/>
          </p:cNvCxnSpPr>
          <p:nvPr/>
        </p:nvCxnSpPr>
        <p:spPr>
          <a:xfrm>
            <a:off x="3505200" y="2951958"/>
            <a:ext cx="0" cy="33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Shape 51"/>
          <p:cNvSpPr/>
          <p:nvPr/>
        </p:nvSpPr>
        <p:spPr>
          <a:xfrm>
            <a:off x="2286000" y="1289700"/>
            <a:ext cx="2438400" cy="44264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en" dirty="0" smtClean="0"/>
              <a:t>Web Services</a:t>
            </a:r>
          </a:p>
        </p:txBody>
      </p:sp>
      <p:cxnSp>
        <p:nvCxnSpPr>
          <p:cNvPr id="31" name="Straight Arrow Connector 30"/>
          <p:cNvCxnSpPr>
            <a:endCxn id="69" idx="2"/>
          </p:cNvCxnSpPr>
          <p:nvPr/>
        </p:nvCxnSpPr>
        <p:spPr>
          <a:xfrm flipV="1">
            <a:off x="4724400" y="1479465"/>
            <a:ext cx="1828801" cy="19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7" idx="0"/>
            <a:endCxn id="119" idx="2"/>
          </p:cNvCxnSpPr>
          <p:nvPr/>
        </p:nvCxnSpPr>
        <p:spPr>
          <a:xfrm flipV="1">
            <a:off x="3505200" y="1732341"/>
            <a:ext cx="0" cy="77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1254218" y="5553717"/>
            <a:ext cx="1353682" cy="7464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743200" y="5553717"/>
            <a:ext cx="228600" cy="7464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</p:cNvCxnSpPr>
          <p:nvPr/>
        </p:nvCxnSpPr>
        <p:spPr>
          <a:xfrm flipV="1">
            <a:off x="3247990" y="5553717"/>
            <a:ext cx="708193" cy="7464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810000" y="5553717"/>
            <a:ext cx="1676400" cy="7464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877954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algn="l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 smtClean="0">
                <a:solidFill>
                  <a:srgbClr val="A88000"/>
                </a:solidFill>
              </a:rPr>
              <a:t>Client side UI</a:t>
            </a:r>
            <a:endParaRPr lang="en" sz="2000" dirty="0">
              <a:solidFill>
                <a:srgbClr val="A88000"/>
              </a:solidFill>
            </a:endParaRPr>
          </a:p>
          <a:p>
            <a:pPr marL="914400" lvl="1" indent="-381000" algn="l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 smtClean="0"/>
              <a:t>Client side application for interacting with user events</a:t>
            </a:r>
            <a:endParaRPr lang="en" sz="2000" dirty="0"/>
          </a:p>
          <a:p>
            <a:pPr marL="457200" lvl="0" indent="-419100" algn="l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 smtClean="0">
                <a:solidFill>
                  <a:srgbClr val="A88000"/>
                </a:solidFill>
              </a:rPr>
              <a:t>Event Listeners</a:t>
            </a:r>
            <a:endParaRPr lang="en" sz="2000" dirty="0">
              <a:solidFill>
                <a:srgbClr val="A88000"/>
              </a:solidFill>
            </a:endParaRPr>
          </a:p>
          <a:p>
            <a:pPr marL="914400" lvl="1" indent="-381000" algn="l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 smtClean="0"/>
              <a:t>Listen for user events (clicking an “update” button, etc.) and sends appropriate request to web service</a:t>
            </a:r>
          </a:p>
          <a:p>
            <a:pPr marL="457200" lvl="0" indent="-419100" algn="l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>
                <a:solidFill>
                  <a:srgbClr val="A88000"/>
                </a:solidFill>
              </a:rPr>
              <a:t>Event </a:t>
            </a:r>
            <a:r>
              <a:rPr lang="en" sz="2000" dirty="0" smtClean="0">
                <a:solidFill>
                  <a:srgbClr val="A88000"/>
                </a:solidFill>
              </a:rPr>
              <a:t>Handler</a:t>
            </a:r>
            <a:endParaRPr lang="en" sz="2000" dirty="0">
              <a:solidFill>
                <a:srgbClr val="A88000"/>
              </a:solidFill>
            </a:endParaRPr>
          </a:p>
          <a:p>
            <a:pPr marL="914400" lvl="1" indent="-381000" algn="l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 smtClean="0"/>
              <a:t>Interprets events and sends request to RESTful web services</a:t>
            </a:r>
          </a:p>
          <a:p>
            <a:pPr marL="457200" lvl="0" indent="-419100" algn="l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 smtClean="0">
                <a:solidFill>
                  <a:srgbClr val="A88000"/>
                </a:solidFill>
              </a:rPr>
              <a:t>Request/Response</a:t>
            </a:r>
            <a:endParaRPr lang="en" sz="2000" dirty="0">
              <a:solidFill>
                <a:srgbClr val="A88000"/>
              </a:solidFill>
            </a:endParaRPr>
          </a:p>
          <a:p>
            <a:pPr marL="914400" lvl="1" indent="-381000" algn="l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 smtClean="0"/>
              <a:t>Standardized JSON-formatted strings</a:t>
            </a:r>
          </a:p>
          <a:p>
            <a:pPr marL="457200" lvl="0" indent="-419100" algn="l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 smtClean="0">
                <a:solidFill>
                  <a:srgbClr val="A88000"/>
                </a:solidFill>
              </a:rPr>
              <a:t>Web </a:t>
            </a:r>
            <a:r>
              <a:rPr lang="en" sz="2000" dirty="0">
                <a:solidFill>
                  <a:srgbClr val="A88000"/>
                </a:solidFill>
              </a:rPr>
              <a:t>Services</a:t>
            </a:r>
          </a:p>
          <a:p>
            <a:pPr marL="914400" lvl="1" indent="-381000" algn="l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 smtClean="0"/>
              <a:t>Handles communication with client and interaction with database</a:t>
            </a:r>
            <a:endParaRPr lang="en" sz="2000" dirty="0"/>
          </a:p>
        </p:txBody>
      </p:sp>
      <p:sp>
        <p:nvSpPr>
          <p:cNvPr id="65" name="Shape 65"/>
          <p:cNvSpPr txBox="1"/>
          <p:nvPr/>
        </p:nvSpPr>
        <p:spPr>
          <a:xfrm>
            <a:off x="457200" y="689875"/>
            <a:ext cx="5715000" cy="738633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3600" b="1" u="sng" dirty="0" smtClean="0">
                <a:solidFill>
                  <a:srgbClr val="A88000"/>
                </a:solidFill>
              </a:rPr>
              <a:t>Design Two C</a:t>
            </a:r>
            <a:r>
              <a:rPr lang="en-US" sz="3600" b="1" u="sng" dirty="0" smtClean="0">
                <a:solidFill>
                  <a:srgbClr val="A88000"/>
                </a:solidFill>
              </a:rPr>
              <a:t>o</a:t>
            </a:r>
            <a:r>
              <a:rPr lang="en" sz="3600" b="1" u="sng" dirty="0" smtClean="0">
                <a:solidFill>
                  <a:srgbClr val="A88000"/>
                </a:solidFill>
              </a:rPr>
              <a:t>mponents</a:t>
            </a:r>
            <a:endParaRPr lang="en" sz="3600" b="1" u="sng" dirty="0">
              <a:solidFill>
                <a:srgbClr val="A8800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278311" y="262575"/>
            <a:ext cx="8541900" cy="5724614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marL="457200" lvl="0" indent="-4572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3600" dirty="0" smtClean="0">
                <a:solidFill>
                  <a:srgbClr val="FF0000"/>
                </a:solidFill>
              </a:rPr>
              <a:t>Pros of Design Two</a:t>
            </a:r>
            <a:endParaRPr lang="en" sz="3600" dirty="0">
              <a:solidFill>
                <a:srgbClr val="FF0000"/>
              </a:solidFill>
            </a:endParaRPr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" sz="2400" dirty="0" smtClean="0"/>
              <a:t>Work done primarily on client side, freeing up server resources</a:t>
            </a:r>
            <a:endParaRPr lang="en" sz="2400" dirty="0"/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" sz="2400" dirty="0" smtClean="0"/>
              <a:t>Standard look and feel throughout all versions of application </a:t>
            </a:r>
          </a:p>
          <a:p>
            <a:pPr marL="457200" lvl="0" indent="-4572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3600" dirty="0" smtClean="0">
                <a:solidFill>
                  <a:srgbClr val="FF0000"/>
                </a:solidFill>
              </a:rPr>
              <a:t>Cons of Design Two</a:t>
            </a:r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" sz="2400" dirty="0" smtClean="0"/>
              <a:t>Must have different code to support several different user platforms—more work</a:t>
            </a:r>
            <a:endParaRPr lang="en" sz="2400" dirty="0"/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" sz="2400" dirty="0" smtClean="0"/>
              <a:t>Difficult to maintain due to requiring updates for all user platforms when new functionality is introduced or bugs are fixed</a:t>
            </a:r>
          </a:p>
          <a:p>
            <a:pPr marL="914400" lvl="1" indent="-457200" rtl="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" sz="2400" dirty="0" smtClean="0"/>
              <a:t>Poor security due to data being manipulated on client side</a:t>
            </a:r>
            <a:endParaRPr lang="en" sz="2400" dirty="0"/>
          </a:p>
          <a:p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749146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339" y="762000"/>
            <a:ext cx="64700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Reasons for Selecting Design One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2057400"/>
            <a:ext cx="7162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" sz="2400" dirty="0" smtClean="0"/>
              <a:t>Our Modular </a:t>
            </a:r>
            <a:r>
              <a:rPr lang="en" sz="2400" dirty="0"/>
              <a:t>design allows for the easy addition of new components</a:t>
            </a:r>
            <a:r>
              <a:rPr lang="en" sz="2400" dirty="0" smtClean="0"/>
              <a:t>.</a:t>
            </a:r>
          </a:p>
          <a:p>
            <a:pPr marL="457200" lvl="1">
              <a:buClr>
                <a:srgbClr val="000000"/>
              </a:buClr>
              <a:buSzPct val="150000"/>
            </a:pPr>
            <a:endParaRPr lang="en" sz="2400" dirty="0"/>
          </a:p>
          <a:p>
            <a:pPr marL="914400" lvl="1" indent="-45720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-US" sz="2400" dirty="0" smtClean="0"/>
              <a:t>T</a:t>
            </a:r>
            <a:r>
              <a:rPr lang="en" sz="2400" dirty="0" smtClean="0"/>
              <a:t>he majority of the work </a:t>
            </a:r>
            <a:r>
              <a:rPr lang="en" sz="2400" dirty="0"/>
              <a:t>is done on the safely on the server</a:t>
            </a:r>
            <a:r>
              <a:rPr lang="en" sz="2400" dirty="0" smtClean="0"/>
              <a:t>.</a:t>
            </a:r>
          </a:p>
          <a:p>
            <a:pPr marL="457200" lvl="1">
              <a:buClr>
                <a:srgbClr val="000000"/>
              </a:buClr>
              <a:buSzPct val="150000"/>
            </a:pPr>
            <a:endParaRPr lang="en" sz="2400" dirty="0"/>
          </a:p>
          <a:p>
            <a:pPr marL="914400" lvl="1" indent="-457200">
              <a:buClr>
                <a:srgbClr val="000000"/>
              </a:buClr>
              <a:buSzPct val="150000"/>
              <a:buFont typeface="Courier New"/>
              <a:buChar char="o"/>
            </a:pPr>
            <a:r>
              <a:rPr lang="en" sz="2400" dirty="0" smtClean="0"/>
              <a:t>Because of our design choice, when </a:t>
            </a:r>
            <a:r>
              <a:rPr lang="en" sz="2400" dirty="0"/>
              <a:t>a change is made to the server-side, </a:t>
            </a:r>
            <a:r>
              <a:rPr lang="en" sz="2400" dirty="0" smtClean="0"/>
              <a:t>old/current </a:t>
            </a:r>
            <a:r>
              <a:rPr lang="en" sz="2400" dirty="0"/>
              <a:t>clients won’t </a:t>
            </a:r>
            <a:r>
              <a:rPr lang="en" sz="2400" dirty="0" smtClean="0"/>
              <a:t>come into issues with their work.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914400"/>
            <a:ext cx="6858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 </a:t>
            </a:r>
          </a:p>
          <a:p>
            <a:r>
              <a:rPr lang="en-US" sz="1800" b="1" u="sng" dirty="0">
                <a:solidFill>
                  <a:srgbClr val="A88000"/>
                </a:solidFill>
              </a:rPr>
              <a:t>Sprint #1</a:t>
            </a:r>
            <a:endParaRPr lang="en-US" sz="1800" u="sng" dirty="0">
              <a:solidFill>
                <a:srgbClr val="A88000"/>
              </a:solidFill>
            </a:endParaRPr>
          </a:p>
          <a:p>
            <a:pPr marL="579438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Register </a:t>
            </a:r>
            <a:r>
              <a:rPr lang="en-US" sz="1800" dirty="0" smtClean="0"/>
              <a:t>User/Manager </a:t>
            </a:r>
            <a:r>
              <a:rPr lang="en-US" sz="1800" dirty="0"/>
              <a:t>accounts</a:t>
            </a:r>
          </a:p>
          <a:p>
            <a:pPr marL="579438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Log </a:t>
            </a:r>
            <a:r>
              <a:rPr lang="en-US" sz="1800" dirty="0" smtClean="0"/>
              <a:t>into system as User account</a:t>
            </a:r>
          </a:p>
          <a:p>
            <a:pPr marL="579438" lvl="2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Log into system as Manager account </a:t>
            </a:r>
            <a:endParaRPr lang="en-US" sz="1800" dirty="0"/>
          </a:p>
          <a:p>
            <a:pPr marL="579438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Manage U</a:t>
            </a:r>
            <a:r>
              <a:rPr lang="en-US" sz="1800" dirty="0" smtClean="0"/>
              <a:t>ser/Manager account</a:t>
            </a:r>
            <a:endParaRPr lang="en-US" sz="1800" dirty="0"/>
          </a:p>
          <a:p>
            <a:pPr marL="579438" lvl="2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Navigate between </a:t>
            </a:r>
            <a:r>
              <a:rPr lang="en-US" sz="1800" dirty="0"/>
              <a:t>application components</a:t>
            </a:r>
          </a:p>
          <a:p>
            <a:r>
              <a:rPr lang="en-US" sz="1800" dirty="0"/>
              <a:t> </a:t>
            </a:r>
          </a:p>
          <a:p>
            <a:r>
              <a:rPr lang="en-US" sz="1800" b="1" u="sng" dirty="0">
                <a:solidFill>
                  <a:srgbClr val="A88000"/>
                </a:solidFill>
              </a:rPr>
              <a:t>Sprint #2</a:t>
            </a:r>
            <a:endParaRPr lang="en-US" sz="1800" u="sng" dirty="0">
              <a:solidFill>
                <a:srgbClr val="A88000"/>
              </a:solidFill>
            </a:endParaRPr>
          </a:p>
          <a:p>
            <a:pPr marL="579438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Create, update, and delete work orders</a:t>
            </a:r>
          </a:p>
          <a:p>
            <a:pPr marL="579438" lvl="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Property record system </a:t>
            </a:r>
            <a:endParaRPr lang="en-US" sz="1800" dirty="0"/>
          </a:p>
          <a:p>
            <a:pPr marL="579438" lvl="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Property management functionality </a:t>
            </a:r>
            <a:endParaRPr lang="en-US" sz="1800" dirty="0"/>
          </a:p>
          <a:p>
            <a:r>
              <a:rPr lang="en-US" sz="1800" dirty="0"/>
              <a:t> </a:t>
            </a:r>
          </a:p>
          <a:p>
            <a:r>
              <a:rPr lang="en-US" sz="1800" b="1" u="sng" dirty="0">
                <a:solidFill>
                  <a:srgbClr val="A88000"/>
                </a:solidFill>
              </a:rPr>
              <a:t>Sprint #3</a:t>
            </a:r>
          </a:p>
          <a:p>
            <a:pPr marL="579438" lvl="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Contact management system</a:t>
            </a:r>
          </a:p>
          <a:p>
            <a:pPr marL="579438" lvl="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SMS text message functionality</a:t>
            </a:r>
          </a:p>
          <a:p>
            <a:pPr marL="579438" lvl="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Reporting directory and functionality </a:t>
            </a:r>
            <a:endParaRPr lang="en-US" sz="1800" dirty="0"/>
          </a:p>
          <a:p>
            <a:pPr marL="579438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Look and feel</a:t>
            </a:r>
          </a:p>
          <a:p>
            <a:pPr marL="293688" lvl="0"/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360402"/>
            <a:ext cx="31390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A88000"/>
                </a:solidFill>
              </a:rPr>
              <a:t>Sprint Planning </a:t>
            </a:r>
            <a:endParaRPr lang="en-US" sz="3000" b="1" dirty="0">
              <a:solidFill>
                <a:srgbClr val="A8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12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369</Words>
  <Application>Microsoft Office PowerPoint</Application>
  <PresentationFormat>On-screen Show (4:3)</PresentationFormat>
  <Paragraphs>93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Wingdings</vt:lpstr>
      <vt:lpstr/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TJs</dc:creator>
  <cp:lastModifiedBy>Thaddeus Wanat</cp:lastModifiedBy>
  <cp:revision>33</cp:revision>
  <dcterms:modified xsi:type="dcterms:W3CDTF">2015-10-19T19:49:19Z</dcterms:modified>
</cp:coreProperties>
</file>