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69" r:id="rId4"/>
    <p:sldId id="270" r:id="rId5"/>
    <p:sldId id="260" r:id="rId6"/>
    <p:sldId id="258" r:id="rId7"/>
    <p:sldId id="268" r:id="rId8"/>
    <p:sldId id="265" r:id="rId9"/>
    <p:sldId id="266" r:id="rId10"/>
    <p:sldId id="267" r:id="rId1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67256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289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9192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0857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262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8916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7712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7228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0010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/>
        </p:nvSpPr>
        <p:spPr>
          <a:xfrm>
            <a:off x="762000" y="3105848"/>
            <a:ext cx="7090500" cy="6463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sz="3000" b="1" dirty="0" smtClean="0">
                <a:solidFill>
                  <a:srgbClr val="A88000"/>
                </a:solidFill>
              </a:rPr>
              <a:t>ProManage System Architecture</a:t>
            </a:r>
            <a:endParaRPr lang="en" sz="3000" b="1" dirty="0">
              <a:solidFill>
                <a:srgbClr val="A88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1752600"/>
            <a:ext cx="67056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A88000"/>
                </a:solidFill>
              </a:rPr>
              <a:t>Roles</a:t>
            </a:r>
            <a:endParaRPr lang="en-US" sz="3000" dirty="0">
              <a:solidFill>
                <a:srgbClr val="A88000"/>
              </a:solidFill>
            </a:endParaRPr>
          </a:p>
          <a:p>
            <a:endParaRPr lang="en-US" sz="2000" b="1" dirty="0" smtClean="0"/>
          </a:p>
          <a:p>
            <a:r>
              <a:rPr lang="en-US" sz="2000" b="1" dirty="0" smtClean="0"/>
              <a:t>Erik: </a:t>
            </a:r>
          </a:p>
          <a:p>
            <a:r>
              <a:rPr lang="en-US" sz="2000" b="1" dirty="0" smtClean="0"/>
              <a:t>Jacob: </a:t>
            </a:r>
          </a:p>
          <a:p>
            <a:r>
              <a:rPr lang="en-US" sz="2000" b="1" dirty="0" smtClean="0"/>
              <a:t>Ken: </a:t>
            </a:r>
          </a:p>
          <a:p>
            <a:r>
              <a:rPr lang="en-US" sz="2000" b="1" dirty="0" smtClean="0"/>
              <a:t>Thaddeus: 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27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260297"/>
            <a:ext cx="9144000" cy="1873303"/>
          </a:xfrm>
          <a:prstGeom prst="cloud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64" name="Shape 41"/>
          <p:cNvCxnSpPr>
            <a:stCxn id="63" idx="2"/>
            <a:endCxn id="60" idx="0"/>
          </p:cNvCxnSpPr>
          <p:nvPr/>
        </p:nvCxnSpPr>
        <p:spPr>
          <a:xfrm flipH="1">
            <a:off x="5363550" y="1606123"/>
            <a:ext cx="186150" cy="159427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29" name="Shape 29"/>
          <p:cNvSpPr/>
          <p:nvPr/>
        </p:nvSpPr>
        <p:spPr>
          <a:xfrm>
            <a:off x="3048000" y="3200400"/>
            <a:ext cx="1345799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Contacts</a:t>
            </a:r>
            <a:endParaRPr lang="en" dirty="0"/>
          </a:p>
        </p:txBody>
      </p:sp>
      <p:sp>
        <p:nvSpPr>
          <p:cNvPr id="30" name="Shape 30"/>
          <p:cNvSpPr/>
          <p:nvPr/>
        </p:nvSpPr>
        <p:spPr>
          <a:xfrm>
            <a:off x="70354" y="3200400"/>
            <a:ext cx="1176300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Users</a:t>
            </a:r>
            <a:endParaRPr lang="en" dirty="0"/>
          </a:p>
        </p:txBody>
      </p:sp>
      <p:sp>
        <p:nvSpPr>
          <p:cNvPr id="31" name="Shape 31"/>
          <p:cNvSpPr/>
          <p:nvPr/>
        </p:nvSpPr>
        <p:spPr>
          <a:xfrm>
            <a:off x="1524000" y="3200400"/>
            <a:ext cx="1253400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err="1" smtClean="0"/>
              <a:t>WorkOrders</a:t>
            </a:r>
            <a:endParaRPr lang="en" dirty="0"/>
          </a:p>
        </p:txBody>
      </p:sp>
      <p:sp>
        <p:nvSpPr>
          <p:cNvPr id="32" name="Shape 32"/>
          <p:cNvSpPr/>
          <p:nvPr/>
        </p:nvSpPr>
        <p:spPr>
          <a:xfrm>
            <a:off x="7055645" y="794494"/>
            <a:ext cx="1837199" cy="3932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3" name="Shape 33"/>
          <p:cNvSpPr/>
          <p:nvPr/>
        </p:nvSpPr>
        <p:spPr>
          <a:xfrm>
            <a:off x="7086600" y="533400"/>
            <a:ext cx="1837199" cy="393299"/>
          </a:xfrm>
          <a:prstGeom prst="can">
            <a:avLst>
              <a:gd name="adj" fmla="val 44295"/>
            </a:avLst>
          </a:prstGeom>
          <a:solidFill>
            <a:srgbClr val="5243BB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086600" y="317907"/>
            <a:ext cx="1837199" cy="393299"/>
          </a:xfrm>
          <a:prstGeom prst="can">
            <a:avLst>
              <a:gd name="adj" fmla="val 4121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35" name="Shape 35"/>
          <p:cNvCxnSpPr>
            <a:stCxn id="30" idx="1"/>
            <a:endCxn id="30" idx="1"/>
          </p:cNvCxnSpPr>
          <p:nvPr/>
        </p:nvCxnSpPr>
        <p:spPr>
          <a:xfrm>
            <a:off x="70354" y="3400440"/>
            <a:ext cx="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>
            <a:stCxn id="37" idx="0"/>
            <a:endCxn id="88" idx="1"/>
          </p:cNvCxnSpPr>
          <p:nvPr/>
        </p:nvCxnSpPr>
        <p:spPr>
          <a:xfrm flipV="1">
            <a:off x="740550" y="200040"/>
            <a:ext cx="2231250" cy="86676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39" name="Shape 39"/>
          <p:cNvCxnSpPr>
            <a:stCxn id="88" idx="2"/>
            <a:endCxn id="40" idx="0"/>
          </p:cNvCxnSpPr>
          <p:nvPr/>
        </p:nvCxnSpPr>
        <p:spPr>
          <a:xfrm flipH="1">
            <a:off x="2303100" y="400079"/>
            <a:ext cx="1341600" cy="64846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41" name="Shape 41"/>
          <p:cNvCxnSpPr>
            <a:stCxn id="88" idx="2"/>
            <a:endCxn id="42" idx="0"/>
          </p:cNvCxnSpPr>
          <p:nvPr/>
        </p:nvCxnSpPr>
        <p:spPr>
          <a:xfrm>
            <a:off x="3644700" y="400079"/>
            <a:ext cx="228600" cy="59052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43" name="Shape 43"/>
          <p:cNvSpPr txBox="1"/>
          <p:nvPr/>
        </p:nvSpPr>
        <p:spPr>
          <a:xfrm>
            <a:off x="7513499" y="402680"/>
            <a:ext cx="983400" cy="346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Database</a:t>
            </a:r>
          </a:p>
        </p:txBody>
      </p:sp>
      <p:cxnSp>
        <p:nvCxnSpPr>
          <p:cNvPr id="45" name="Shape 45"/>
          <p:cNvCxnSpPr>
            <a:stCxn id="88" idx="3"/>
            <a:endCxn id="33" idx="2"/>
          </p:cNvCxnSpPr>
          <p:nvPr/>
        </p:nvCxnSpPr>
        <p:spPr>
          <a:xfrm>
            <a:off x="4317599" y="200040"/>
            <a:ext cx="2769001" cy="53001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42" name="Shape 42"/>
          <p:cNvSpPr/>
          <p:nvPr/>
        </p:nvSpPr>
        <p:spPr>
          <a:xfrm>
            <a:off x="3200400" y="990600"/>
            <a:ext cx="1345799" cy="615523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Contact Resource</a:t>
            </a:r>
            <a:endParaRPr lang="en" dirty="0"/>
          </a:p>
        </p:txBody>
      </p:sp>
      <p:sp>
        <p:nvSpPr>
          <p:cNvPr id="37" name="Shape 37"/>
          <p:cNvSpPr/>
          <p:nvPr/>
        </p:nvSpPr>
        <p:spPr>
          <a:xfrm>
            <a:off x="152400" y="1066800"/>
            <a:ext cx="1176300" cy="615523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User</a:t>
            </a:r>
          </a:p>
          <a:p>
            <a:pPr lvl="0" algn="ctr" rtl="0">
              <a:buNone/>
            </a:pPr>
            <a:r>
              <a:rPr lang="en-US" dirty="0" smtClean="0"/>
              <a:t>Resources</a:t>
            </a:r>
            <a:endParaRPr lang="en" dirty="0"/>
          </a:p>
        </p:txBody>
      </p:sp>
      <p:sp>
        <p:nvSpPr>
          <p:cNvPr id="40" name="Shape 40"/>
          <p:cNvSpPr/>
          <p:nvPr/>
        </p:nvSpPr>
        <p:spPr>
          <a:xfrm>
            <a:off x="1676400" y="1048539"/>
            <a:ext cx="1253400" cy="615523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err="1" smtClean="0"/>
              <a:t>WorkOrder</a:t>
            </a:r>
            <a:r>
              <a:rPr lang="en-US" dirty="0" smtClean="0"/>
              <a:t> Resource</a:t>
            </a:r>
          </a:p>
        </p:txBody>
      </p:sp>
      <p:cxnSp>
        <p:nvCxnSpPr>
          <p:cNvPr id="47" name="Shape 47"/>
          <p:cNvCxnSpPr>
            <a:stCxn id="37" idx="1"/>
            <a:endCxn id="37" idx="1"/>
          </p:cNvCxnSpPr>
          <p:nvPr/>
        </p:nvCxnSpPr>
        <p:spPr>
          <a:xfrm>
            <a:off x="152400" y="1374562"/>
            <a:ext cx="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" name="Shape 48"/>
          <p:cNvCxnSpPr>
            <a:stCxn id="37" idx="2"/>
            <a:endCxn id="30" idx="0"/>
          </p:cNvCxnSpPr>
          <p:nvPr/>
        </p:nvCxnSpPr>
        <p:spPr>
          <a:xfrm flipH="1">
            <a:off x="658504" y="1682323"/>
            <a:ext cx="82046" cy="151807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49" name="Shape 49"/>
          <p:cNvCxnSpPr>
            <a:stCxn id="40" idx="2"/>
            <a:endCxn id="31" idx="0"/>
          </p:cNvCxnSpPr>
          <p:nvPr/>
        </p:nvCxnSpPr>
        <p:spPr>
          <a:xfrm flipH="1">
            <a:off x="2150700" y="1664062"/>
            <a:ext cx="152400" cy="153633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stealth" w="lg" len="lg"/>
            <a:tailEnd type="triangle" w="lg" len="lg"/>
          </a:ln>
        </p:spPr>
      </p:cxnSp>
      <p:cxnSp>
        <p:nvCxnSpPr>
          <p:cNvPr id="50" name="Shape 50"/>
          <p:cNvCxnSpPr>
            <a:stCxn id="42" idx="2"/>
            <a:endCxn id="29" idx="0"/>
          </p:cNvCxnSpPr>
          <p:nvPr/>
        </p:nvCxnSpPr>
        <p:spPr>
          <a:xfrm flipH="1">
            <a:off x="3720900" y="1606123"/>
            <a:ext cx="152400" cy="159427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51" name="Shape 51"/>
          <p:cNvSpPr/>
          <p:nvPr/>
        </p:nvSpPr>
        <p:spPr>
          <a:xfrm>
            <a:off x="0" y="2362200"/>
            <a:ext cx="6248400" cy="44465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dirty="0"/>
              <a:t>Request / Response</a:t>
            </a:r>
          </a:p>
        </p:txBody>
      </p:sp>
      <p:sp>
        <p:nvSpPr>
          <p:cNvPr id="56" name="Shape 56"/>
          <p:cNvSpPr/>
          <p:nvPr/>
        </p:nvSpPr>
        <p:spPr>
          <a:xfrm>
            <a:off x="2151640" y="4231100"/>
            <a:ext cx="1278299" cy="631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en" dirty="0"/>
              <a:t>Client side UI</a:t>
            </a:r>
          </a:p>
        </p:txBody>
      </p:sp>
      <p:cxnSp>
        <p:nvCxnSpPr>
          <p:cNvPr id="57" name="Shape 57"/>
          <p:cNvCxnSpPr>
            <a:stCxn id="56" idx="1"/>
            <a:endCxn id="30" idx="2"/>
          </p:cNvCxnSpPr>
          <p:nvPr/>
        </p:nvCxnSpPr>
        <p:spPr>
          <a:xfrm flipH="1" flipV="1">
            <a:off x="658504" y="3600479"/>
            <a:ext cx="1493136" cy="94652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" name="Shape 58"/>
          <p:cNvCxnSpPr>
            <a:stCxn id="56" idx="0"/>
            <a:endCxn id="31" idx="2"/>
          </p:cNvCxnSpPr>
          <p:nvPr/>
        </p:nvCxnSpPr>
        <p:spPr>
          <a:xfrm flipH="1" flipV="1">
            <a:off x="2150700" y="3600479"/>
            <a:ext cx="640090" cy="63062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9" name="Shape 59"/>
          <p:cNvCxnSpPr>
            <a:stCxn id="56" idx="0"/>
          </p:cNvCxnSpPr>
          <p:nvPr/>
        </p:nvCxnSpPr>
        <p:spPr>
          <a:xfrm flipV="1">
            <a:off x="2790790" y="3581401"/>
            <a:ext cx="929171" cy="649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60" name="Shape 56"/>
          <p:cNvSpPr/>
          <p:nvPr/>
        </p:nvSpPr>
        <p:spPr>
          <a:xfrm>
            <a:off x="4724400" y="3200400"/>
            <a:ext cx="1278299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en-US" dirty="0" smtClean="0"/>
              <a:t>Properties</a:t>
            </a:r>
            <a:endParaRPr lang="en" dirty="0"/>
          </a:p>
        </p:txBody>
      </p:sp>
      <p:cxnSp>
        <p:nvCxnSpPr>
          <p:cNvPr id="61" name="Shape 59"/>
          <p:cNvCxnSpPr>
            <a:stCxn id="56" idx="3"/>
            <a:endCxn id="60" idx="2"/>
          </p:cNvCxnSpPr>
          <p:nvPr/>
        </p:nvCxnSpPr>
        <p:spPr>
          <a:xfrm flipV="1">
            <a:off x="3429939" y="3600479"/>
            <a:ext cx="1933611" cy="94652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63" name="Shape 42"/>
          <p:cNvSpPr/>
          <p:nvPr/>
        </p:nvSpPr>
        <p:spPr>
          <a:xfrm>
            <a:off x="4876800" y="990600"/>
            <a:ext cx="1345799" cy="615523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Property Resource</a:t>
            </a:r>
            <a:endParaRPr lang="en" dirty="0"/>
          </a:p>
        </p:txBody>
      </p:sp>
      <p:cxnSp>
        <p:nvCxnSpPr>
          <p:cNvPr id="86" name="Shape 41"/>
          <p:cNvCxnSpPr>
            <a:endCxn id="63" idx="0"/>
          </p:cNvCxnSpPr>
          <p:nvPr/>
        </p:nvCxnSpPr>
        <p:spPr>
          <a:xfrm>
            <a:off x="4114800" y="381000"/>
            <a:ext cx="1434900" cy="609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88" name="Shape 42"/>
          <p:cNvSpPr/>
          <p:nvPr/>
        </p:nvSpPr>
        <p:spPr>
          <a:xfrm>
            <a:off x="2971800" y="0"/>
            <a:ext cx="1345799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Active Record</a:t>
            </a:r>
            <a:endParaRPr lang="en" dirty="0"/>
          </a:p>
        </p:txBody>
      </p:sp>
      <p:sp>
        <p:nvSpPr>
          <p:cNvPr id="103" name="TextBox 102"/>
          <p:cNvSpPr txBox="1"/>
          <p:nvPr/>
        </p:nvSpPr>
        <p:spPr>
          <a:xfrm>
            <a:off x="4800600" y="5029200"/>
            <a:ext cx="3810000" cy="8002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Design ONE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2412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algn="l" rtl="0">
              <a:buClr>
                <a:schemeClr val="dk1"/>
              </a:buClr>
              <a:buSzPct val="166666"/>
              <a:buFont typeface="Arial"/>
              <a:buChar char="•"/>
            </a:pPr>
            <a:endParaRPr lang="en" sz="2000" dirty="0"/>
          </a:p>
        </p:txBody>
      </p:sp>
      <p:sp>
        <p:nvSpPr>
          <p:cNvPr id="65" name="Shape 65"/>
          <p:cNvSpPr txBox="1"/>
          <p:nvPr/>
        </p:nvSpPr>
        <p:spPr>
          <a:xfrm>
            <a:off x="457200" y="689875"/>
            <a:ext cx="5715000" cy="738633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3600" b="1" u="sng" dirty="0" smtClean="0">
                <a:solidFill>
                  <a:srgbClr val="A88000"/>
                </a:solidFill>
              </a:rPr>
              <a:t>Design One C</a:t>
            </a:r>
            <a:r>
              <a:rPr lang="en-US" sz="3600" b="1" u="sng" dirty="0" smtClean="0">
                <a:solidFill>
                  <a:srgbClr val="A88000"/>
                </a:solidFill>
              </a:rPr>
              <a:t>o</a:t>
            </a:r>
            <a:r>
              <a:rPr lang="en" sz="3600" b="1" u="sng" dirty="0" smtClean="0">
                <a:solidFill>
                  <a:srgbClr val="A88000"/>
                </a:solidFill>
              </a:rPr>
              <a:t>mponents</a:t>
            </a:r>
            <a:endParaRPr lang="en" sz="3600" b="1" u="sng" dirty="0">
              <a:solidFill>
                <a:srgbClr val="A8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9643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278311" y="262575"/>
            <a:ext cx="8541900" cy="1661963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marL="457200" lvl="0" indent="-4572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3600" dirty="0" smtClean="0">
                <a:solidFill>
                  <a:srgbClr val="FF0000"/>
                </a:solidFill>
              </a:rPr>
              <a:t>Pros of Design One</a:t>
            </a:r>
            <a:endParaRPr lang="en" sz="3600" dirty="0">
              <a:solidFill>
                <a:srgbClr val="FF0000"/>
              </a:solidFill>
            </a:endParaRPr>
          </a:p>
          <a:p>
            <a:pPr marL="457200" lvl="0" indent="-4572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3600" dirty="0" smtClean="0">
                <a:solidFill>
                  <a:srgbClr val="FF0000"/>
                </a:solidFill>
              </a:rPr>
              <a:t>Cons of Design One</a:t>
            </a:r>
          </a:p>
          <a:p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0274176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28"/>
          <p:cNvSpPr/>
          <p:nvPr/>
        </p:nvSpPr>
        <p:spPr>
          <a:xfrm>
            <a:off x="1254218" y="708520"/>
            <a:ext cx="5845885" cy="1523918"/>
          </a:xfrm>
          <a:prstGeom prst="cloud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4" name="TextBox 43"/>
          <p:cNvSpPr txBox="1"/>
          <p:nvPr/>
        </p:nvSpPr>
        <p:spPr>
          <a:xfrm>
            <a:off x="5330636" y="25611"/>
            <a:ext cx="3810000" cy="8002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Design </a:t>
            </a:r>
            <a:r>
              <a:rPr lang="en-US" sz="3200" b="1" dirty="0" smtClean="0">
                <a:solidFill>
                  <a:schemeClr val="bg1"/>
                </a:solidFill>
              </a:rPr>
              <a:t>TWO</a:t>
            </a:r>
            <a:endParaRPr lang="en-US" sz="3200" b="1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5" name="Shape 29"/>
          <p:cNvSpPr/>
          <p:nvPr/>
        </p:nvSpPr>
        <p:spPr>
          <a:xfrm>
            <a:off x="3505200" y="5153638"/>
            <a:ext cx="1345799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Contacts</a:t>
            </a:r>
            <a:endParaRPr lang="en" dirty="0"/>
          </a:p>
        </p:txBody>
      </p:sp>
      <p:sp>
        <p:nvSpPr>
          <p:cNvPr id="46" name="Shape 30"/>
          <p:cNvSpPr/>
          <p:nvPr/>
        </p:nvSpPr>
        <p:spPr>
          <a:xfrm>
            <a:off x="527554" y="5153638"/>
            <a:ext cx="1176300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Users</a:t>
            </a:r>
            <a:endParaRPr lang="en" dirty="0"/>
          </a:p>
        </p:txBody>
      </p:sp>
      <p:sp>
        <p:nvSpPr>
          <p:cNvPr id="47" name="Shape 31"/>
          <p:cNvSpPr/>
          <p:nvPr/>
        </p:nvSpPr>
        <p:spPr>
          <a:xfrm>
            <a:off x="1981200" y="5153638"/>
            <a:ext cx="1253400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err="1" smtClean="0"/>
              <a:t>WorkOrders</a:t>
            </a:r>
            <a:endParaRPr lang="en" dirty="0"/>
          </a:p>
        </p:txBody>
      </p:sp>
      <p:cxnSp>
        <p:nvCxnSpPr>
          <p:cNvPr id="48" name="Shape 35"/>
          <p:cNvCxnSpPr>
            <a:stCxn id="46" idx="1"/>
            <a:endCxn id="46" idx="1"/>
          </p:cNvCxnSpPr>
          <p:nvPr/>
        </p:nvCxnSpPr>
        <p:spPr>
          <a:xfrm>
            <a:off x="527554" y="5353678"/>
            <a:ext cx="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" name="Shape 56"/>
          <p:cNvSpPr/>
          <p:nvPr/>
        </p:nvSpPr>
        <p:spPr>
          <a:xfrm>
            <a:off x="2608840" y="6300198"/>
            <a:ext cx="1278299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en" dirty="0" smtClean="0"/>
              <a:t>Client side UI</a:t>
            </a:r>
            <a:endParaRPr lang="en" dirty="0"/>
          </a:p>
        </p:txBody>
      </p:sp>
      <p:sp>
        <p:nvSpPr>
          <p:cNvPr id="53" name="Shape 56"/>
          <p:cNvSpPr/>
          <p:nvPr/>
        </p:nvSpPr>
        <p:spPr>
          <a:xfrm>
            <a:off x="5181600" y="5153638"/>
            <a:ext cx="1278299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en-US" smtClean="0"/>
              <a:t>Properties</a:t>
            </a:r>
            <a:endParaRPr lang="en" dirty="0"/>
          </a:p>
        </p:txBody>
      </p:sp>
      <p:sp>
        <p:nvSpPr>
          <p:cNvPr id="67" name="Shape 51"/>
          <p:cNvSpPr/>
          <p:nvPr/>
        </p:nvSpPr>
        <p:spPr>
          <a:xfrm>
            <a:off x="2286000" y="2509317"/>
            <a:ext cx="2438400" cy="44264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dirty="0" smtClean="0"/>
              <a:t>Request/Response</a:t>
            </a:r>
          </a:p>
        </p:txBody>
      </p:sp>
      <p:sp>
        <p:nvSpPr>
          <p:cNvPr id="68" name="Shape 32"/>
          <p:cNvSpPr/>
          <p:nvPr/>
        </p:nvSpPr>
        <p:spPr>
          <a:xfrm>
            <a:off x="6553200" y="1545394"/>
            <a:ext cx="1837199" cy="3932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9" name="Shape 33"/>
          <p:cNvSpPr/>
          <p:nvPr/>
        </p:nvSpPr>
        <p:spPr>
          <a:xfrm>
            <a:off x="6553201" y="1282815"/>
            <a:ext cx="1837199" cy="393299"/>
          </a:xfrm>
          <a:prstGeom prst="can">
            <a:avLst>
              <a:gd name="adj" fmla="val 44295"/>
            </a:avLst>
          </a:prstGeom>
          <a:solidFill>
            <a:srgbClr val="5243BB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70" name="Shape 34"/>
          <p:cNvSpPr/>
          <p:nvPr/>
        </p:nvSpPr>
        <p:spPr>
          <a:xfrm>
            <a:off x="6553201" y="1067322"/>
            <a:ext cx="1837199" cy="393299"/>
          </a:xfrm>
          <a:prstGeom prst="can">
            <a:avLst>
              <a:gd name="adj" fmla="val 4121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71" name="Shape 43"/>
          <p:cNvSpPr txBox="1"/>
          <p:nvPr/>
        </p:nvSpPr>
        <p:spPr>
          <a:xfrm>
            <a:off x="6980100" y="1152095"/>
            <a:ext cx="983400" cy="346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Database</a:t>
            </a:r>
          </a:p>
        </p:txBody>
      </p:sp>
      <p:cxnSp>
        <p:nvCxnSpPr>
          <p:cNvPr id="11" name="Straight Arrow Connector 10"/>
          <p:cNvCxnSpPr>
            <a:stCxn id="46" idx="0"/>
          </p:cNvCxnSpPr>
          <p:nvPr/>
        </p:nvCxnSpPr>
        <p:spPr>
          <a:xfrm flipV="1">
            <a:off x="1115704" y="4557441"/>
            <a:ext cx="1368190" cy="596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7" idx="0"/>
          </p:cNvCxnSpPr>
          <p:nvPr/>
        </p:nvCxnSpPr>
        <p:spPr>
          <a:xfrm flipV="1">
            <a:off x="2607900" y="4557441"/>
            <a:ext cx="263211" cy="596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5" idx="0"/>
          </p:cNvCxnSpPr>
          <p:nvPr/>
        </p:nvCxnSpPr>
        <p:spPr>
          <a:xfrm flipH="1" flipV="1">
            <a:off x="3956183" y="4557441"/>
            <a:ext cx="221917" cy="596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629083" y="4557441"/>
            <a:ext cx="1195089" cy="616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Shape 51"/>
          <p:cNvSpPr/>
          <p:nvPr/>
        </p:nvSpPr>
        <p:spPr>
          <a:xfrm>
            <a:off x="2286000" y="4114800"/>
            <a:ext cx="2438400" cy="44264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dirty="0" smtClean="0"/>
              <a:t>Event Listeners</a:t>
            </a:r>
          </a:p>
        </p:txBody>
      </p:sp>
      <p:sp>
        <p:nvSpPr>
          <p:cNvPr id="118" name="Shape 51"/>
          <p:cNvSpPr/>
          <p:nvPr/>
        </p:nvSpPr>
        <p:spPr>
          <a:xfrm>
            <a:off x="2286000" y="3289380"/>
            <a:ext cx="2438400" cy="44264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dirty="0" smtClean="0"/>
              <a:t>Event Handler</a:t>
            </a:r>
          </a:p>
        </p:txBody>
      </p:sp>
      <p:cxnSp>
        <p:nvCxnSpPr>
          <p:cNvPr id="27" name="Straight Arrow Connector 26"/>
          <p:cNvCxnSpPr>
            <a:stCxn id="117" idx="0"/>
            <a:endCxn id="118" idx="2"/>
          </p:cNvCxnSpPr>
          <p:nvPr/>
        </p:nvCxnSpPr>
        <p:spPr>
          <a:xfrm flipV="1">
            <a:off x="3505200" y="3732021"/>
            <a:ext cx="0" cy="382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7" idx="2"/>
            <a:endCxn id="118" idx="0"/>
          </p:cNvCxnSpPr>
          <p:nvPr/>
        </p:nvCxnSpPr>
        <p:spPr>
          <a:xfrm>
            <a:off x="3505200" y="2951958"/>
            <a:ext cx="0" cy="33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Shape 51"/>
          <p:cNvSpPr/>
          <p:nvPr/>
        </p:nvSpPr>
        <p:spPr>
          <a:xfrm>
            <a:off x="2286000" y="1289700"/>
            <a:ext cx="2438400" cy="44264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dirty="0" smtClean="0"/>
              <a:t>Web Services</a:t>
            </a:r>
          </a:p>
        </p:txBody>
      </p:sp>
      <p:cxnSp>
        <p:nvCxnSpPr>
          <p:cNvPr id="31" name="Straight Arrow Connector 30"/>
          <p:cNvCxnSpPr>
            <a:endCxn id="69" idx="2"/>
          </p:cNvCxnSpPr>
          <p:nvPr/>
        </p:nvCxnSpPr>
        <p:spPr>
          <a:xfrm flipV="1">
            <a:off x="4724400" y="1479465"/>
            <a:ext cx="1828801" cy="19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7" idx="0"/>
            <a:endCxn id="119" idx="2"/>
          </p:cNvCxnSpPr>
          <p:nvPr/>
        </p:nvCxnSpPr>
        <p:spPr>
          <a:xfrm flipV="1">
            <a:off x="3505200" y="1732341"/>
            <a:ext cx="0" cy="77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254218" y="5553717"/>
            <a:ext cx="1353682" cy="746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743200" y="5553717"/>
            <a:ext cx="228600" cy="746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</p:cNvCxnSpPr>
          <p:nvPr/>
        </p:nvCxnSpPr>
        <p:spPr>
          <a:xfrm flipV="1">
            <a:off x="3247990" y="5553717"/>
            <a:ext cx="708193" cy="746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810000" y="5553717"/>
            <a:ext cx="1676400" cy="746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7795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algn="l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 smtClean="0">
                <a:solidFill>
                  <a:srgbClr val="A88000"/>
                </a:solidFill>
              </a:rPr>
              <a:t>Client side UI</a:t>
            </a:r>
            <a:endParaRPr lang="en" sz="2000" dirty="0">
              <a:solidFill>
                <a:srgbClr val="A88000"/>
              </a:solidFill>
            </a:endParaRPr>
          </a:p>
          <a:p>
            <a:pPr marL="914400" lvl="1" indent="-381000" algn="l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Client side application for interacting with user events</a:t>
            </a:r>
            <a:endParaRPr lang="en" sz="2000" dirty="0"/>
          </a:p>
          <a:p>
            <a:pPr marL="457200" lvl="0" indent="-419100" algn="l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 smtClean="0">
                <a:solidFill>
                  <a:srgbClr val="A88000"/>
                </a:solidFill>
              </a:rPr>
              <a:t>Event Listeners</a:t>
            </a:r>
            <a:endParaRPr lang="en" sz="2000" dirty="0">
              <a:solidFill>
                <a:srgbClr val="A88000"/>
              </a:solidFill>
            </a:endParaRPr>
          </a:p>
          <a:p>
            <a:pPr marL="914400" lvl="1" indent="-381000" algn="l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Listen for user events (clicking an “update” button, etc.) and sends appropriate request to web service</a:t>
            </a:r>
          </a:p>
          <a:p>
            <a:pPr marL="457200" lvl="0" indent="-419100" algn="l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>
                <a:solidFill>
                  <a:srgbClr val="A88000"/>
                </a:solidFill>
              </a:rPr>
              <a:t>Event </a:t>
            </a:r>
            <a:r>
              <a:rPr lang="en" sz="2000" dirty="0" smtClean="0">
                <a:solidFill>
                  <a:srgbClr val="A88000"/>
                </a:solidFill>
              </a:rPr>
              <a:t>Handler</a:t>
            </a:r>
            <a:endParaRPr lang="en" sz="2000" dirty="0">
              <a:solidFill>
                <a:srgbClr val="A88000"/>
              </a:solidFill>
            </a:endParaRPr>
          </a:p>
          <a:p>
            <a:pPr marL="914400" lvl="1" indent="-381000" algn="l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Interprets events and sends request to RESTful web services</a:t>
            </a:r>
          </a:p>
          <a:p>
            <a:pPr marL="457200" lvl="0" indent="-419100" algn="l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 smtClean="0">
                <a:solidFill>
                  <a:srgbClr val="A88000"/>
                </a:solidFill>
              </a:rPr>
              <a:t>Request/Response</a:t>
            </a:r>
            <a:endParaRPr lang="en" sz="2000" dirty="0">
              <a:solidFill>
                <a:srgbClr val="A88000"/>
              </a:solidFill>
            </a:endParaRPr>
          </a:p>
          <a:p>
            <a:pPr marL="914400" lvl="1" indent="-381000" algn="l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Standardized JSON-formatted strings</a:t>
            </a:r>
          </a:p>
          <a:p>
            <a:pPr marL="457200" lvl="0" indent="-419100" algn="l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 smtClean="0">
                <a:solidFill>
                  <a:srgbClr val="A88000"/>
                </a:solidFill>
              </a:rPr>
              <a:t>Web </a:t>
            </a:r>
            <a:r>
              <a:rPr lang="en" sz="2000" dirty="0">
                <a:solidFill>
                  <a:srgbClr val="A88000"/>
                </a:solidFill>
              </a:rPr>
              <a:t>Services</a:t>
            </a:r>
          </a:p>
          <a:p>
            <a:pPr marL="914400" lvl="1" indent="-381000" algn="l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Handles communication with client and interaction with database</a:t>
            </a:r>
            <a:endParaRPr lang="en" sz="2000" dirty="0"/>
          </a:p>
        </p:txBody>
      </p:sp>
      <p:sp>
        <p:nvSpPr>
          <p:cNvPr id="65" name="Shape 65"/>
          <p:cNvSpPr txBox="1"/>
          <p:nvPr/>
        </p:nvSpPr>
        <p:spPr>
          <a:xfrm>
            <a:off x="457200" y="689875"/>
            <a:ext cx="5715000" cy="738633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3600" b="1" u="sng" dirty="0" smtClean="0">
                <a:solidFill>
                  <a:srgbClr val="A88000"/>
                </a:solidFill>
              </a:rPr>
              <a:t>Design Two C</a:t>
            </a:r>
            <a:r>
              <a:rPr lang="en-US" sz="3600" b="1" u="sng" dirty="0" smtClean="0">
                <a:solidFill>
                  <a:srgbClr val="A88000"/>
                </a:solidFill>
              </a:rPr>
              <a:t>o</a:t>
            </a:r>
            <a:r>
              <a:rPr lang="en" sz="3600" b="1" u="sng" dirty="0" smtClean="0">
                <a:solidFill>
                  <a:srgbClr val="A88000"/>
                </a:solidFill>
              </a:rPr>
              <a:t>mponents</a:t>
            </a:r>
            <a:endParaRPr lang="en" sz="3600" b="1" u="sng" dirty="0">
              <a:solidFill>
                <a:srgbClr val="A88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278311" y="262575"/>
            <a:ext cx="8541900" cy="5724614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marL="457200" lvl="0" indent="-4572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3600" dirty="0" smtClean="0">
                <a:solidFill>
                  <a:srgbClr val="FF0000"/>
                </a:solidFill>
              </a:rPr>
              <a:t>Pros of Design Two</a:t>
            </a:r>
            <a:endParaRPr lang="en" sz="3600" dirty="0">
              <a:solidFill>
                <a:srgbClr val="FF0000"/>
              </a:solidFill>
            </a:endParaRPr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Work done primarily on client side, freeing up server resources</a:t>
            </a:r>
            <a:endParaRPr lang="en" sz="2400" dirty="0"/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Standard look and feel throughout all versions of application </a:t>
            </a:r>
          </a:p>
          <a:p>
            <a:pPr marL="457200" lvl="0" indent="-4572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3600" dirty="0" smtClean="0">
                <a:solidFill>
                  <a:srgbClr val="FF0000"/>
                </a:solidFill>
              </a:rPr>
              <a:t>Cons of Design Two</a:t>
            </a:r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Must have different code to support several different user platforms—more work</a:t>
            </a:r>
            <a:endParaRPr lang="en" sz="2400" dirty="0"/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Difficult to maintain due to requiring updates for all user platforms when new functionality is introduced or bugs are fixed</a:t>
            </a:r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Poor security due to data being manipulated on client side</a:t>
            </a:r>
            <a:endParaRPr lang="en" sz="2400" dirty="0"/>
          </a:p>
          <a:p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749146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85001"/>
            <a:ext cx="64700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A88000"/>
                </a:solidFill>
              </a:rPr>
              <a:t>Reasons for Selecting Design One</a:t>
            </a:r>
            <a:endParaRPr lang="en-US" sz="3000" b="1" dirty="0">
              <a:solidFill>
                <a:srgbClr val="A88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609600"/>
            <a:ext cx="6019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 </a:t>
            </a:r>
          </a:p>
          <a:p>
            <a:r>
              <a:rPr lang="en-US" sz="1800" b="1" u="sng" dirty="0">
                <a:solidFill>
                  <a:srgbClr val="A88000"/>
                </a:solidFill>
              </a:rPr>
              <a:t>Sprint #1</a:t>
            </a:r>
            <a:endParaRPr lang="en-US" sz="1800" u="sng" dirty="0">
              <a:solidFill>
                <a:srgbClr val="A88000"/>
              </a:solidFill>
            </a:endParaRPr>
          </a:p>
          <a:p>
            <a:r>
              <a:rPr lang="en-US" sz="1800" dirty="0"/>
              <a:t> </a:t>
            </a:r>
          </a:p>
          <a:p>
            <a:r>
              <a:rPr lang="en-US" sz="1800" b="1" u="sng" dirty="0">
                <a:solidFill>
                  <a:srgbClr val="A88000"/>
                </a:solidFill>
              </a:rPr>
              <a:t>Sprint #2</a:t>
            </a:r>
            <a:endParaRPr lang="en-US" sz="1800" u="sng" dirty="0">
              <a:solidFill>
                <a:srgbClr val="A88000"/>
              </a:solidFill>
            </a:endParaRPr>
          </a:p>
          <a:p>
            <a:r>
              <a:rPr lang="en-US" sz="1800" dirty="0"/>
              <a:t> </a:t>
            </a:r>
          </a:p>
          <a:p>
            <a:r>
              <a:rPr lang="en-US" sz="1800" b="1" u="sng" dirty="0">
                <a:solidFill>
                  <a:srgbClr val="A88000"/>
                </a:solidFill>
              </a:rPr>
              <a:t>Sprint #</a:t>
            </a:r>
            <a:r>
              <a:rPr lang="en-US" sz="1800" b="1" u="sng" dirty="0" smtClean="0">
                <a:solidFill>
                  <a:srgbClr val="A88000"/>
                </a:solidFill>
              </a:rPr>
              <a:t>3</a:t>
            </a:r>
            <a:endParaRPr lang="en-US" sz="1800" b="1" u="sng" dirty="0">
              <a:solidFill>
                <a:srgbClr val="A8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0661" y="152400"/>
            <a:ext cx="31390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A88000"/>
                </a:solidFill>
              </a:rPr>
              <a:t>Sprint Planning </a:t>
            </a:r>
            <a:endParaRPr lang="en-US" sz="3000" b="1" dirty="0">
              <a:solidFill>
                <a:srgbClr val="A8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12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205</Words>
  <Application>Microsoft Office PowerPoint</Application>
  <PresentationFormat>On-screen Show (4:3)</PresentationFormat>
  <Paragraphs>61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Wingdings</vt:lpstr>
      <vt:lpstr/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Kenneth Martone</cp:lastModifiedBy>
  <cp:revision>25</cp:revision>
  <dcterms:modified xsi:type="dcterms:W3CDTF">2015-10-18T20:50:43Z</dcterms:modified>
</cp:coreProperties>
</file>