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65" r:id="rId5"/>
    <p:sldId id="306" r:id="rId6"/>
    <p:sldId id="319" r:id="rId7"/>
    <p:sldId id="256" r:id="rId8"/>
    <p:sldId id="324" r:id="rId9"/>
    <p:sldId id="259" r:id="rId10"/>
    <p:sldId id="260" r:id="rId11"/>
    <p:sldId id="262" r:id="rId12"/>
    <p:sldId id="258" r:id="rId13"/>
    <p:sldId id="263" r:id="rId14"/>
    <p:sldId id="269" r:id="rId15"/>
    <p:sldId id="264" r:id="rId16"/>
    <p:sldId id="267" r:id="rId17"/>
    <p:sldId id="266" r:id="rId18"/>
  </p:sldIdLst>
  <p:sldSz cx="9144000" cy="6858000" type="screen4x3"/>
  <p:notesSz cx="7559675" cy="106918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D3DD9-365A-436A-8C53-09DC184ADC43}" type="datetimeFigureOut">
              <a:rPr lang="nl-NL" smtClean="0"/>
              <a:t>12-6-2023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98EAC-82DB-46CB-A969-CDE539CEA9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2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1763F6-7A2E-4EA8-8564-95FC3FEE08B0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3EE94C-62C5-452A-A50C-5DE8708FAD3F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F8884A-759D-4FA5-99CF-4F180D35B8B1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EB3570-2592-4A51-A251-38FA6BD8CCE3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76CA2D-A0D3-43D3-9A07-9E572502AA14}" type="slidenum">
              <a:t>‹nr.›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317DDE-5CFD-4E9C-9968-4071469D0B5B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C6D83B-5CEC-4A6D-9F9F-4112D9D34F20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F8E1D5-3659-49E5-8A43-31827EBA4545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0A3445-D8B2-46AD-B1BD-54895CFAEBC5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C2B70B-E989-4081-A816-B730C5C9D77D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0B8ED1-FE36-4A1C-931B-88200E052393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07B908-0ABD-486F-A3B9-9A402776E0A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ue_box"/>
          <p:cNvPicPr/>
          <p:nvPr/>
        </p:nvPicPr>
        <p:blipFill>
          <a:blip r:embed="rId15"/>
          <a:stretch/>
        </p:blipFill>
        <p:spPr>
          <a:xfrm>
            <a:off x="228600" y="825480"/>
            <a:ext cx="8686080" cy="520632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3124080" y="6552720"/>
            <a:ext cx="2895120" cy="3042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nl-NL" sz="1400" b="0" strike="noStrike" spc="-1">
                <a:solidFill>
                  <a:srgbClr val="FFFFFF"/>
                </a:solidFill>
                <a:latin typeface="Impact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strike="noStrike" spc="-1">
                <a:solidFill>
                  <a:srgbClr val="FFFFFF"/>
                </a:solidFill>
                <a:latin typeface="Impact"/>
                <a:ea typeface="DejaVu Sans"/>
              </a:rPr>
              <a:t> </a:t>
            </a:r>
            <a:endParaRPr lang="nl-N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38880" y="6552720"/>
            <a:ext cx="1904400" cy="3042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nl-NL" sz="1400" b="0" strike="noStrike" spc="-1">
                <a:solidFill>
                  <a:srgbClr val="FFFFFF"/>
                </a:solidFill>
                <a:latin typeface="Impact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8369F3-171E-47E6-BCDC-B3C0D7264505}" type="slidenum">
              <a:rPr lang="nl-NL" sz="1400" b="0" strike="noStrike" spc="-1">
                <a:solidFill>
                  <a:srgbClr val="FFFFFF"/>
                </a:solidFill>
                <a:latin typeface="Impact"/>
                <a:ea typeface="DejaVu Sans"/>
              </a:rPr>
              <a:t>‹nr.›</a:t>
            </a:fld>
            <a:endParaRPr lang="nl-N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0" y="6552720"/>
            <a:ext cx="1904400" cy="3042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>
            <a:lvl1pPr>
              <a:defRPr lang="nl-NL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nl-NL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nl-NL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894120" y="3428640"/>
            <a:ext cx="5868140" cy="7621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6000" b="0" strike="noStrike" spc="-1" dirty="0">
                <a:solidFill>
                  <a:srgbClr val="FFFFFF"/>
                </a:solidFill>
                <a:latin typeface="Impact"/>
              </a:rPr>
              <a:t>Machine Learning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2967001" y="4105562"/>
            <a:ext cx="5644339" cy="7621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/>
          <a:p>
            <a:pPr algn="r">
              <a:spcBef>
                <a:spcPts val="4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2000" b="1" strike="noStrike" spc="-1" dirty="0">
                <a:solidFill>
                  <a:srgbClr val="FFFFFF"/>
                </a:solidFill>
                <a:latin typeface="Franklin Gothic Demi"/>
              </a:rPr>
              <a:t>In a nutshell</a:t>
            </a: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C37455CE-5D40-4CCE-DCB3-6E0DEAA1E50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86140" y="5181300"/>
            <a:ext cx="2667000" cy="7621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/>
          <a:p>
            <a:pPr>
              <a:spcBef>
                <a:spcPts val="4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2000" b="1" strike="noStrike" spc="-1" dirty="0">
                <a:solidFill>
                  <a:srgbClr val="FFFFFF"/>
                </a:solidFill>
                <a:latin typeface="Franklin Gothic Demi"/>
              </a:rPr>
              <a:t>Marcel van Velzen</a:t>
            </a:r>
          </a:p>
          <a:p>
            <a:pPr>
              <a:spcBef>
                <a:spcPts val="4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2000" b="1" spc="-1" dirty="0">
                <a:solidFill>
                  <a:srgbClr val="FFFFFF"/>
                </a:solidFill>
                <a:latin typeface="Franklin Gothic Demi"/>
              </a:rPr>
              <a:t>Junior Marte </a:t>
            </a:r>
            <a:r>
              <a:rPr lang="nl-NL" sz="2000" b="1" spc="-1" dirty="0" err="1">
                <a:solidFill>
                  <a:srgbClr val="FFFFFF"/>
                </a:solidFill>
                <a:latin typeface="Franklin Gothic Demi"/>
              </a:rPr>
              <a:t>Garcia</a:t>
            </a:r>
            <a:endParaRPr lang="nl-NL" sz="2000" b="1" strike="noStrike" spc="-1" dirty="0">
              <a:solidFill>
                <a:srgbClr val="FFFFFF"/>
              </a:solidFill>
              <a:latin typeface="Franklin Gothic Dem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hoek 3"/>
          <p:cNvSpPr/>
          <p:nvPr/>
        </p:nvSpPr>
        <p:spPr>
          <a:xfrm>
            <a:off x="304920" y="838080"/>
            <a:ext cx="8533440" cy="518112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22" name="PlaceHolder 4"/>
          <p:cNvSpPr txBox="1"/>
          <p:nvPr/>
        </p:nvSpPr>
        <p:spPr>
          <a:xfrm>
            <a:off x="0" y="76320"/>
            <a:ext cx="9143280" cy="608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4000" b="0" strike="noStrike" spc="-1" dirty="0" err="1">
                <a:solidFill>
                  <a:srgbClr val="FFFFFF"/>
                </a:solidFill>
                <a:latin typeface="Impact"/>
                <a:ea typeface="DejaVu Sans"/>
              </a:rPr>
              <a:t>Apriori</a:t>
            </a:r>
            <a:r>
              <a:rPr lang="nl-NL" sz="4000" b="0" strike="noStrike" spc="-1" dirty="0">
                <a:solidFill>
                  <a:srgbClr val="FFFFFF"/>
                </a:solidFill>
                <a:latin typeface="Impact"/>
                <a:ea typeface="DejaVu Sans"/>
              </a:rPr>
              <a:t> </a:t>
            </a:r>
            <a:r>
              <a:rPr lang="nl-NL" sz="4000" b="0" strike="noStrike" spc="-1" dirty="0" err="1">
                <a:solidFill>
                  <a:srgbClr val="FFFFFF"/>
                </a:solidFill>
                <a:latin typeface="Impact"/>
                <a:ea typeface="DejaVu Sans"/>
              </a:rPr>
              <a:t>algorithm</a:t>
            </a:r>
            <a:endParaRPr lang="nl-NL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kstvak 2">
            <a:extLst>
              <a:ext uri="{FF2B5EF4-FFF2-40B4-BE49-F238E27FC236}">
                <a16:creationId xmlns:a16="http://schemas.microsoft.com/office/drawing/2014/main" id="{0430CAD2-1DFC-8063-33A1-7A2590DC5856}"/>
              </a:ext>
            </a:extLst>
          </p:cNvPr>
          <p:cNvSpPr/>
          <p:nvPr/>
        </p:nvSpPr>
        <p:spPr>
          <a:xfrm>
            <a:off x="1399680" y="3791058"/>
            <a:ext cx="676728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strike="noStrike" spc="-1" dirty="0">
                <a:solidFill>
                  <a:srgbClr val="000000"/>
                </a:solidFill>
                <a:latin typeface="Helvetica Neue" panose="02000503000000020004" pitchFamily="2" charset="0"/>
                <a:ea typeface="DejaVu Sans"/>
              </a:rPr>
              <a:t>The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Helvetica Neue" panose="02000503000000020004" pitchFamily="2" charset="0"/>
                <a:ea typeface="DejaVu Sans"/>
              </a:rPr>
              <a:t>Apriori</a:t>
            </a:r>
            <a:r>
              <a:rPr lang="en-US" sz="1200" b="1" strike="noStrike" spc="-1" dirty="0">
                <a:solidFill>
                  <a:srgbClr val="000000"/>
                </a:solidFill>
                <a:latin typeface="Helvetica Neue" panose="02000503000000020004" pitchFamily="2" charset="0"/>
                <a:ea typeface="DejaVu Sans"/>
              </a:rPr>
              <a:t> algorithm</a:t>
            </a:r>
            <a:r>
              <a:rPr lang="en-US" sz="1200" strike="noStrike" spc="-1" dirty="0">
                <a:solidFill>
                  <a:srgbClr val="000000"/>
                </a:solidFill>
                <a:latin typeface="Helvetica Neue" panose="02000503000000020004" pitchFamily="2" charset="0"/>
                <a:ea typeface="DejaVu Sans"/>
              </a:rPr>
              <a:t> finds frequent patterns and associations in a transactional dataset</a:t>
            </a:r>
            <a:endParaRPr lang="nl-NL" sz="1200" strike="noStrike" spc="-1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graphicFrame>
        <p:nvGraphicFramePr>
          <p:cNvPr id="3" name="Tabel 1">
            <a:extLst>
              <a:ext uri="{FF2B5EF4-FFF2-40B4-BE49-F238E27FC236}">
                <a16:creationId xmlns:a16="http://schemas.microsoft.com/office/drawing/2014/main" id="{4641A02E-C7DA-00F6-6D4D-7C2AF9A18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415028"/>
              </p:ext>
            </p:extLst>
          </p:nvPr>
        </p:nvGraphicFramePr>
        <p:xfrm>
          <a:off x="1343520" y="4141800"/>
          <a:ext cx="6768000" cy="1682138"/>
        </p:xfrm>
        <a:graphic>
          <a:graphicData uri="http://schemas.openxmlformats.org/drawingml/2006/table">
            <a:tbl>
              <a:tblPr/>
              <a:tblGrid>
                <a:gridCol w="33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Benefits</a:t>
                      </a:r>
                      <a:endParaRPr lang="nl-NL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Drawbacks</a:t>
                      </a:r>
                      <a:endParaRPr lang="nl-NL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Simplicity and ease of implementation</a:t>
                      </a:r>
                      <a:endParaRPr lang="nl-NL" sz="1200" b="0" strike="noStrike" spc="-1" dirty="0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0" strike="noStrike" spc="-1" dirty="0" err="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Computational</a:t>
                      </a:r>
                      <a:r>
                        <a:rPr lang="nl-NL" sz="1200" b="0" strike="noStrike" spc="-1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nl-NL" sz="1200" b="0" strike="noStrike" spc="-1" dirty="0" err="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complexity</a:t>
                      </a:r>
                      <a:endParaRPr lang="nl-NL" sz="1200" b="0" strike="noStrike" spc="-1" dirty="0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The rules are human-readable</a:t>
                      </a:r>
                      <a:endParaRPr lang="nl-NL" sz="1200" b="0" strike="noStrike" spc="-1" dirty="0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0" strike="noStrike" spc="-1" dirty="0" err="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Difficulty</a:t>
                      </a:r>
                      <a:r>
                        <a:rPr lang="nl-NL" sz="1200" b="0" strike="noStrike" spc="-1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 handling </a:t>
                      </a:r>
                      <a:r>
                        <a:rPr lang="nl-NL" sz="1200" b="0" strike="noStrike" spc="-1" dirty="0" err="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sparse</a:t>
                      </a:r>
                      <a:r>
                        <a:rPr lang="nl-NL" sz="1200" b="0" strike="noStrike" spc="-1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 data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0" strike="noStrike" spc="-1" dirty="0" err="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Flexible</a:t>
                      </a:r>
                      <a:r>
                        <a:rPr lang="nl-NL" sz="1200" b="0" strike="noStrike" spc="-1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nl-NL" sz="1200" b="0" strike="noStrike" spc="-1" dirty="0" err="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and</a:t>
                      </a:r>
                      <a:r>
                        <a:rPr lang="nl-NL" sz="1200" b="0" strike="noStrike" spc="-1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nl-NL" sz="1200" b="0" strike="noStrike" spc="-1" dirty="0" err="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customisable</a:t>
                      </a:r>
                      <a:endParaRPr lang="nl-NL" sz="1200" b="0" strike="noStrike" spc="-1" dirty="0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Limited discovery of complex patterns</a:t>
                      </a:r>
                      <a:endParaRPr lang="nl-NL" sz="1200" b="0" strike="noStrike" spc="-1" dirty="0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The algorithm is widely used and studied</a:t>
                      </a:r>
                      <a:endParaRPr lang="nl-NL" sz="1200" b="0" strike="noStrike" spc="-1" dirty="0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Bias of minimum support threshold</a:t>
                      </a:r>
                      <a:endParaRPr lang="nl-NL" sz="1200" b="0" strike="noStrike" spc="-1" dirty="0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nl-NL" sz="1200" b="0" strike="noStrike" spc="-1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</a:rPr>
                        <a:t>Inability to handle numeric data</a:t>
                      </a:r>
                      <a:endParaRPr lang="nl-NL" sz="1200" b="0" strike="noStrike" spc="-1" dirty="0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5D20893-443E-865A-379F-E6F8CAA2F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46" y="1455473"/>
            <a:ext cx="5806917" cy="188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8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hoek 3"/>
          <p:cNvSpPr/>
          <p:nvPr/>
        </p:nvSpPr>
        <p:spPr>
          <a:xfrm>
            <a:off x="304920" y="838080"/>
            <a:ext cx="8533440" cy="518112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22" name="PlaceHolder 4"/>
          <p:cNvSpPr txBox="1"/>
          <p:nvPr/>
        </p:nvSpPr>
        <p:spPr>
          <a:xfrm>
            <a:off x="0" y="76320"/>
            <a:ext cx="9143280" cy="608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4000" b="0" strike="noStrike" spc="-1" dirty="0">
                <a:solidFill>
                  <a:srgbClr val="FFFFFF"/>
                </a:solidFill>
                <a:latin typeface="Impact"/>
                <a:ea typeface="DejaVu Sans"/>
              </a:rPr>
              <a:t>Bias-</a:t>
            </a:r>
            <a:r>
              <a:rPr lang="nl-NL" sz="4000" spc="-1" dirty="0" err="1">
                <a:solidFill>
                  <a:srgbClr val="FFFFFF"/>
                </a:solidFill>
                <a:latin typeface="Impact"/>
                <a:ea typeface="DejaVu Sans"/>
              </a:rPr>
              <a:t>V</a:t>
            </a:r>
            <a:r>
              <a:rPr lang="nl-NL" sz="4000" b="0" strike="noStrike" spc="-1" dirty="0" err="1">
                <a:solidFill>
                  <a:srgbClr val="FFFFFF"/>
                </a:solidFill>
                <a:latin typeface="Impact"/>
                <a:ea typeface="DejaVu Sans"/>
              </a:rPr>
              <a:t>ariance</a:t>
            </a:r>
            <a:r>
              <a:rPr lang="nl-NL" sz="4000" b="0" strike="noStrike" spc="-1" dirty="0">
                <a:solidFill>
                  <a:srgbClr val="FFFFFF"/>
                </a:solidFill>
                <a:latin typeface="Impact"/>
                <a:ea typeface="DejaVu Sans"/>
              </a:rPr>
              <a:t> </a:t>
            </a:r>
            <a:r>
              <a:rPr lang="nl-NL" sz="4000" b="0" strike="noStrike" spc="-1" dirty="0" err="1">
                <a:solidFill>
                  <a:srgbClr val="FFFFFF"/>
                </a:solidFill>
                <a:latin typeface="Impact"/>
                <a:ea typeface="DejaVu Sans"/>
              </a:rPr>
              <a:t>Tradeoff</a:t>
            </a:r>
            <a:endParaRPr lang="nl-NL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AE22C5-9492-8957-DB3C-FD8C75113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6" y="1661246"/>
            <a:ext cx="2310843" cy="221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249C9EA-ADD1-87F2-2419-C3079D80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185" y="3134777"/>
            <a:ext cx="4410819" cy="270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16781EDA-0851-AEE7-7409-C0C90A7FE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591" y="1290730"/>
            <a:ext cx="4276009" cy="1476375"/>
          </a:xfrm>
          <a:prstGeom prst="rect">
            <a:avLst/>
          </a:prstGeom>
        </p:spPr>
      </p:pic>
      <p:sp>
        <p:nvSpPr>
          <p:cNvPr id="5" name="Tekstvak 2">
            <a:extLst>
              <a:ext uri="{FF2B5EF4-FFF2-40B4-BE49-F238E27FC236}">
                <a16:creationId xmlns:a16="http://schemas.microsoft.com/office/drawing/2014/main" id="{14FFD467-3F1C-7655-5D4F-AC87BB88B4C0}"/>
              </a:ext>
            </a:extLst>
          </p:cNvPr>
          <p:cNvSpPr/>
          <p:nvPr/>
        </p:nvSpPr>
        <p:spPr>
          <a:xfrm>
            <a:off x="745724" y="4025964"/>
            <a:ext cx="331110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There is a tradeoff between a model's ability to minimize bias and variance</a:t>
            </a:r>
            <a:endParaRPr lang="nl-NL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957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hoek 3"/>
          <p:cNvSpPr/>
          <p:nvPr/>
        </p:nvSpPr>
        <p:spPr>
          <a:xfrm>
            <a:off x="304920" y="838080"/>
            <a:ext cx="8533440" cy="518112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22" name="PlaceHolder 4"/>
          <p:cNvSpPr txBox="1"/>
          <p:nvPr/>
        </p:nvSpPr>
        <p:spPr>
          <a:xfrm>
            <a:off x="0" y="76320"/>
            <a:ext cx="9143280" cy="608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4000" b="0" strike="noStrike" spc="-1" dirty="0" err="1">
                <a:solidFill>
                  <a:srgbClr val="FFFFFF"/>
                </a:solidFill>
                <a:latin typeface="Impact"/>
                <a:ea typeface="DejaVu Sans"/>
              </a:rPr>
              <a:t>Regression</a:t>
            </a:r>
            <a:r>
              <a:rPr lang="nl-NL" sz="4000" b="0" strike="noStrike" spc="-1" dirty="0">
                <a:solidFill>
                  <a:srgbClr val="FFFFFF"/>
                </a:solidFill>
                <a:latin typeface="Impact"/>
                <a:ea typeface="DejaVu Sans"/>
              </a:rPr>
              <a:t> </a:t>
            </a:r>
            <a:r>
              <a:rPr lang="nl-NL" sz="4000" b="0" strike="noStrike" spc="-1" dirty="0" err="1">
                <a:solidFill>
                  <a:srgbClr val="FFFFFF"/>
                </a:solidFill>
                <a:latin typeface="Impact"/>
                <a:ea typeface="DejaVu Sans"/>
              </a:rPr>
              <a:t>Metrics</a:t>
            </a:r>
            <a:endParaRPr lang="nl-NL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33497FE-101C-4AE4-BF8B-0F291217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21" y="1635751"/>
            <a:ext cx="4090647" cy="91521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28EEE96-C362-5EFE-4C65-943880BE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426" y="2802490"/>
            <a:ext cx="4097700" cy="92324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2D59431-C7FD-897F-05BA-6FE0F0EF5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450" y="4041714"/>
            <a:ext cx="4132964" cy="9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hoek 3"/>
          <p:cNvSpPr/>
          <p:nvPr/>
        </p:nvSpPr>
        <p:spPr>
          <a:xfrm>
            <a:off x="304920" y="838080"/>
            <a:ext cx="8533440" cy="518112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22" name="PlaceHolder 4"/>
          <p:cNvSpPr txBox="1"/>
          <p:nvPr/>
        </p:nvSpPr>
        <p:spPr>
          <a:xfrm>
            <a:off x="0" y="76320"/>
            <a:ext cx="9143280" cy="608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4000" b="0" strike="noStrike" spc="-1" dirty="0" err="1">
                <a:solidFill>
                  <a:srgbClr val="FFFFFF"/>
                </a:solidFill>
                <a:latin typeface="Impact"/>
                <a:ea typeface="DejaVu Sans"/>
              </a:rPr>
              <a:t>Classification</a:t>
            </a:r>
            <a:r>
              <a:rPr lang="nl-NL" sz="4000" b="0" strike="noStrike" spc="-1" dirty="0">
                <a:solidFill>
                  <a:srgbClr val="FFFFFF"/>
                </a:solidFill>
                <a:latin typeface="Impact"/>
                <a:ea typeface="DejaVu Sans"/>
              </a:rPr>
              <a:t> </a:t>
            </a:r>
            <a:r>
              <a:rPr lang="nl-NL" sz="4000" b="0" strike="noStrike" spc="-1" dirty="0" err="1">
                <a:solidFill>
                  <a:srgbClr val="FFFFFF"/>
                </a:solidFill>
                <a:latin typeface="Impact"/>
                <a:ea typeface="DejaVu Sans"/>
              </a:rPr>
              <a:t>Metrics</a:t>
            </a:r>
            <a:endParaRPr lang="nl-NL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CE92D17-6514-F38E-C6DB-09BF78C13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32" y="983346"/>
            <a:ext cx="4734311" cy="3069366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1C052F42-84AE-55F2-03C8-20008B714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861" y="1640491"/>
            <a:ext cx="3281609" cy="79421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FB7457B4-B7D6-6230-23C1-9ED705783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989" y="2431862"/>
            <a:ext cx="3347893" cy="85068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3D9458B-BF18-2AD0-2C01-4D2CAF0A9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989" y="3269302"/>
            <a:ext cx="3281609" cy="81493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60B6FE6-5E3E-C3C2-40AD-DB53A704B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989" y="4871348"/>
            <a:ext cx="3281609" cy="78997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300C952-E22C-361D-1322-3EFEA4026A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4035" y="4021180"/>
            <a:ext cx="3281609" cy="783410"/>
          </a:xfrm>
          <a:prstGeom prst="rect">
            <a:avLst/>
          </a:prstGeom>
        </p:spPr>
      </p:pic>
      <p:sp>
        <p:nvSpPr>
          <p:cNvPr id="8" name="Tekstvak 2">
            <a:extLst>
              <a:ext uri="{FF2B5EF4-FFF2-40B4-BE49-F238E27FC236}">
                <a16:creationId xmlns:a16="http://schemas.microsoft.com/office/drawing/2014/main" id="{C2600AC4-B98C-5E64-CBC7-CED5B7193AA3}"/>
              </a:ext>
            </a:extLst>
          </p:cNvPr>
          <p:cNvSpPr/>
          <p:nvPr/>
        </p:nvSpPr>
        <p:spPr>
          <a:xfrm>
            <a:off x="1090198" y="4182779"/>
            <a:ext cx="3910779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confusion matrix visualizes and summarizes the performance of a classification algorithm</a:t>
            </a:r>
            <a:endParaRPr lang="nl-NL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0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hoek 3"/>
          <p:cNvSpPr/>
          <p:nvPr/>
        </p:nvSpPr>
        <p:spPr>
          <a:xfrm>
            <a:off x="304920" y="838080"/>
            <a:ext cx="8533440" cy="518112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22" name="PlaceHolder 4"/>
          <p:cNvSpPr txBox="1"/>
          <p:nvPr/>
        </p:nvSpPr>
        <p:spPr>
          <a:xfrm>
            <a:off x="0" y="76320"/>
            <a:ext cx="9143280" cy="608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4000" b="0" strike="noStrike" spc="-1" dirty="0" err="1">
                <a:solidFill>
                  <a:srgbClr val="FFFFFF"/>
                </a:solidFill>
                <a:latin typeface="Impact"/>
                <a:ea typeface="DejaVu Sans"/>
              </a:rPr>
              <a:t>Associations</a:t>
            </a:r>
            <a:r>
              <a:rPr lang="nl-NL" sz="4000" b="0" strike="noStrike" spc="-1" dirty="0">
                <a:solidFill>
                  <a:srgbClr val="FFFFFF"/>
                </a:solidFill>
                <a:latin typeface="Impact"/>
                <a:ea typeface="DejaVu Sans"/>
              </a:rPr>
              <a:t> </a:t>
            </a:r>
            <a:r>
              <a:rPr lang="nl-NL" sz="4000" b="0" strike="noStrike" spc="-1" dirty="0" err="1">
                <a:solidFill>
                  <a:srgbClr val="FFFFFF"/>
                </a:solidFill>
                <a:latin typeface="Impact"/>
                <a:ea typeface="DejaVu Sans"/>
              </a:rPr>
              <a:t>Metrics</a:t>
            </a:r>
            <a:endParaRPr lang="nl-NL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0" name="Picture 2" descr="association-rule-support-table">
            <a:extLst>
              <a:ext uri="{FF2B5EF4-FFF2-40B4-BE49-F238E27FC236}">
                <a16:creationId xmlns:a16="http://schemas.microsoft.com/office/drawing/2014/main" id="{3D2302B0-9A25-7084-A4AA-E7174F74B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5" y="1293636"/>
            <a:ext cx="3493641" cy="309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2">
            <a:extLst>
              <a:ext uri="{FF2B5EF4-FFF2-40B4-BE49-F238E27FC236}">
                <a16:creationId xmlns:a16="http://schemas.microsoft.com/office/drawing/2014/main" id="{718DF070-56FD-2D64-348C-C95627F68594}"/>
              </a:ext>
            </a:extLst>
          </p:cNvPr>
          <p:cNvSpPr/>
          <p:nvPr/>
        </p:nvSpPr>
        <p:spPr>
          <a:xfrm>
            <a:off x="4218581" y="1640882"/>
            <a:ext cx="4233475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says how popular an itemset is, as measured by the proportion of transactions in which an itemset appears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0" i="0" dirty="0">
                <a:solidFill>
                  <a:srgbClr val="111111"/>
                </a:solidFill>
                <a:effectLst/>
                <a:latin typeface="open sans"/>
              </a:rPr>
              <a:t>The support of {apple} is 4 out of 8, or 50%</a:t>
            </a:r>
            <a:endParaRPr lang="nl-NL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4" name="Picture 6" descr="Association Rule Confidence eqn">
            <a:extLst>
              <a:ext uri="{FF2B5EF4-FFF2-40B4-BE49-F238E27FC236}">
                <a16:creationId xmlns:a16="http://schemas.microsoft.com/office/drawing/2014/main" id="{B51544E3-B992-8D35-393B-12308D49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81" y="2546312"/>
            <a:ext cx="4471713" cy="64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2">
            <a:extLst>
              <a:ext uri="{FF2B5EF4-FFF2-40B4-BE49-F238E27FC236}">
                <a16:creationId xmlns:a16="http://schemas.microsoft.com/office/drawing/2014/main" id="{09B6A8C6-2849-9264-0942-1D6B66851E83}"/>
              </a:ext>
            </a:extLst>
          </p:cNvPr>
          <p:cNvSpPr/>
          <p:nvPr/>
        </p:nvSpPr>
        <p:spPr>
          <a:xfrm>
            <a:off x="4232842" y="3191552"/>
            <a:ext cx="4233475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says how likely item Y is purchased when item X is purchased, expressed as {X -&gt; Y}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0" i="0" dirty="0">
                <a:solidFill>
                  <a:srgbClr val="111111"/>
                </a:solidFill>
                <a:effectLst/>
                <a:latin typeface="open sans"/>
              </a:rPr>
              <a:t>The confidence of {apple -&gt; beer} is 3 out of 4, or 75%</a:t>
            </a:r>
            <a:endParaRPr lang="nl-NL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AEF504D-08C4-325C-AF00-80E203B1E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842" y="1227673"/>
            <a:ext cx="1209675" cy="476250"/>
          </a:xfrm>
          <a:prstGeom prst="rect">
            <a:avLst/>
          </a:prstGeom>
        </p:spPr>
      </p:pic>
      <p:pic>
        <p:nvPicPr>
          <p:cNvPr id="2056" name="Picture 8" descr="Association Rule Lift eqn">
            <a:extLst>
              <a:ext uri="{FF2B5EF4-FFF2-40B4-BE49-F238E27FC236}">
                <a16:creationId xmlns:a16="http://schemas.microsoft.com/office/drawing/2014/main" id="{01312AAE-9110-4885-5192-463A0B62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842" y="3985396"/>
            <a:ext cx="4457452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2">
            <a:extLst>
              <a:ext uri="{FF2B5EF4-FFF2-40B4-BE49-F238E27FC236}">
                <a16:creationId xmlns:a16="http://schemas.microsoft.com/office/drawing/2014/main" id="{66BC959A-7ABA-AFE2-F5CE-2DA4D06BE63C}"/>
              </a:ext>
            </a:extLst>
          </p:cNvPr>
          <p:cNvSpPr/>
          <p:nvPr/>
        </p:nvSpPr>
        <p:spPr>
          <a:xfrm>
            <a:off x="4232842" y="4777393"/>
            <a:ext cx="4233475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says how likely item Y is purchased when item X is purchased, while controlling for how popular item Y is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0" i="0" dirty="0">
                <a:solidFill>
                  <a:srgbClr val="111111"/>
                </a:solidFill>
                <a:effectLst/>
                <a:latin typeface="open sans"/>
              </a:rPr>
              <a:t>The lift of {apple -&gt; beer} is 3 out of 4 multiplied by 6, or 12,5%</a:t>
            </a:r>
            <a:endParaRPr lang="nl-NL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45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hthoek 2"/>
          <p:cNvSpPr/>
          <p:nvPr/>
        </p:nvSpPr>
        <p:spPr>
          <a:xfrm>
            <a:off x="304920" y="838080"/>
            <a:ext cx="8533440" cy="518112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lang="nl-NL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11" name="PlaceHolder 2"/>
          <p:cNvSpPr txBox="1"/>
          <p:nvPr/>
        </p:nvSpPr>
        <p:spPr>
          <a:xfrm>
            <a:off x="0" y="76320"/>
            <a:ext cx="9143280" cy="608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4000" spc="-1" dirty="0">
                <a:solidFill>
                  <a:srgbClr val="FFFFFF"/>
                </a:solidFill>
                <a:latin typeface="Impact"/>
              </a:rPr>
              <a:t>Definition</a:t>
            </a:r>
            <a:endParaRPr lang="nl-NL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AE9C6AA2-3F22-345A-A44C-7666B924FE31}"/>
              </a:ext>
            </a:extLst>
          </p:cNvPr>
          <p:cNvSpPr/>
          <p:nvPr/>
        </p:nvSpPr>
        <p:spPr>
          <a:xfrm>
            <a:off x="3874340" y="1670757"/>
            <a:ext cx="4012304" cy="191911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960">
              <a:spcBef>
                <a:spcPts val="601"/>
              </a:spcBef>
              <a:buClr>
                <a:srgbClr val="FF0000"/>
              </a:buClr>
            </a:pPr>
            <a:r>
              <a:rPr lang="en-US" sz="1600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Machine learning</a:t>
            </a: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is a branch of artificial intelligence (AI) and computer science which focuses on the use of data and algorithms to imitate the way that humans learn, gradually improving its accuracy.</a:t>
            </a:r>
          </a:p>
        </p:txBody>
      </p:sp>
      <p:pic>
        <p:nvPicPr>
          <p:cNvPr id="1026" name="Picture 2" descr="What is Machine Learning? The Ultimate Beginner's Guide">
            <a:extLst>
              <a:ext uri="{FF2B5EF4-FFF2-40B4-BE49-F238E27FC236}">
                <a16:creationId xmlns:a16="http://schemas.microsoft.com/office/drawing/2014/main" id="{C032C0AA-1E36-7954-CC0D-E0091C11D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72" y="1013178"/>
            <a:ext cx="2576690" cy="257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BFA57D-EAF5-104C-4D5A-A7A2DB506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22" y="3257823"/>
            <a:ext cx="4223456" cy="27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34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hthoek 2"/>
          <p:cNvSpPr/>
          <p:nvPr/>
        </p:nvSpPr>
        <p:spPr>
          <a:xfrm>
            <a:off x="304920" y="838080"/>
            <a:ext cx="8533440" cy="518112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lang="nl-NL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11" name="PlaceHolder 2"/>
          <p:cNvSpPr txBox="1"/>
          <p:nvPr/>
        </p:nvSpPr>
        <p:spPr>
          <a:xfrm>
            <a:off x="0" y="76320"/>
            <a:ext cx="9143280" cy="608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4000" spc="-1" dirty="0">
                <a:solidFill>
                  <a:srgbClr val="FFFFFF"/>
                </a:solidFill>
                <a:latin typeface="Impact"/>
              </a:rPr>
              <a:t>Applications</a:t>
            </a:r>
            <a:endParaRPr lang="nl-NL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6" descr="Applications of Machine learning">
            <a:extLst>
              <a:ext uri="{FF2B5EF4-FFF2-40B4-BE49-F238E27FC236}">
                <a16:creationId xmlns:a16="http://schemas.microsoft.com/office/drawing/2014/main" id="{613CCDAA-FDEF-3BD6-19B0-F33BE311F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81063"/>
            <a:ext cx="594360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0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hoek 86"/>
          <p:cNvSpPr/>
          <p:nvPr/>
        </p:nvSpPr>
        <p:spPr>
          <a:xfrm>
            <a:off x="304920" y="838080"/>
            <a:ext cx="8533440" cy="518112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nl-NL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0" y="75960"/>
            <a:ext cx="9143280" cy="608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4000" b="0" strike="noStrike" spc="-1" dirty="0">
                <a:solidFill>
                  <a:srgbClr val="FFFFFF"/>
                </a:solidFill>
                <a:latin typeface="Impact"/>
                <a:ea typeface="DejaVu Sans"/>
              </a:rPr>
              <a:t>CRISP-ML(Q)</a:t>
            </a:r>
            <a:endParaRPr lang="nl-NL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F6505E2-ECAF-CABA-43D8-C20834780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652587"/>
            <a:ext cx="8096250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hthoek 2"/>
          <p:cNvSpPr/>
          <p:nvPr/>
        </p:nvSpPr>
        <p:spPr>
          <a:xfrm>
            <a:off x="304920" y="838080"/>
            <a:ext cx="8533440" cy="518112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lang="nl-NL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11" name="PlaceHolder 2"/>
          <p:cNvSpPr txBox="1"/>
          <p:nvPr/>
        </p:nvSpPr>
        <p:spPr>
          <a:xfrm>
            <a:off x="0" y="76320"/>
            <a:ext cx="9143280" cy="608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4000" b="0" strike="noStrike" spc="-1" dirty="0" err="1">
                <a:solidFill>
                  <a:srgbClr val="FFFFFF"/>
                </a:solidFill>
                <a:latin typeface="Impact"/>
                <a:ea typeface="DejaVu Sans"/>
              </a:rPr>
              <a:t>Tasks</a:t>
            </a:r>
            <a:endParaRPr lang="nl-NL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Afbeelding 539"/>
          <p:cNvPicPr/>
          <p:nvPr/>
        </p:nvPicPr>
        <p:blipFill>
          <a:blip r:embed="rId2"/>
          <a:stretch/>
        </p:blipFill>
        <p:spPr>
          <a:xfrm>
            <a:off x="4968000" y="864000"/>
            <a:ext cx="3796560" cy="203472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AE9C6AA2-3F22-345A-A44C-7666B924FE31}"/>
              </a:ext>
            </a:extLst>
          </p:cNvPr>
          <p:cNvSpPr/>
          <p:nvPr/>
        </p:nvSpPr>
        <p:spPr>
          <a:xfrm>
            <a:off x="627092" y="3051720"/>
            <a:ext cx="7708473" cy="283068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840" indent="-281880">
              <a:spcBef>
                <a:spcPts val="601"/>
              </a:spcBef>
              <a:buClr>
                <a:srgbClr val="FF0000"/>
              </a:buClr>
              <a:buFont typeface="Wingdings" charset="2"/>
              <a:buChar char=""/>
            </a:pPr>
            <a:r>
              <a:rPr lang="en-US" sz="1600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Data duplication – </a:t>
            </a: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removal of duplicated observations</a:t>
            </a:r>
          </a:p>
          <a:p>
            <a:pPr marL="285840" indent="-281880">
              <a:spcBef>
                <a:spcPts val="601"/>
              </a:spcBef>
              <a:buClr>
                <a:srgbClr val="FF0000"/>
              </a:buClr>
              <a:buFont typeface="Wingdings" charset="2"/>
              <a:buChar char=""/>
            </a:pPr>
            <a:r>
              <a:rPr lang="en-US" sz="1600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Dimensionality reduction –</a:t>
            </a: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find projection that captures observations</a:t>
            </a:r>
          </a:p>
          <a:p>
            <a:pPr marL="285840" indent="-281880">
              <a:spcBef>
                <a:spcPts val="601"/>
              </a:spcBef>
              <a:buClr>
                <a:srgbClr val="FF0000"/>
              </a:buClr>
              <a:buFont typeface="Wingdings" charset="2"/>
              <a:buChar char=""/>
            </a:pPr>
            <a:r>
              <a:rPr lang="en-US" sz="1600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Encoding –</a:t>
            </a: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transform data so that it can be consumed by the modeling methods</a:t>
            </a:r>
            <a:endParaRPr lang="nl-N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1880">
              <a:spcBef>
                <a:spcPts val="601"/>
              </a:spcBef>
              <a:buClr>
                <a:srgbClr val="FF0000"/>
              </a:buClr>
              <a:buFont typeface="Wingdings" charset="2"/>
              <a:buChar char=""/>
            </a:pPr>
            <a:r>
              <a:rPr lang="en-US" sz="1600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Missing data – </a:t>
            </a: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delete, estimate, ignore and replace observations</a:t>
            </a:r>
          </a:p>
          <a:p>
            <a:pPr marL="285840" indent="-281880">
              <a:spcBef>
                <a:spcPts val="601"/>
              </a:spcBef>
              <a:buClr>
                <a:srgbClr val="FF0000"/>
              </a:buClr>
              <a:buFont typeface="Wingdings" charset="2"/>
              <a:buChar char=""/>
            </a:pPr>
            <a:r>
              <a:rPr lang="en-US" sz="1600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Noise reduction – </a:t>
            </a: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remove unwanted or clean up polluted observations</a:t>
            </a:r>
          </a:p>
          <a:p>
            <a:pPr marL="285840" indent="-281880">
              <a:spcBef>
                <a:spcPts val="601"/>
              </a:spcBef>
              <a:buClr>
                <a:srgbClr val="FF0000"/>
              </a:buClr>
              <a:buFont typeface="Wingdings" charset="2"/>
              <a:buChar char=""/>
            </a:pPr>
            <a:r>
              <a:rPr lang="en-US" sz="1600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Outliers – </a:t>
            </a: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identifying observations that do not fit the others</a:t>
            </a:r>
          </a:p>
          <a:p>
            <a:pPr marL="285840" indent="-281880">
              <a:spcBef>
                <a:spcPts val="601"/>
              </a:spcBef>
              <a:buClr>
                <a:srgbClr val="FF0000"/>
              </a:buClr>
              <a:buFont typeface="Wingdings" charset="2"/>
              <a:buChar char=""/>
            </a:pPr>
            <a:r>
              <a:rPr lang="en-US" sz="1600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Feature selection – </a:t>
            </a: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remove redundant or irrelevant attributes</a:t>
            </a:r>
          </a:p>
          <a:p>
            <a:pPr marL="285840" indent="-281880">
              <a:spcBef>
                <a:spcPts val="601"/>
              </a:spcBef>
              <a:buClr>
                <a:srgbClr val="FF0000"/>
              </a:buClr>
              <a:buFont typeface="Wingdings" charset="2"/>
              <a:buChar char=""/>
            </a:pPr>
            <a:r>
              <a:rPr lang="en-US" sz="1600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Sampling – </a:t>
            </a: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find a representative subset</a:t>
            </a:r>
          </a:p>
          <a:p>
            <a:pPr marL="285840" indent="-281880">
              <a:spcBef>
                <a:spcPts val="601"/>
              </a:spcBef>
              <a:buClr>
                <a:srgbClr val="FF0000"/>
              </a:buClr>
              <a:buFont typeface="Wingdings" charset="2"/>
              <a:buChar char=""/>
            </a:pPr>
            <a:r>
              <a:rPr lang="en-US" sz="1600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Transformation – </a:t>
            </a: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map attribute values/objects into a single attribute value/object</a:t>
            </a:r>
          </a:p>
        </p:txBody>
      </p:sp>
    </p:spTree>
    <p:extLst>
      <p:ext uri="{BB962C8B-B14F-4D97-AF65-F5344CB8AC3E}">
        <p14:creationId xmlns:p14="http://schemas.microsoft.com/office/powerpoint/2010/main" val="207767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4"/>
          <p:cNvSpPr/>
          <p:nvPr/>
        </p:nvSpPr>
        <p:spPr>
          <a:xfrm>
            <a:off x="304920" y="838080"/>
            <a:ext cx="8533440" cy="518112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20" name="PlaceHolder 3"/>
          <p:cNvSpPr txBox="1"/>
          <p:nvPr/>
        </p:nvSpPr>
        <p:spPr>
          <a:xfrm>
            <a:off x="0" y="76320"/>
            <a:ext cx="9143280" cy="608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4000" b="0" strike="noStrike" spc="-1" dirty="0" err="1">
                <a:solidFill>
                  <a:srgbClr val="FFFFFF"/>
                </a:solidFill>
                <a:latin typeface="Impact"/>
                <a:ea typeface="DejaVu Sans"/>
              </a:rPr>
              <a:t>Supervised</a:t>
            </a:r>
            <a:r>
              <a:rPr lang="nl-NL" sz="4000" b="0" strike="noStrike" spc="-1" dirty="0">
                <a:solidFill>
                  <a:srgbClr val="FFFFFF"/>
                </a:solidFill>
                <a:latin typeface="Impact"/>
                <a:ea typeface="DejaVu Sans"/>
              </a:rPr>
              <a:t> Learning</a:t>
            </a:r>
            <a:endParaRPr lang="nl-NL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EE1A8413-4ED8-1859-2A46-6916EFA28A6E}"/>
              </a:ext>
            </a:extLst>
          </p:cNvPr>
          <p:cNvSpPr/>
          <p:nvPr/>
        </p:nvSpPr>
        <p:spPr>
          <a:xfrm>
            <a:off x="1011628" y="1318639"/>
            <a:ext cx="7952760" cy="422072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>
              <a:spcBef>
                <a:spcPts val="601"/>
              </a:spcBef>
            </a:pPr>
            <a:r>
              <a:rPr lang="en-US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Regression –</a:t>
            </a:r>
            <a:r>
              <a:rPr lang="en-US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assessing the relationship between traits</a:t>
            </a:r>
          </a:p>
          <a:p>
            <a:pPr>
              <a:spcBef>
                <a:spcPts val="601"/>
              </a:spcBef>
            </a:pPr>
            <a:r>
              <a:rPr lang="en-US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in the data and calculates how much a variable changes</a:t>
            </a:r>
          </a:p>
          <a:p>
            <a:pPr>
              <a:spcBef>
                <a:spcPts val="601"/>
              </a:spcBef>
            </a:pPr>
            <a:r>
              <a:rPr lang="en-US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when any other variables change</a:t>
            </a:r>
          </a:p>
          <a:p>
            <a:pPr>
              <a:spcBef>
                <a:spcPts val="601"/>
              </a:spcBef>
            </a:pPr>
            <a:endParaRPr lang="en-US" spc="-1" dirty="0">
              <a:solidFill>
                <a:srgbClr val="1D1D1B"/>
              </a:solidFill>
              <a:uFill>
                <a:solidFill>
                  <a:srgbClr val="FFFFFF"/>
                </a:solidFill>
              </a:uFill>
              <a:latin typeface="Helvetica Neue"/>
              <a:ea typeface="Helvetica Neue"/>
            </a:endParaRPr>
          </a:p>
          <a:p>
            <a:pPr>
              <a:spcBef>
                <a:spcPts val="601"/>
              </a:spcBef>
            </a:pPr>
            <a:endParaRPr lang="en-US" spc="-1" dirty="0">
              <a:solidFill>
                <a:srgbClr val="1D1D1B"/>
              </a:solidFill>
              <a:uFill>
                <a:solidFill>
                  <a:srgbClr val="FFFFFF"/>
                </a:solidFill>
              </a:uFill>
              <a:latin typeface="Helvetica Neue"/>
              <a:ea typeface="Helvetica Neue"/>
            </a:endParaRPr>
          </a:p>
          <a:p>
            <a:pPr>
              <a:spcBef>
                <a:spcPts val="601"/>
              </a:spcBef>
            </a:pPr>
            <a:r>
              <a:rPr lang="en-US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Classification</a:t>
            </a:r>
            <a:r>
              <a:rPr lang="en-US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– identify new occurrences</a:t>
            </a:r>
          </a:p>
          <a:p>
            <a:pPr>
              <a:spcBef>
                <a:spcPts val="601"/>
              </a:spcBef>
            </a:pPr>
            <a:r>
              <a:rPr lang="en-US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which category it belongs to based on known</a:t>
            </a:r>
          </a:p>
          <a:p>
            <a:pPr>
              <a:spcBef>
                <a:spcPts val="601"/>
              </a:spcBef>
            </a:pPr>
            <a:r>
              <a:rPr lang="en-US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observations</a:t>
            </a:r>
          </a:p>
          <a:p>
            <a:pPr>
              <a:spcBef>
                <a:spcPts val="601"/>
              </a:spcBef>
            </a:pPr>
            <a:endParaRPr lang="en-US" spc="-1" dirty="0">
              <a:solidFill>
                <a:srgbClr val="1D1D1B"/>
              </a:solidFill>
              <a:uFill>
                <a:solidFill>
                  <a:srgbClr val="FFFFFF"/>
                </a:solidFill>
              </a:uFill>
              <a:latin typeface="Helvetica Neue"/>
              <a:ea typeface="Helvetica Neue"/>
            </a:endParaRPr>
          </a:p>
          <a:p>
            <a:pPr>
              <a:spcBef>
                <a:spcPts val="601"/>
              </a:spcBef>
            </a:pPr>
            <a:endParaRPr lang="en-US" spc="-1" dirty="0">
              <a:solidFill>
                <a:srgbClr val="1D1D1B"/>
              </a:solidFill>
              <a:uFill>
                <a:solidFill>
                  <a:srgbClr val="FFFFFF"/>
                </a:solidFill>
              </a:uFill>
              <a:latin typeface="Helvetica Neue"/>
              <a:ea typeface="Helvetica Neue"/>
            </a:endParaRPr>
          </a:p>
          <a:p>
            <a:pPr>
              <a:spcBef>
                <a:spcPts val="601"/>
              </a:spcBef>
            </a:pPr>
            <a:endParaRPr lang="en-US" spc="-1" dirty="0">
              <a:solidFill>
                <a:srgbClr val="1D1D1B"/>
              </a:solidFill>
              <a:uFill>
                <a:solidFill>
                  <a:srgbClr val="FFFFFF"/>
                </a:solidFill>
              </a:uFill>
              <a:latin typeface="Helvetica Neue"/>
              <a:ea typeface="Helvetica Neue"/>
            </a:endParaRPr>
          </a:p>
          <a:p>
            <a:pPr>
              <a:spcBef>
                <a:spcPts val="601"/>
              </a:spcBef>
            </a:pPr>
            <a:r>
              <a:rPr lang="en-US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			</a:t>
            </a:r>
            <a:r>
              <a:rPr lang="en-US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Time series –</a:t>
            </a:r>
            <a:r>
              <a:rPr lang="en-US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 predicting future values based</a:t>
            </a:r>
            <a:br>
              <a:rPr lang="en-US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</a:br>
            <a:r>
              <a:rPr lang="en-US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					on historical data</a:t>
            </a:r>
            <a:endParaRPr lang="nl-N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E4072E3-6510-B86C-B8F8-FFF5672A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831" y="960116"/>
            <a:ext cx="1621650" cy="16414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3EB9CD68-3A09-B5E5-1A35-54A9CDC2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30" y="3068151"/>
            <a:ext cx="2000250" cy="11811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B20E424-BACB-F3F9-0F1B-69D5C716C9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4" y="4216809"/>
            <a:ext cx="2289125" cy="15949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hoek 3"/>
          <p:cNvSpPr/>
          <p:nvPr/>
        </p:nvSpPr>
        <p:spPr>
          <a:xfrm>
            <a:off x="304920" y="838080"/>
            <a:ext cx="8533440" cy="518112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22" name="PlaceHolder 4"/>
          <p:cNvSpPr txBox="1"/>
          <p:nvPr/>
        </p:nvSpPr>
        <p:spPr>
          <a:xfrm>
            <a:off x="0" y="76320"/>
            <a:ext cx="9143280" cy="608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4000" b="0" strike="noStrike" spc="-1" dirty="0" err="1">
                <a:solidFill>
                  <a:srgbClr val="FFFFFF"/>
                </a:solidFill>
                <a:latin typeface="Impact"/>
                <a:ea typeface="DejaVu Sans"/>
              </a:rPr>
              <a:t>Unsupervised</a:t>
            </a:r>
            <a:r>
              <a:rPr lang="nl-NL" sz="4000" b="0" strike="noStrike" spc="-1" dirty="0">
                <a:solidFill>
                  <a:srgbClr val="FFFFFF"/>
                </a:solidFill>
                <a:latin typeface="Impact"/>
                <a:ea typeface="DejaVu Sans"/>
              </a:rPr>
              <a:t> Learning</a:t>
            </a:r>
            <a:endParaRPr lang="nl-NL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CAE06F59-E86B-2BEA-02C1-C2A066423C6E}"/>
              </a:ext>
            </a:extLst>
          </p:cNvPr>
          <p:cNvSpPr/>
          <p:nvPr/>
        </p:nvSpPr>
        <p:spPr>
          <a:xfrm>
            <a:off x="595259" y="1076663"/>
            <a:ext cx="7996947" cy="46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>
              <a:spcBef>
                <a:spcPts val="601"/>
              </a:spcBef>
            </a:pPr>
            <a:r>
              <a:rPr lang="en-US" sz="1600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Outlier detection – </a:t>
            </a: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detecting occurrences which</a:t>
            </a:r>
          </a:p>
          <a:p>
            <a:pPr>
              <a:spcBef>
                <a:spcPts val="601"/>
              </a:spcBef>
            </a:pP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fall outside the norm</a:t>
            </a:r>
          </a:p>
          <a:p>
            <a:pPr>
              <a:spcBef>
                <a:spcPts val="601"/>
              </a:spcBef>
            </a:pPr>
            <a:endParaRPr lang="en-US" sz="1600" b="1" spc="-1" dirty="0">
              <a:solidFill>
                <a:srgbClr val="1D1D1B"/>
              </a:solidFill>
              <a:uFill>
                <a:solidFill>
                  <a:srgbClr val="FFFFFF"/>
                </a:solidFill>
              </a:uFill>
              <a:latin typeface="Helvetica Neue"/>
              <a:ea typeface="Helvetica Neue"/>
            </a:endParaRPr>
          </a:p>
          <a:p>
            <a:pPr>
              <a:spcBef>
                <a:spcPts val="601"/>
              </a:spcBef>
            </a:pPr>
            <a:r>
              <a:rPr lang="en-US" sz="1600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Association rules – </a:t>
            </a: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searching and identifying</a:t>
            </a:r>
          </a:p>
          <a:p>
            <a:pPr>
              <a:spcBef>
                <a:spcPts val="601"/>
              </a:spcBef>
            </a:pP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dependencies, relationships or orders between</a:t>
            </a:r>
          </a:p>
          <a:p>
            <a:pPr>
              <a:spcBef>
                <a:spcPts val="601"/>
              </a:spcBef>
            </a:pP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features in the data</a:t>
            </a:r>
          </a:p>
          <a:p>
            <a:pPr>
              <a:spcBef>
                <a:spcPts val="601"/>
              </a:spcBef>
            </a:pPr>
            <a:endParaRPr lang="en-US" sz="1600" b="1" spc="-1" dirty="0">
              <a:solidFill>
                <a:srgbClr val="1D1D1B"/>
              </a:solidFill>
              <a:uFill>
                <a:solidFill>
                  <a:srgbClr val="FFFFFF"/>
                </a:solidFill>
              </a:uFill>
              <a:latin typeface="Helvetica Neue"/>
              <a:ea typeface="Helvetica Neue"/>
            </a:endParaRPr>
          </a:p>
          <a:p>
            <a:pPr>
              <a:spcBef>
                <a:spcPts val="601"/>
              </a:spcBef>
            </a:pPr>
            <a:endParaRPr lang="en-US" sz="1600" b="1" spc="-1" dirty="0">
              <a:solidFill>
                <a:srgbClr val="1D1D1B"/>
              </a:solidFill>
              <a:uFill>
                <a:solidFill>
                  <a:srgbClr val="FFFFFF"/>
                </a:solidFill>
              </a:uFill>
              <a:latin typeface="Helvetica Neue"/>
              <a:ea typeface="Helvetica Neue"/>
            </a:endParaRPr>
          </a:p>
          <a:p>
            <a:pPr lvl="5">
              <a:spcBef>
                <a:spcPts val="601"/>
              </a:spcBef>
            </a:pPr>
            <a:r>
              <a:rPr lang="en-US" sz="1600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Clustering – </a:t>
            </a: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grouping occurrences which</a:t>
            </a:r>
            <a:b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</a:b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have common properties</a:t>
            </a:r>
          </a:p>
          <a:p>
            <a:pPr>
              <a:spcBef>
                <a:spcPts val="601"/>
              </a:spcBef>
            </a:pPr>
            <a:endParaRPr lang="en-US" sz="1600" b="1" spc="-1" dirty="0">
              <a:solidFill>
                <a:srgbClr val="1D1D1B"/>
              </a:solidFill>
              <a:uFill>
                <a:solidFill>
                  <a:srgbClr val="FFFFFF"/>
                </a:solidFill>
              </a:uFill>
              <a:latin typeface="Helvetica Neue"/>
              <a:ea typeface="Helvetica Neue"/>
            </a:endParaRPr>
          </a:p>
          <a:p>
            <a:pPr>
              <a:spcBef>
                <a:spcPts val="601"/>
              </a:spcBef>
            </a:pPr>
            <a:r>
              <a:rPr lang="en-US" sz="1600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Sentiment analysis – </a:t>
            </a: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measuring of the sentiment</a:t>
            </a:r>
          </a:p>
          <a:p>
            <a:pPr>
              <a:spcBef>
                <a:spcPts val="601"/>
              </a:spcBef>
            </a:pPr>
            <a:endParaRPr lang="en-US" sz="1600" spc="-1" dirty="0">
              <a:solidFill>
                <a:srgbClr val="1D1D1B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>
              <a:spcBef>
                <a:spcPts val="601"/>
              </a:spcBef>
            </a:pPr>
            <a:endParaRPr lang="en-US" sz="1600" spc="-1" dirty="0">
              <a:solidFill>
                <a:srgbClr val="1D1D1B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>
              <a:spcBef>
                <a:spcPts val="601"/>
              </a:spcBef>
            </a:pPr>
            <a:r>
              <a:rPr lang="en-US" sz="1600" b="1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			Dimensionality reduction –</a:t>
            </a: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compresses the data</a:t>
            </a:r>
            <a:b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</a:br>
            <a:r>
              <a:rPr lang="en-US" sz="1600" spc="-1" dirty="0">
                <a:solidFill>
                  <a:srgbClr val="1D1D1B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			that encapsulates the original data</a:t>
            </a:r>
            <a:endParaRPr lang="nl-N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2DD22E7-E532-5E9B-0621-C28BE47F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40" y="2277722"/>
            <a:ext cx="2706670" cy="73886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FB182D20-E579-A943-62FC-812E2E41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938" y="966301"/>
            <a:ext cx="1382455" cy="115842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67B5F72-7891-23B7-9768-2C2952506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090" y="3016590"/>
            <a:ext cx="1166424" cy="98542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8B4F9E5-6ADB-22AA-37C7-5EF35D4DE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181" y="3918952"/>
            <a:ext cx="2212735" cy="912753"/>
          </a:xfrm>
          <a:prstGeom prst="rect">
            <a:avLst/>
          </a:prstGeom>
        </p:spPr>
      </p:pic>
      <p:pic>
        <p:nvPicPr>
          <p:cNvPr id="7" name="Picture 2" descr="Dimension Reduction: Methods, components and its projection - ISmile  Technologies">
            <a:extLst>
              <a:ext uri="{FF2B5EF4-FFF2-40B4-BE49-F238E27FC236}">
                <a16:creationId xmlns:a16="http://schemas.microsoft.com/office/drawing/2014/main" id="{1FC84F11-4388-6C72-B09D-E493EA1D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567" y="4701764"/>
            <a:ext cx="1532153" cy="102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hoek 3"/>
          <p:cNvSpPr/>
          <p:nvPr/>
        </p:nvSpPr>
        <p:spPr>
          <a:xfrm>
            <a:off x="304920" y="838080"/>
            <a:ext cx="8533440" cy="518112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endParaRPr lang="nl-NL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22" name="PlaceHolder 4"/>
          <p:cNvSpPr txBox="1"/>
          <p:nvPr/>
        </p:nvSpPr>
        <p:spPr>
          <a:xfrm>
            <a:off x="0" y="76320"/>
            <a:ext cx="9143280" cy="608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4000" b="0" strike="noStrike" spc="-1" dirty="0" err="1">
                <a:solidFill>
                  <a:srgbClr val="FFFFFF"/>
                </a:solidFill>
                <a:latin typeface="Impact"/>
                <a:ea typeface="DejaVu Sans"/>
              </a:rPr>
              <a:t>Reinforcement</a:t>
            </a:r>
            <a:r>
              <a:rPr lang="nl-NL" sz="4000" b="0" strike="noStrike" spc="-1" dirty="0">
                <a:solidFill>
                  <a:srgbClr val="FFFFFF"/>
                </a:solidFill>
                <a:latin typeface="Impact"/>
                <a:ea typeface="DejaVu Sans"/>
              </a:rPr>
              <a:t> Learning</a:t>
            </a:r>
            <a:endParaRPr lang="nl-NL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FB476BCC-B848-0ADC-6AAD-99700C56C9F6}"/>
              </a:ext>
            </a:extLst>
          </p:cNvPr>
          <p:cNvSpPr/>
          <p:nvPr/>
        </p:nvSpPr>
        <p:spPr>
          <a:xfrm>
            <a:off x="5570873" y="3972965"/>
            <a:ext cx="1478845" cy="5418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Model-</a:t>
            </a:r>
            <a:r>
              <a:rPr lang="nl-NL" sz="1600" dirty="0" err="1">
                <a:solidFill>
                  <a:schemeClr val="tx1"/>
                </a:solidFill>
              </a:rPr>
              <a:t>based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9561D60B-B351-571E-87D3-4862667E4DCC}"/>
              </a:ext>
            </a:extLst>
          </p:cNvPr>
          <p:cNvSpPr/>
          <p:nvPr/>
        </p:nvSpPr>
        <p:spPr>
          <a:xfrm>
            <a:off x="1919616" y="3896465"/>
            <a:ext cx="1478845" cy="5418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Model-free</a:t>
            </a:r>
          </a:p>
        </p:txBody>
      </p:sp>
      <p:pic>
        <p:nvPicPr>
          <p:cNvPr id="3074" name="Picture 2" descr="Reinforcement Learning: What is, Algorithms, Types &amp; Examples">
            <a:extLst>
              <a:ext uri="{FF2B5EF4-FFF2-40B4-BE49-F238E27FC236}">
                <a16:creationId xmlns:a16="http://schemas.microsoft.com/office/drawing/2014/main" id="{786D698F-5784-FA6C-A257-4FCB8DE54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09" y="1023407"/>
            <a:ext cx="4241253" cy="245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3B0C7017-F4C7-6045-5832-E32C4EB12530}"/>
              </a:ext>
            </a:extLst>
          </p:cNvPr>
          <p:cNvSpPr/>
          <p:nvPr/>
        </p:nvSpPr>
        <p:spPr>
          <a:xfrm>
            <a:off x="966202" y="4961996"/>
            <a:ext cx="1478845" cy="5418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Policy </a:t>
            </a:r>
            <a:r>
              <a:rPr lang="nl-NL" sz="1600" dirty="0" err="1">
                <a:solidFill>
                  <a:schemeClr val="tx1"/>
                </a:solidFill>
              </a:rPr>
              <a:t>Optimization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BBE2FC43-9FF0-EBAF-0A35-78F16C667E2A}"/>
              </a:ext>
            </a:extLst>
          </p:cNvPr>
          <p:cNvSpPr/>
          <p:nvPr/>
        </p:nvSpPr>
        <p:spPr>
          <a:xfrm>
            <a:off x="2873830" y="4961995"/>
            <a:ext cx="1478845" cy="5418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Q-Learning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A9CDD41F-224D-FBC1-9F95-13F03591D51A}"/>
              </a:ext>
            </a:extLst>
          </p:cNvPr>
          <p:cNvSpPr/>
          <p:nvPr/>
        </p:nvSpPr>
        <p:spPr>
          <a:xfrm>
            <a:off x="4698886" y="4963060"/>
            <a:ext cx="1478845" cy="5418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Learn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the</a:t>
            </a:r>
            <a:r>
              <a:rPr lang="nl-NL" sz="1600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600B036B-2B06-A000-D6CF-06D694C3D4A2}"/>
              </a:ext>
            </a:extLst>
          </p:cNvPr>
          <p:cNvSpPr/>
          <p:nvPr/>
        </p:nvSpPr>
        <p:spPr>
          <a:xfrm>
            <a:off x="6523943" y="4978826"/>
            <a:ext cx="1478845" cy="5418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Given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the</a:t>
            </a:r>
            <a:r>
              <a:rPr lang="nl-NL" sz="1600" dirty="0">
                <a:solidFill>
                  <a:schemeClr val="tx1"/>
                </a:solidFill>
              </a:rPr>
              <a:t> Model</a:t>
            </a:r>
          </a:p>
        </p:txBody>
      </p:sp>
      <p:cxnSp>
        <p:nvCxnSpPr>
          <p:cNvPr id="12" name="Verbindingslijn: gebogen 11">
            <a:extLst>
              <a:ext uri="{FF2B5EF4-FFF2-40B4-BE49-F238E27FC236}">
                <a16:creationId xmlns:a16="http://schemas.microsoft.com/office/drawing/2014/main" id="{072849D3-D858-DDE9-8498-3328786BB0E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1920500" y="4223457"/>
            <a:ext cx="523664" cy="9534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Verbindingslijn: gebogen 13">
            <a:extLst>
              <a:ext uri="{FF2B5EF4-FFF2-40B4-BE49-F238E27FC236}">
                <a16:creationId xmlns:a16="http://schemas.microsoft.com/office/drawing/2014/main" id="{EC6AA5FA-53F5-3793-B70E-30D9304CF97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2874315" y="4223056"/>
            <a:ext cx="523663" cy="954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ingslijn: gebogen 16">
            <a:extLst>
              <a:ext uri="{FF2B5EF4-FFF2-40B4-BE49-F238E27FC236}">
                <a16:creationId xmlns:a16="http://schemas.microsoft.com/office/drawing/2014/main" id="{28258F4F-065C-8C56-203C-8812AF19D4B0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5650189" y="4302953"/>
            <a:ext cx="448228" cy="871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ingslijn: gebogen 17">
            <a:extLst>
              <a:ext uri="{FF2B5EF4-FFF2-40B4-BE49-F238E27FC236}">
                <a16:creationId xmlns:a16="http://schemas.microsoft.com/office/drawing/2014/main" id="{1982D932-4843-CE18-9D7F-E50D75DFF998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6554834" y="4270294"/>
            <a:ext cx="463994" cy="953070"/>
          </a:xfrm>
          <a:prstGeom prst="bentConnector3">
            <a:avLst>
              <a:gd name="adj1" fmla="val 475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hthoek 1"/>
          <p:cNvSpPr/>
          <p:nvPr/>
        </p:nvSpPr>
        <p:spPr>
          <a:xfrm>
            <a:off x="304920" y="838080"/>
            <a:ext cx="8533440" cy="518112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nl-NL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0" y="75960"/>
            <a:ext cx="9143280" cy="6087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4000" b="0" strike="noStrike" spc="-1">
                <a:solidFill>
                  <a:srgbClr val="FFFFFF"/>
                </a:solidFill>
                <a:latin typeface="Impact"/>
                <a:ea typeface="DejaVu Sans"/>
              </a:rPr>
              <a:t>Random Forest</a:t>
            </a:r>
            <a:endParaRPr lang="nl-NL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Afbeelding 1"/>
          <p:cNvPicPr/>
          <p:nvPr/>
        </p:nvPicPr>
        <p:blipFill>
          <a:blip r:embed="rId3"/>
          <a:stretch/>
        </p:blipFill>
        <p:spPr>
          <a:xfrm>
            <a:off x="2111400" y="838080"/>
            <a:ext cx="5203080" cy="2929680"/>
          </a:xfrm>
          <a:prstGeom prst="rect">
            <a:avLst/>
          </a:prstGeom>
          <a:ln w="0">
            <a:noFill/>
          </a:ln>
        </p:spPr>
      </p:pic>
      <p:sp>
        <p:nvSpPr>
          <p:cNvPr id="117" name="Tekstvak 2"/>
          <p:cNvSpPr/>
          <p:nvPr/>
        </p:nvSpPr>
        <p:spPr>
          <a:xfrm>
            <a:off x="1399680" y="3653070"/>
            <a:ext cx="67672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 dirty="0">
                <a:latin typeface="Helvetica Neue" panose="02000503000000020004" pitchFamily="2" charset="0"/>
                <a:ea typeface="DejaVu Sans"/>
              </a:rPr>
              <a:t>Random Forest</a:t>
            </a:r>
            <a:r>
              <a:rPr lang="en-US" sz="1200" strike="noStrike" spc="-1" dirty="0">
                <a:latin typeface="Helvetica Neue" panose="02000503000000020004" pitchFamily="2" charset="0"/>
                <a:ea typeface="DejaVu Sans"/>
              </a:rPr>
              <a:t> combines the output of multiple decision trees to reach a single result </a:t>
            </a:r>
            <a:r>
              <a:rPr lang="en-US" sz="1200" b="0" i="0" dirty="0">
                <a:effectLst/>
                <a:latin typeface="Helvetica Neue" panose="02000503000000020004" pitchFamily="2" charset="0"/>
              </a:rPr>
              <a:t>to make predictions or classify data</a:t>
            </a:r>
            <a:endParaRPr lang="nl-NL" sz="1200" strike="noStrike" spc="-1" dirty="0">
              <a:latin typeface="Helvetica Neue" panose="02000503000000020004" pitchFamily="2" charset="0"/>
            </a:endParaRPr>
          </a:p>
        </p:txBody>
      </p:sp>
      <p:graphicFrame>
        <p:nvGraphicFramePr>
          <p:cNvPr id="118" name="Tabel 1"/>
          <p:cNvGraphicFramePr/>
          <p:nvPr>
            <p:extLst>
              <p:ext uri="{D42A27DB-BD31-4B8C-83A1-F6EECF244321}">
                <p14:modId xmlns:p14="http://schemas.microsoft.com/office/powerpoint/2010/main" val="75631625"/>
              </p:ext>
            </p:extLst>
          </p:nvPr>
        </p:nvGraphicFramePr>
        <p:xfrm>
          <a:off x="1343520" y="4141800"/>
          <a:ext cx="6768000" cy="1659560"/>
        </p:xfrm>
        <a:graphic>
          <a:graphicData uri="http://schemas.openxmlformats.org/drawingml/2006/table">
            <a:tbl>
              <a:tblPr/>
              <a:tblGrid>
                <a:gridCol w="33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1" strike="noStrike" spc="-1">
                          <a:solidFill>
                            <a:srgbClr val="FFFFFF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Benefits</a:t>
                      </a:r>
                      <a:endParaRPr lang="nl-NL" sz="1200" b="0" strike="noStrike" spc="-1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1" strike="noStrike" spc="-1">
                          <a:solidFill>
                            <a:srgbClr val="FFFFFF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Drawbacks</a:t>
                      </a:r>
                      <a:endParaRPr lang="nl-NL" sz="1200" b="0" strike="noStrike" spc="-1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0" strike="noStrike" spc="-1" dirty="0" err="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Versatile</a:t>
                      </a:r>
                      <a:r>
                        <a:rPr lang="nl-NL" sz="1200" b="0" strike="noStrike" spc="-1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 </a:t>
                      </a:r>
                      <a:r>
                        <a:rPr lang="nl-NL" sz="1200" b="0" strike="noStrike" spc="-1" dirty="0" err="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and</a:t>
                      </a:r>
                      <a:r>
                        <a:rPr lang="nl-NL" sz="1200" b="0" strike="noStrike" spc="-1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 easy </a:t>
                      </a:r>
                      <a:r>
                        <a:rPr lang="nl-NL" sz="1200" b="0" strike="noStrike" spc="-1" dirty="0" err="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to</a:t>
                      </a:r>
                      <a:r>
                        <a:rPr lang="nl-NL" sz="1200" b="0" strike="noStrike" spc="-1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 </a:t>
                      </a:r>
                      <a:r>
                        <a:rPr lang="nl-NL" sz="1200" b="0" strike="noStrike" spc="-1" dirty="0" err="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use</a:t>
                      </a:r>
                      <a:endParaRPr lang="nl-NL" sz="1200" b="0" strike="noStrike" spc="-1" dirty="0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0" strike="noStrike" spc="-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Computationally demanding</a:t>
                      </a:r>
                      <a:endParaRPr lang="nl-NL" sz="1200" b="0" strike="noStrike" spc="-1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0" strike="noStrike" spc="-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Handles high-dimensional spaces</a:t>
                      </a:r>
                      <a:endParaRPr lang="nl-NL" sz="1200" b="0" strike="noStrike" spc="-1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0" strike="noStrike" spc="-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Model interpretability</a:t>
                      </a:r>
                      <a:endParaRPr lang="nl-NL" sz="1200" b="0" strike="noStrike" spc="-1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0" strike="noStrike" spc="-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Feature importance</a:t>
                      </a:r>
                      <a:endParaRPr lang="nl-NL" sz="1200" b="0" strike="noStrike" spc="-1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0" strike="noStrike" spc="-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Overcomplexity</a:t>
                      </a:r>
                      <a:endParaRPr lang="nl-NL" sz="1200" b="0" strike="noStrike" spc="-1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0" strike="noStrike" spc="-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Robust to overfitting</a:t>
                      </a:r>
                      <a:endParaRPr lang="nl-NL" sz="1200" b="0" strike="noStrike" spc="-1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0" strike="noStrike" spc="-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Bias in multiclass problems</a:t>
                      </a:r>
                      <a:endParaRPr lang="nl-NL" sz="1200" b="0" strike="noStrike" spc="-1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0" strike="noStrike" spc="-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Out-of-box predictor</a:t>
                      </a:r>
                      <a:endParaRPr lang="nl-NL" sz="1200" b="0" strike="noStrike" spc="-1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nl-NL" sz="1200" b="0" strike="noStrike" spc="-1" dirty="0" err="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Lack</a:t>
                      </a:r>
                      <a:r>
                        <a:rPr lang="nl-NL" sz="1200" b="0" strike="noStrike" spc="-1" dirty="0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 of </a:t>
                      </a:r>
                      <a:r>
                        <a:rPr lang="nl-NL" sz="1200" b="0" strike="noStrike" spc="-1" dirty="0" err="1">
                          <a:solidFill>
                            <a:srgbClr val="000000"/>
                          </a:solidFill>
                          <a:latin typeface="Helvetica Neue" panose="02000503000000020004" pitchFamily="2" charset="0"/>
                          <a:ea typeface="DejaVu Sans"/>
                        </a:rPr>
                        <a:t>precision</a:t>
                      </a:r>
                      <a:endParaRPr lang="nl-NL" sz="1200" b="0" strike="noStrike" spc="-1" dirty="0">
                        <a:solidFill>
                          <a:srgbClr val="000000"/>
                        </a:solidFill>
                        <a:latin typeface="Helvetica Neue" panose="02000503000000020004" pitchFamily="2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nelkoppeling_links xmlns="11c69230-f4e8-4222-9897-a22de6b9760d">
      <Url xsi:nil="true"/>
      <Description xsi:nil="true"/>
    </Snelkoppeling_links>
    <_Status xmlns="http://schemas.microsoft.com/sharepoint/v3/fields">Niet gestart</_Status>
    <Document_x0020_type xmlns="11c69230-f4e8-4222-9897-a22de6b9760d" xsi:nil="true"/>
    <TV_afdeling xmlns="11c69230-f4e8-4222-9897-a22de6b9760d" xsi:nil="true"/>
    <Categorie_x0020__DE xmlns="11c69230-f4e8-4222-9897-a22de6b9760d" xsi:nil="true"/>
    <Document_x0020_inhoud xmlns="11c69230-f4e8-4222-9897-a22de6b9760d" xsi:nil="true"/>
    <Document_x0020_eigenaar xmlns="11c69230-f4e8-4222-9897-a22de6b9760d" xsi:nil="true"/>
    <Jaar xmlns="a7b15f6e-d26b-4d7c-b096-1cc1b2238c89">JJJJ</Jaar>
    <Document_x0020_Datum xmlns="11c69230-f4e8-4222-9897-a22de6b976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9217ABA677C34D859AAD68698B150B" ma:contentTypeVersion="9" ma:contentTypeDescription="Een nieuw document maken." ma:contentTypeScope="" ma:versionID="d60ce275a039116274560757f08777e2">
  <xsd:schema xmlns:xsd="http://www.w3.org/2001/XMLSchema" xmlns:xs="http://www.w3.org/2001/XMLSchema" xmlns:p="http://schemas.microsoft.com/office/2006/metadata/properties" xmlns:ns2="11c69230-f4e8-4222-9897-a22de6b9760d" xmlns:ns3="a7b15f6e-d26b-4d7c-b096-1cc1b2238c89" xmlns:ns4="http://schemas.microsoft.com/sharepoint/v3/fields" targetNamespace="http://schemas.microsoft.com/office/2006/metadata/properties" ma:root="true" ma:fieldsID="e2106dcf5deb04e0c76ddbadace46dac" ns2:_="" ns3:_="" ns4:_="">
    <xsd:import namespace="11c69230-f4e8-4222-9897-a22de6b9760d"/>
    <xsd:import namespace="a7b15f6e-d26b-4d7c-b096-1cc1b2238c89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Snelkoppeling_links" minOccurs="0"/>
                <xsd:element ref="ns2:Document_x0020_inhoud" minOccurs="0"/>
                <xsd:element ref="ns2:Document_x0020_type" minOccurs="0"/>
                <xsd:element ref="ns2:TV_afdeling" minOccurs="0"/>
                <xsd:element ref="ns3:Jaar" minOccurs="0"/>
                <xsd:element ref="ns2:Document_x0020_Datum" minOccurs="0"/>
                <xsd:element ref="ns4:_Status" minOccurs="0"/>
                <xsd:element ref="ns2:Document_x0020_eigenaar" minOccurs="0"/>
                <xsd:element ref="ns2:Categorie_x0020__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69230-f4e8-4222-9897-a22de6b9760d" elementFormDefault="qualified">
    <xsd:import namespace="http://schemas.microsoft.com/office/2006/documentManagement/types"/>
    <xsd:import namespace="http://schemas.microsoft.com/office/infopath/2007/PartnerControls"/>
    <xsd:element name="Snelkoppeling_links" ma:index="8" nillable="true" ma:displayName="Snelkoppeling_links" ma:format="Hyperlink" ma:internalName="Snelkoppeling_link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ocument_x0020_inhoud" ma:index="9" nillable="true" ma:displayName="Document inhoud" ma:description="Geef hier in het kort aan wat het onderwerp of de inhoud van het document is. Dit vergroot de vindbaarheid." ma:internalName="Document_x0020_inhoud">
      <xsd:simpleType>
        <xsd:restriction base="dms:Text">
          <xsd:maxLength value="255"/>
        </xsd:restriction>
      </xsd:simpleType>
    </xsd:element>
    <xsd:element name="Document_x0020_type" ma:index="10" nillable="true" ma:displayName="Document type" ma:list="{c6d56f46-1dca-4a2d-9e04-ca71a11324f4}" ma:internalName="Document_x0020_type" ma:showField="LinkTitleNoMenu" ma:web="11c69230-f4e8-4222-9897-a22de6b9760d">
      <xsd:simpleType>
        <xsd:restriction base="dms:Lookup"/>
      </xsd:simpleType>
    </xsd:element>
    <xsd:element name="TV_afdeling" ma:index="11" nillable="true" ma:displayName="TV_afdeling" ma:list="{41037b69-c262-4fbf-a2c4-15a64be21630}" ma:internalName="TV_afdeling" ma:showField="LinkTitleNoMenu" ma:web="11c69230-f4e8-4222-9897-a22de6b9760d">
      <xsd:simpleType>
        <xsd:restriction base="dms:Lookup"/>
      </xsd:simpleType>
    </xsd:element>
    <xsd:element name="Document_x0020_Datum" ma:index="13" nillable="true" ma:displayName="Document Datum" ma:format="DateOnly" ma:internalName="Document_x0020_Datum">
      <xsd:simpleType>
        <xsd:restriction base="dms:DateTime"/>
      </xsd:simpleType>
    </xsd:element>
    <xsd:element name="Document_x0020_eigenaar" ma:index="15" nillable="true" ma:displayName="Document eigenaar" ma:list="{decc7a15-bd61-4bee-ad9f-4f5580f55fb0}" ma:internalName="Document_x0020_eigenaar" ma:showField="LinkTitleNoMenu" ma:web="11c69230-f4e8-4222-9897-a22de6b9760d">
      <xsd:simpleType>
        <xsd:restriction base="dms:Lookup"/>
      </xsd:simpleType>
    </xsd:element>
    <xsd:element name="Categorie_x0020__DE" ma:index="16" nillable="true" ma:displayName="Categorie _DE" ma:list="{63a2c1b7-c7b8-4f98-a330-e70b27122ab3}" ma:internalName="Categorie_x0020__DE" ma:showField="Title" ma:web="11c69230-f4e8-4222-9897-a22de6b9760d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15f6e-d26b-4d7c-b096-1cc1b2238c89" elementFormDefault="qualified">
    <xsd:import namespace="http://schemas.microsoft.com/office/2006/documentManagement/types"/>
    <xsd:import namespace="http://schemas.microsoft.com/office/infopath/2007/PartnerControls"/>
    <xsd:element name="Jaar" ma:index="12" nillable="true" ma:displayName="Jaar" ma:default="JJJJ" ma:internalName="Jaar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14" nillable="true" ma:displayName="Status" ma:default="Niet gestart" ma:format="Dropdown" ma:internalName="_Status">
      <xsd:simpleType>
        <xsd:restriction base="dms:Choice">
          <xsd:enumeration value="Niet gestart"/>
          <xsd:enumeration value="Gelezen"/>
          <xsd:enumeration value="Concept"/>
          <xsd:enumeration value="Goedkeuring nodig"/>
          <xsd:enumeration value="Herzien"/>
          <xsd:enumeration value="Gepland"/>
          <xsd:enumeration value="In behandeling"/>
          <xsd:enumeration value="Gepubliceerd"/>
          <xsd:enumeration value="Definitief"/>
          <xsd:enumeration value="Verlopen"/>
          <xsd:enumeration value="Afgerond"/>
          <xsd:enumeration value="Annulering"/>
          <xsd:enumeration value="Vervallen"/>
          <xsd:enumeration value="Archief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43447D-B8CC-4D86-8E6F-4041028C6E5C}">
  <ds:schemaRefs>
    <ds:schemaRef ds:uri="http://schemas.microsoft.com/office/2006/documentManagement/types"/>
    <ds:schemaRef ds:uri="a7b15f6e-d26b-4d7c-b096-1cc1b2238c89"/>
    <ds:schemaRef ds:uri="http://schemas.microsoft.com/office/2006/metadata/properties"/>
    <ds:schemaRef ds:uri="http://purl.org/dc/dcmitype/"/>
    <ds:schemaRef ds:uri="http://www.w3.org/XML/1998/namespace"/>
    <ds:schemaRef ds:uri="http://schemas.microsoft.com/sharepoint/v3/field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1c69230-f4e8-4222-9897-a22de6b9760d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6D75D56-8046-438E-8E4B-44DA50BB2A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808CCE-7FA5-49C5-B2C4-5AF133F60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c69230-f4e8-4222-9897-a22de6b9760d"/>
    <ds:schemaRef ds:uri="a7b15f6e-d26b-4d7c-b096-1cc1b2238c89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529</Words>
  <Application>Microsoft Office PowerPoint</Application>
  <PresentationFormat>Diavoorstelling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4" baseType="lpstr">
      <vt:lpstr>Arial</vt:lpstr>
      <vt:lpstr>Calibri</vt:lpstr>
      <vt:lpstr>Franklin Gothic Demi</vt:lpstr>
      <vt:lpstr>Helvetica Neue</vt:lpstr>
      <vt:lpstr>Impact</vt:lpstr>
      <vt:lpstr>open sans</vt:lpstr>
      <vt:lpstr>Symbol</vt:lpstr>
      <vt:lpstr>Times New Roman</vt:lpstr>
      <vt:lpstr>Wingdings</vt:lpstr>
      <vt:lpstr>Office Theme</vt:lpstr>
      <vt:lpstr>Machine Learning</vt:lpstr>
      <vt:lpstr>PowerPoint-presentatie</vt:lpstr>
      <vt:lpstr>PowerPoint-presentatie</vt:lpstr>
      <vt:lpstr>CRISP-ML(Q)</vt:lpstr>
      <vt:lpstr>PowerPoint-presentatie</vt:lpstr>
      <vt:lpstr>PowerPoint-presentatie</vt:lpstr>
      <vt:lpstr>PowerPoint-presentatie</vt:lpstr>
      <vt:lpstr>PowerPoint-presentatie</vt:lpstr>
      <vt:lpstr>Random Forest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Velzen, M.A.J. van (Marcel)</cp:lastModifiedBy>
  <cp:revision>60</cp:revision>
  <dcterms:created xsi:type="dcterms:W3CDTF">2023-05-29T08:25:00Z</dcterms:created>
  <dcterms:modified xsi:type="dcterms:W3CDTF">2023-06-12T04:52:56Z</dcterms:modified>
  <dc:language>nl-NL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Diavoorstelling (4:3)</vt:lpwstr>
  </property>
  <property fmtid="{D5CDD505-2E9C-101B-9397-08002B2CF9AE}" pid="3" name="Slides">
    <vt:i4>1</vt:i4>
  </property>
  <property fmtid="{D5CDD505-2E9C-101B-9397-08002B2CF9AE}" pid="4" name="ContentTypeId">
    <vt:lpwstr>0x010100E29217ABA677C34D859AAD68698B150B</vt:lpwstr>
  </property>
</Properties>
</file>