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13"/>
  </p:notesMasterIdLst>
  <p:sldIdLst>
    <p:sldId id="265" r:id="rId5"/>
    <p:sldId id="272" r:id="rId6"/>
    <p:sldId id="273" r:id="rId7"/>
    <p:sldId id="274" r:id="rId8"/>
    <p:sldId id="275" r:id="rId9"/>
    <p:sldId id="276" r:id="rId10"/>
    <p:sldId id="278" r:id="rId11"/>
    <p:sldId id="277" r:id="rId12"/>
  </p:sldIdLst>
  <p:sldSz cx="9144000" cy="6858000" type="screen4x3"/>
  <p:notesSz cx="7559675" cy="10691813"/>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9" d="100"/>
          <a:sy n="99" d="100"/>
        </p:scale>
        <p:origin x="908" y="1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lzen, M.A.J. van (Marcel)" userId="76c443b0-08c6-47fe-983d-b2a21ea027dc" providerId="ADAL" clId="{35ED13C2-A8A2-4F7E-B6C7-2F4757D30EC3}"/>
    <pc:docChg chg="modSld">
      <pc:chgData name="Velzen, M.A.J. van (Marcel)" userId="76c443b0-08c6-47fe-983d-b2a21ea027dc" providerId="ADAL" clId="{35ED13C2-A8A2-4F7E-B6C7-2F4757D30EC3}" dt="2023-07-06T20:07:22.594" v="12" actId="20577"/>
      <pc:docMkLst>
        <pc:docMk/>
      </pc:docMkLst>
      <pc:sldChg chg="modSp mod">
        <pc:chgData name="Velzen, M.A.J. van (Marcel)" userId="76c443b0-08c6-47fe-983d-b2a21ea027dc" providerId="ADAL" clId="{35ED13C2-A8A2-4F7E-B6C7-2F4757D30EC3}" dt="2023-07-06T20:07:07.039" v="9" actId="20577"/>
        <pc:sldMkLst>
          <pc:docMk/>
          <pc:sldMk cId="3341964540" sldId="274"/>
        </pc:sldMkLst>
        <pc:spChg chg="mod">
          <ac:chgData name="Velzen, M.A.J. van (Marcel)" userId="76c443b0-08c6-47fe-983d-b2a21ea027dc" providerId="ADAL" clId="{35ED13C2-A8A2-4F7E-B6C7-2F4757D30EC3}" dt="2023-07-06T20:07:07.039" v="9" actId="20577"/>
          <ac:spMkLst>
            <pc:docMk/>
            <pc:sldMk cId="3341964540" sldId="274"/>
            <ac:spMk id="6" creationId="{5C8D2299-E5E5-E3B9-BFFF-3DB94888F846}"/>
          </ac:spMkLst>
        </pc:spChg>
      </pc:sldChg>
      <pc:sldChg chg="modSp mod">
        <pc:chgData name="Velzen, M.A.J. van (Marcel)" userId="76c443b0-08c6-47fe-983d-b2a21ea027dc" providerId="ADAL" clId="{35ED13C2-A8A2-4F7E-B6C7-2F4757D30EC3}" dt="2023-07-06T20:07:22.594" v="12" actId="20577"/>
        <pc:sldMkLst>
          <pc:docMk/>
          <pc:sldMk cId="749685030" sldId="278"/>
        </pc:sldMkLst>
        <pc:spChg chg="mod">
          <ac:chgData name="Velzen, M.A.J. van (Marcel)" userId="76c443b0-08c6-47fe-983d-b2a21ea027dc" providerId="ADAL" clId="{35ED13C2-A8A2-4F7E-B6C7-2F4757D30EC3}" dt="2023-07-06T20:07:22.594" v="12" actId="20577"/>
          <ac:spMkLst>
            <pc:docMk/>
            <pc:sldMk cId="749685030" sldId="278"/>
            <ac:spMk id="6" creationId="{5C8D2299-E5E5-E3B9-BFFF-3DB94888F846}"/>
          </ac:spMkLst>
        </pc:spChg>
      </pc:sldChg>
    </pc:docChg>
  </pc:docChgLst>
  <pc:docChgLst>
    <pc:chgData name="Velzen, M.A.J. van (Marcel)" userId="76c443b0-08c6-47fe-983d-b2a21ea027dc" providerId="ADAL" clId="{B2B8E0D6-7F8E-4AB5-ADB4-0D6BA29F80E5}"/>
    <pc:docChg chg="undo custSel modSld">
      <pc:chgData name="Velzen, M.A.J. van (Marcel)" userId="76c443b0-08c6-47fe-983d-b2a21ea027dc" providerId="ADAL" clId="{B2B8E0D6-7F8E-4AB5-ADB4-0D6BA29F80E5}" dt="2023-07-06T08:20:46.839" v="14" actId="1076"/>
      <pc:docMkLst>
        <pc:docMk/>
      </pc:docMkLst>
      <pc:sldChg chg="addSp delSp modSp mod">
        <pc:chgData name="Velzen, M.A.J. van (Marcel)" userId="76c443b0-08c6-47fe-983d-b2a21ea027dc" providerId="ADAL" clId="{B2B8E0D6-7F8E-4AB5-ADB4-0D6BA29F80E5}" dt="2023-07-06T08:20:46.839" v="14" actId="1076"/>
        <pc:sldMkLst>
          <pc:docMk/>
          <pc:sldMk cId="2812197755" sldId="273"/>
        </pc:sldMkLst>
        <pc:spChg chg="mod">
          <ac:chgData name="Velzen, M.A.J. van (Marcel)" userId="76c443b0-08c6-47fe-983d-b2a21ea027dc" providerId="ADAL" clId="{B2B8E0D6-7F8E-4AB5-ADB4-0D6BA29F80E5}" dt="2023-07-06T08:20:43.495" v="13" actId="6549"/>
          <ac:spMkLst>
            <pc:docMk/>
            <pc:sldMk cId="2812197755" sldId="273"/>
            <ac:spMk id="6" creationId="{5C8D2299-E5E5-E3B9-BFFF-3DB94888F846}"/>
          </ac:spMkLst>
        </pc:spChg>
        <pc:spChg chg="del">
          <ac:chgData name="Velzen, M.A.J. van (Marcel)" userId="76c443b0-08c6-47fe-983d-b2a21ea027dc" providerId="ADAL" clId="{B2B8E0D6-7F8E-4AB5-ADB4-0D6BA29F80E5}" dt="2023-07-06T08:20:28.079" v="8" actId="478"/>
          <ac:spMkLst>
            <pc:docMk/>
            <pc:sldMk cId="2812197755" sldId="273"/>
            <ac:spMk id="7" creationId="{2241EEF6-AD38-B381-DF3B-1BEE9EA1DCF2}"/>
          </ac:spMkLst>
        </pc:spChg>
        <pc:spChg chg="del">
          <ac:chgData name="Velzen, M.A.J. van (Marcel)" userId="76c443b0-08c6-47fe-983d-b2a21ea027dc" providerId="ADAL" clId="{B2B8E0D6-7F8E-4AB5-ADB4-0D6BA29F80E5}" dt="2023-07-06T08:20:31.784" v="9" actId="478"/>
          <ac:spMkLst>
            <pc:docMk/>
            <pc:sldMk cId="2812197755" sldId="273"/>
            <ac:spMk id="12" creationId="{465C8CE3-7E71-1CC0-DF0E-8C3E358A6F6F}"/>
          </ac:spMkLst>
        </pc:spChg>
        <pc:picChg chg="add mod">
          <ac:chgData name="Velzen, M.A.J. van (Marcel)" userId="76c443b0-08c6-47fe-983d-b2a21ea027dc" providerId="ADAL" clId="{B2B8E0D6-7F8E-4AB5-ADB4-0D6BA29F80E5}" dt="2023-07-06T08:20:46.839" v="14" actId="1076"/>
          <ac:picMkLst>
            <pc:docMk/>
            <pc:sldMk cId="2812197755" sldId="273"/>
            <ac:picMk id="3" creationId="{C4FA16CD-19D9-0B82-2E94-B1973AE1A3EB}"/>
          </ac:picMkLst>
        </pc:picChg>
        <pc:picChg chg="add del">
          <ac:chgData name="Velzen, M.A.J. van (Marcel)" userId="76c443b0-08c6-47fe-983d-b2a21ea027dc" providerId="ADAL" clId="{B2B8E0D6-7F8E-4AB5-ADB4-0D6BA29F80E5}" dt="2023-07-06T08:20:25.137" v="7" actId="478"/>
          <ac:picMkLst>
            <pc:docMk/>
            <pc:sldMk cId="2812197755" sldId="273"/>
            <ac:picMk id="5" creationId="{CEA1ACBC-D961-5604-ECBE-6D4507BE0DFD}"/>
          </ac:picMkLst>
        </pc:picChg>
        <pc:picChg chg="del">
          <ac:chgData name="Velzen, M.A.J. van (Marcel)" userId="76c443b0-08c6-47fe-983d-b2a21ea027dc" providerId="ADAL" clId="{B2B8E0D6-7F8E-4AB5-ADB4-0D6BA29F80E5}" dt="2023-07-06T08:20:31.784" v="9" actId="478"/>
          <ac:picMkLst>
            <pc:docMk/>
            <pc:sldMk cId="2812197755" sldId="273"/>
            <ac:picMk id="9" creationId="{EC2CF78F-B907-484D-0265-7713D9C27762}"/>
          </ac:picMkLst>
        </pc:picChg>
        <pc:picChg chg="del">
          <ac:chgData name="Velzen, M.A.J. van (Marcel)" userId="76c443b0-08c6-47fe-983d-b2a21ea027dc" providerId="ADAL" clId="{B2B8E0D6-7F8E-4AB5-ADB4-0D6BA29F80E5}" dt="2023-07-06T08:20:31.784" v="9" actId="478"/>
          <ac:picMkLst>
            <pc:docMk/>
            <pc:sldMk cId="2812197755" sldId="273"/>
            <ac:picMk id="11" creationId="{ADF3DE09-DAC9-B2B1-7DD3-1CD2E0C7343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36ED3DD9-365A-436A-8C53-09DC184ADC43}" type="datetimeFigureOut">
              <a:rPr lang="nl-NL" smtClean="0"/>
              <a:t>6-7-2023</a:t>
            </a:fld>
            <a:endParaRPr lang="nl-NL"/>
          </a:p>
        </p:txBody>
      </p:sp>
      <p:sp>
        <p:nvSpPr>
          <p:cNvPr id="4" name="Tijdelijke aanduiding voor dia-afbeelding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DB298EAC-82DB-46CB-A969-CDE539CEA9FA}" type="slidenum">
              <a:rPr lang="nl-NL" smtClean="0"/>
              <a:t>‹nr.›</a:t>
            </a:fld>
            <a:endParaRPr lang="nl-NL"/>
          </a:p>
        </p:txBody>
      </p:sp>
    </p:spTree>
    <p:extLst>
      <p:ext uri="{BB962C8B-B14F-4D97-AF65-F5344CB8AC3E}">
        <p14:creationId xmlns:p14="http://schemas.microsoft.com/office/powerpoint/2010/main" val="641274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C31763F6-7A2E-4EA8-8564-95FC3FEE08B0}" type="slidenum">
              <a:t>‹nr.›</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nl-NL" sz="4400" b="0" strike="noStrike" spc="-1">
              <a:solidFill>
                <a:srgbClr val="000000"/>
              </a:solidFill>
              <a:latin typeface="Arial"/>
            </a:endParaRPr>
          </a:p>
        </p:txBody>
      </p:sp>
      <p:sp>
        <p:nvSpPr>
          <p:cNvPr id="28" name="PlaceHolder 2"/>
          <p:cNvSpPr>
            <a:spLocks noGrp="1"/>
          </p:cNvSpPr>
          <p:nvPr>
            <p:ph/>
          </p:nvPr>
        </p:nvSpPr>
        <p:spPr>
          <a:xfrm>
            <a:off x="457200" y="1604520"/>
            <a:ext cx="8229240" cy="1896840"/>
          </a:xfrm>
          <a:prstGeom prst="rect">
            <a:avLst/>
          </a:prstGeom>
          <a:noFill/>
          <a:ln w="0">
            <a:noFill/>
          </a:ln>
        </p:spPr>
        <p:txBody>
          <a:bodyPr lIns="0" tIns="0" rIns="0" bIns="0" anchor="t">
            <a:normAutofit/>
          </a:bodyPr>
          <a:lstStyle/>
          <a:p>
            <a:endParaRPr lang="nl-NL" sz="3200" b="0" strike="noStrike" spc="-1">
              <a:solidFill>
                <a:srgbClr val="000000"/>
              </a:solidFill>
              <a:latin typeface="Arial"/>
            </a:endParaRPr>
          </a:p>
        </p:txBody>
      </p:sp>
      <p:sp>
        <p:nvSpPr>
          <p:cNvPr id="29" name="PlaceHolder 3"/>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nl-NL" sz="32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DE3EE94C-62C5-452A-A50C-5DE8708FAD3F}" type="slidenum">
              <a:t>‹nr.›</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nl-NL" sz="4400" b="0" strike="noStrike" spc="-1">
              <a:solidFill>
                <a:srgbClr val="000000"/>
              </a:solidFill>
              <a:latin typeface="Arial"/>
            </a:endParaRPr>
          </a:p>
        </p:txBody>
      </p:sp>
      <p:sp>
        <p:nvSpPr>
          <p:cNvPr id="31"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nl-NL" sz="3200" b="0" strike="noStrike" spc="-1">
              <a:solidFill>
                <a:srgbClr val="000000"/>
              </a:solidFill>
              <a:latin typeface="Arial"/>
            </a:endParaRPr>
          </a:p>
        </p:txBody>
      </p:sp>
      <p:sp>
        <p:nvSpPr>
          <p:cNvPr id="32"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nl-NL" sz="3200" b="0" strike="noStrike" spc="-1">
              <a:solidFill>
                <a:srgbClr val="000000"/>
              </a:solidFill>
              <a:latin typeface="Arial"/>
            </a:endParaRPr>
          </a:p>
        </p:txBody>
      </p:sp>
      <p:sp>
        <p:nvSpPr>
          <p:cNvPr id="33"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nl-NL" sz="3200" b="0" strike="noStrike" spc="-1">
              <a:solidFill>
                <a:srgbClr val="000000"/>
              </a:solidFill>
              <a:latin typeface="Arial"/>
            </a:endParaRPr>
          </a:p>
        </p:txBody>
      </p:sp>
      <p:sp>
        <p:nvSpPr>
          <p:cNvPr id="34" name="PlaceHolder 5"/>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nl-NL" sz="3200" b="0" strike="noStrike" spc="-1">
              <a:solidFill>
                <a:srgbClr val="000000"/>
              </a:solidFill>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64F8884A-759D-4FA5-99CF-4F180D35B8B1}" type="slidenum">
              <a:t>‹nr.›</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nl-NL" sz="4400" b="0" strike="noStrike" spc="-1">
              <a:solidFill>
                <a:srgbClr val="000000"/>
              </a:solidFill>
              <a:latin typeface="Arial"/>
            </a:endParaRPr>
          </a:p>
        </p:txBody>
      </p:sp>
      <p:sp>
        <p:nvSpPr>
          <p:cNvPr id="36" name="PlaceHolder 2"/>
          <p:cNvSpPr>
            <a:spLocks noGrp="1"/>
          </p:cNvSpPr>
          <p:nvPr>
            <p:ph/>
          </p:nvPr>
        </p:nvSpPr>
        <p:spPr>
          <a:xfrm>
            <a:off x="457200" y="1604520"/>
            <a:ext cx="2649600" cy="1896840"/>
          </a:xfrm>
          <a:prstGeom prst="rect">
            <a:avLst/>
          </a:prstGeom>
          <a:noFill/>
          <a:ln w="0">
            <a:noFill/>
          </a:ln>
        </p:spPr>
        <p:txBody>
          <a:bodyPr lIns="0" tIns="0" rIns="0" bIns="0" anchor="t">
            <a:normAutofit/>
          </a:bodyPr>
          <a:lstStyle/>
          <a:p>
            <a:endParaRPr lang="nl-NL" sz="3200" b="0" strike="noStrike" spc="-1">
              <a:solidFill>
                <a:srgbClr val="000000"/>
              </a:solidFill>
              <a:latin typeface="Arial"/>
            </a:endParaRPr>
          </a:p>
        </p:txBody>
      </p:sp>
      <p:sp>
        <p:nvSpPr>
          <p:cNvPr id="37" name="PlaceHolder 3"/>
          <p:cNvSpPr>
            <a:spLocks noGrp="1"/>
          </p:cNvSpPr>
          <p:nvPr>
            <p:ph/>
          </p:nvPr>
        </p:nvSpPr>
        <p:spPr>
          <a:xfrm>
            <a:off x="3239640" y="1604520"/>
            <a:ext cx="2649600" cy="1896840"/>
          </a:xfrm>
          <a:prstGeom prst="rect">
            <a:avLst/>
          </a:prstGeom>
          <a:noFill/>
          <a:ln w="0">
            <a:noFill/>
          </a:ln>
        </p:spPr>
        <p:txBody>
          <a:bodyPr lIns="0" tIns="0" rIns="0" bIns="0" anchor="t">
            <a:normAutofit/>
          </a:bodyPr>
          <a:lstStyle/>
          <a:p>
            <a:endParaRPr lang="nl-NL" sz="3200" b="0" strike="noStrike" spc="-1">
              <a:solidFill>
                <a:srgbClr val="000000"/>
              </a:solidFill>
              <a:latin typeface="Arial"/>
            </a:endParaRPr>
          </a:p>
        </p:txBody>
      </p:sp>
      <p:sp>
        <p:nvSpPr>
          <p:cNvPr id="38" name="PlaceHolder 4"/>
          <p:cNvSpPr>
            <a:spLocks noGrp="1"/>
          </p:cNvSpPr>
          <p:nvPr>
            <p:ph/>
          </p:nvPr>
        </p:nvSpPr>
        <p:spPr>
          <a:xfrm>
            <a:off x="6022080" y="1604520"/>
            <a:ext cx="2649600" cy="1896840"/>
          </a:xfrm>
          <a:prstGeom prst="rect">
            <a:avLst/>
          </a:prstGeom>
          <a:noFill/>
          <a:ln w="0">
            <a:noFill/>
          </a:ln>
        </p:spPr>
        <p:txBody>
          <a:bodyPr lIns="0" tIns="0" rIns="0" bIns="0" anchor="t">
            <a:normAutofit/>
          </a:bodyPr>
          <a:lstStyle/>
          <a:p>
            <a:endParaRPr lang="nl-NL" sz="3200" b="0" strike="noStrike" spc="-1">
              <a:solidFill>
                <a:srgbClr val="000000"/>
              </a:solidFill>
              <a:latin typeface="Arial"/>
            </a:endParaRPr>
          </a:p>
        </p:txBody>
      </p:sp>
      <p:sp>
        <p:nvSpPr>
          <p:cNvPr id="39" name="PlaceHolder 5"/>
          <p:cNvSpPr>
            <a:spLocks noGrp="1"/>
          </p:cNvSpPr>
          <p:nvPr>
            <p:ph/>
          </p:nvPr>
        </p:nvSpPr>
        <p:spPr>
          <a:xfrm>
            <a:off x="457200" y="3682080"/>
            <a:ext cx="2649600" cy="1896840"/>
          </a:xfrm>
          <a:prstGeom prst="rect">
            <a:avLst/>
          </a:prstGeom>
          <a:noFill/>
          <a:ln w="0">
            <a:noFill/>
          </a:ln>
        </p:spPr>
        <p:txBody>
          <a:bodyPr lIns="0" tIns="0" rIns="0" bIns="0" anchor="t">
            <a:normAutofit/>
          </a:bodyPr>
          <a:lstStyle/>
          <a:p>
            <a:endParaRPr lang="nl-NL" sz="3200" b="0" strike="noStrike" spc="-1">
              <a:solidFill>
                <a:srgbClr val="000000"/>
              </a:solidFill>
              <a:latin typeface="Arial"/>
            </a:endParaRPr>
          </a:p>
        </p:txBody>
      </p:sp>
      <p:sp>
        <p:nvSpPr>
          <p:cNvPr id="40" name="PlaceHolder 6"/>
          <p:cNvSpPr>
            <a:spLocks noGrp="1"/>
          </p:cNvSpPr>
          <p:nvPr>
            <p:ph/>
          </p:nvPr>
        </p:nvSpPr>
        <p:spPr>
          <a:xfrm>
            <a:off x="3239640" y="3682080"/>
            <a:ext cx="2649600" cy="1896840"/>
          </a:xfrm>
          <a:prstGeom prst="rect">
            <a:avLst/>
          </a:prstGeom>
          <a:noFill/>
          <a:ln w="0">
            <a:noFill/>
          </a:ln>
        </p:spPr>
        <p:txBody>
          <a:bodyPr lIns="0" tIns="0" rIns="0" bIns="0" anchor="t">
            <a:normAutofit/>
          </a:bodyPr>
          <a:lstStyle/>
          <a:p>
            <a:endParaRPr lang="nl-NL" sz="3200" b="0" strike="noStrike" spc="-1">
              <a:solidFill>
                <a:srgbClr val="000000"/>
              </a:solidFill>
              <a:latin typeface="Arial"/>
            </a:endParaRPr>
          </a:p>
        </p:txBody>
      </p:sp>
      <p:sp>
        <p:nvSpPr>
          <p:cNvPr id="41" name="PlaceHolder 7"/>
          <p:cNvSpPr>
            <a:spLocks noGrp="1"/>
          </p:cNvSpPr>
          <p:nvPr>
            <p:ph/>
          </p:nvPr>
        </p:nvSpPr>
        <p:spPr>
          <a:xfrm>
            <a:off x="6022080" y="3682080"/>
            <a:ext cx="2649600" cy="1896840"/>
          </a:xfrm>
          <a:prstGeom prst="rect">
            <a:avLst/>
          </a:prstGeom>
          <a:noFill/>
          <a:ln w="0">
            <a:noFill/>
          </a:ln>
        </p:spPr>
        <p:txBody>
          <a:bodyPr lIns="0" tIns="0" rIns="0" bIns="0" anchor="t">
            <a:normAutofit/>
          </a:bodyPr>
          <a:lstStyle/>
          <a:p>
            <a:endParaRPr lang="nl-NL" sz="3200" b="0" strike="noStrike" spc="-1">
              <a:solidFill>
                <a:srgbClr val="000000"/>
              </a:solidFill>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2BEB3570-2592-4A51-A251-38FA6BD8CCE3}" type="slidenum">
              <a:t>‹nr.›</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nl-NL" sz="4400" b="0" strike="noStrike" spc="-1">
              <a:solidFill>
                <a:srgbClr val="000000"/>
              </a:solidFill>
              <a:latin typeface="Arial"/>
            </a:endParaRPr>
          </a:p>
        </p:txBody>
      </p:sp>
      <p:sp>
        <p:nvSpPr>
          <p:cNvPr id="7" name="PlaceHolder 2"/>
          <p:cNvSpPr>
            <a:spLocks noGrp="1"/>
          </p:cNvSpPr>
          <p:nvPr>
            <p:ph type="subTitle"/>
          </p:nvPr>
        </p:nvSpPr>
        <p:spPr>
          <a:xfrm>
            <a:off x="457200" y="1604520"/>
            <a:ext cx="8229240" cy="3977280"/>
          </a:xfrm>
          <a:prstGeom prst="rect">
            <a:avLst/>
          </a:prstGeom>
          <a:noFill/>
          <a:ln w="0">
            <a:noFill/>
          </a:ln>
        </p:spPr>
        <p:txBody>
          <a:bodyPr lIns="0" tIns="0" rIns="0" bIns="0" anchor="ctr">
            <a:noAutofit/>
          </a:bodyPr>
          <a:lstStyle/>
          <a:p>
            <a:pPr algn="ctr">
              <a:buNone/>
            </a:pPr>
            <a:endParaRPr lang="nl-NL"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6D76CA2D-A0D3-43D3-9A07-9E572502AA14}" type="slidenum">
              <a:t>‹nr.›</a:t>
            </a:fld>
            <a:endParaRPr/>
          </a:p>
        </p:txBody>
      </p:sp>
      <p:sp>
        <p:nvSpPr>
          <p:cNvPr id="2" name="PlaceHolder 5"/>
          <p:cNvSpPr>
            <a:spLocks noGrp="1"/>
          </p:cNvSpPr>
          <p:nvPr>
            <p:ph type="dt" idx="3"/>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nl-NL" sz="4400" b="0" strike="noStrike" spc="-1">
              <a:solidFill>
                <a:srgbClr val="000000"/>
              </a:solidFill>
              <a:latin typeface="Arial"/>
            </a:endParaRPr>
          </a:p>
        </p:txBody>
      </p:sp>
      <p:sp>
        <p:nvSpPr>
          <p:cNvPr id="9" name="PlaceHolder 2"/>
          <p:cNvSpPr>
            <a:spLocks noGrp="1"/>
          </p:cNvSpPr>
          <p:nvPr>
            <p:ph/>
          </p:nvPr>
        </p:nvSpPr>
        <p:spPr>
          <a:xfrm>
            <a:off x="457200" y="1604520"/>
            <a:ext cx="8229240" cy="3977280"/>
          </a:xfrm>
          <a:prstGeom prst="rect">
            <a:avLst/>
          </a:prstGeom>
          <a:noFill/>
          <a:ln w="0">
            <a:noFill/>
          </a:ln>
        </p:spPr>
        <p:txBody>
          <a:bodyPr lIns="0" tIns="0" rIns="0" bIns="0" anchor="t">
            <a:normAutofit/>
          </a:bodyPr>
          <a:lstStyle/>
          <a:p>
            <a:endParaRPr lang="nl-NL"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FC317DDE-5CFD-4E9C-9968-4071469D0B5B}" type="slidenum">
              <a:t>‹nr.›</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nl-NL" sz="4400" b="0" strike="noStrike" spc="-1">
              <a:solidFill>
                <a:srgbClr val="000000"/>
              </a:solidFill>
              <a:latin typeface="Arial"/>
            </a:endParaRPr>
          </a:p>
        </p:txBody>
      </p:sp>
      <p:sp>
        <p:nvSpPr>
          <p:cNvPr id="11"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nl-NL" sz="3200" b="0" strike="noStrike" spc="-1">
              <a:solidFill>
                <a:srgbClr val="000000"/>
              </a:solidFill>
              <a:latin typeface="Arial"/>
            </a:endParaRPr>
          </a:p>
        </p:txBody>
      </p:sp>
      <p:sp>
        <p:nvSpPr>
          <p:cNvPr id="12"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nl-NL" sz="32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48C6D83B-5CEC-4A6D-9F9F-4112D9D34F20}" type="slidenum">
              <a:t>‹nr.›</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nl-NL" sz="44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77F8E1D5-3659-49E5-8A43-31827EBA4545}" type="slidenum">
              <a:t>‹nr.›</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73600"/>
            <a:ext cx="8229240" cy="5307840"/>
          </a:xfrm>
          <a:prstGeom prst="rect">
            <a:avLst/>
          </a:prstGeom>
          <a:noFill/>
          <a:ln w="0">
            <a:noFill/>
          </a:ln>
        </p:spPr>
        <p:txBody>
          <a:bodyPr lIns="0" tIns="0" rIns="0" bIns="0" anchor="ctr">
            <a:noAutofit/>
          </a:bodyPr>
          <a:lstStyle/>
          <a:p>
            <a:pPr algn="ctr">
              <a:buNone/>
            </a:pPr>
            <a:endParaRPr lang="nl-NL" sz="32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460A3445-D8B2-46AD-B1BD-54895CFAEBC5}" type="slidenum">
              <a:t>‹nr.›</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nl-NL" sz="4400" b="0" strike="noStrike" spc="-1">
              <a:solidFill>
                <a:srgbClr val="000000"/>
              </a:solidFill>
              <a:latin typeface="Arial"/>
            </a:endParaRPr>
          </a:p>
        </p:txBody>
      </p:sp>
      <p:sp>
        <p:nvSpPr>
          <p:cNvPr id="16"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nl-NL" sz="3200" b="0" strike="noStrike" spc="-1">
              <a:solidFill>
                <a:srgbClr val="000000"/>
              </a:solidFill>
              <a:latin typeface="Arial"/>
            </a:endParaRPr>
          </a:p>
        </p:txBody>
      </p:sp>
      <p:sp>
        <p:nvSpPr>
          <p:cNvPr id="17"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nl-NL" sz="3200" b="0" strike="noStrike" spc="-1">
              <a:solidFill>
                <a:srgbClr val="000000"/>
              </a:solidFill>
              <a:latin typeface="Arial"/>
            </a:endParaRPr>
          </a:p>
        </p:txBody>
      </p:sp>
      <p:sp>
        <p:nvSpPr>
          <p:cNvPr id="18"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nl-NL"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6FC2B70B-E989-4081-A816-B730C5C9D77D}" type="slidenum">
              <a:t>‹nr.›</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nl-NL" sz="4400" b="0" strike="noStrike" spc="-1">
              <a:solidFill>
                <a:srgbClr val="000000"/>
              </a:solidFill>
              <a:latin typeface="Arial"/>
            </a:endParaRPr>
          </a:p>
        </p:txBody>
      </p:sp>
      <p:sp>
        <p:nvSpPr>
          <p:cNvPr id="20"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nl-NL" sz="3200" b="0" strike="noStrike" spc="-1">
              <a:solidFill>
                <a:srgbClr val="000000"/>
              </a:solidFill>
              <a:latin typeface="Arial"/>
            </a:endParaRPr>
          </a:p>
        </p:txBody>
      </p:sp>
      <p:sp>
        <p:nvSpPr>
          <p:cNvPr id="21"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nl-NL" sz="3200" b="0" strike="noStrike" spc="-1">
              <a:solidFill>
                <a:srgbClr val="000000"/>
              </a:solidFill>
              <a:latin typeface="Arial"/>
            </a:endParaRPr>
          </a:p>
        </p:txBody>
      </p:sp>
      <p:sp>
        <p:nvSpPr>
          <p:cNvPr id="22" name="PlaceHolder 4"/>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nl-NL"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7B0B8ED1-FE36-4A1C-931B-88200E052393}" type="slidenum">
              <a:t>‹nr.›</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nl-NL" sz="4400" b="0" strike="noStrike" spc="-1">
              <a:solidFill>
                <a:srgbClr val="000000"/>
              </a:solidFill>
              <a:latin typeface="Arial"/>
            </a:endParaRPr>
          </a:p>
        </p:txBody>
      </p:sp>
      <p:sp>
        <p:nvSpPr>
          <p:cNvPr id="24"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nl-NL" sz="3200" b="0" strike="noStrike" spc="-1">
              <a:solidFill>
                <a:srgbClr val="000000"/>
              </a:solidFill>
              <a:latin typeface="Arial"/>
            </a:endParaRPr>
          </a:p>
        </p:txBody>
      </p:sp>
      <p:sp>
        <p:nvSpPr>
          <p:cNvPr id="25"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nl-NL" sz="3200" b="0" strike="noStrike" spc="-1">
              <a:solidFill>
                <a:srgbClr val="000000"/>
              </a:solidFill>
              <a:latin typeface="Arial"/>
            </a:endParaRPr>
          </a:p>
        </p:txBody>
      </p:sp>
      <p:sp>
        <p:nvSpPr>
          <p:cNvPr id="26" name="PlaceHolder 4"/>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nl-NL"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C307B908-0ABD-486F-A3B9-9A402776E0A5}" type="slidenum">
              <a:t>‹nr.›</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pic>
        <p:nvPicPr>
          <p:cNvPr id="6" name="blue_box"/>
          <p:cNvPicPr/>
          <p:nvPr/>
        </p:nvPicPr>
        <p:blipFill>
          <a:blip r:embed="rId15"/>
          <a:stretch/>
        </p:blipFill>
        <p:spPr>
          <a:xfrm>
            <a:off x="228600" y="825480"/>
            <a:ext cx="8686080" cy="5206320"/>
          </a:xfrm>
          <a:prstGeom prst="rect">
            <a:avLst/>
          </a:prstGeom>
          <a:ln w="0">
            <a:noFill/>
          </a:ln>
        </p:spPr>
      </p:pic>
      <p:sp>
        <p:nvSpPr>
          <p:cNvPr id="7" name="PlaceHolder 1"/>
          <p:cNvSpPr>
            <a:spLocks noGrp="1"/>
          </p:cNvSpPr>
          <p:nvPr>
            <p:ph type="ftr" idx="1"/>
          </p:nvPr>
        </p:nvSpPr>
        <p:spPr>
          <a:xfrm>
            <a:off x="3124080" y="6552720"/>
            <a:ext cx="2895120" cy="304200"/>
          </a:xfrm>
          <a:prstGeom prst="rect">
            <a:avLst/>
          </a:prstGeom>
          <a:noFill/>
          <a:ln w="0">
            <a:noFill/>
          </a:ln>
        </p:spPr>
        <p:txBody>
          <a:bodyPr lIns="90000" tIns="46800" rIns="90000" bIns="46800" anchor="t">
            <a:noAutofit/>
          </a:bodyPr>
          <a:lstStyle>
            <a:lvl1pPr algn="ct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nl-NL" sz="1400" b="0" strike="noStrike" spc="-1">
                <a:solidFill>
                  <a:srgbClr val="FFFFFF"/>
                </a:solidFill>
                <a:latin typeface="Impact"/>
                <a:ea typeface="DejaVu Sans"/>
              </a:defRPr>
            </a:lvl1pPr>
          </a:lstStyle>
          <a:p>
            <a:pPr algn="ct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nl-NL" sz="1400" b="0" strike="noStrike" spc="-1">
                <a:solidFill>
                  <a:srgbClr val="FFFFFF"/>
                </a:solidFill>
                <a:latin typeface="Impact"/>
                <a:ea typeface="DejaVu Sans"/>
              </a:rPr>
              <a:t> </a:t>
            </a:r>
            <a:endParaRPr lang="nl-NL" sz="1400" b="0" strike="noStrike" spc="-1">
              <a:solidFill>
                <a:srgbClr val="000000"/>
              </a:solidFill>
              <a:latin typeface="Times New Roman"/>
            </a:endParaRPr>
          </a:p>
        </p:txBody>
      </p:sp>
      <p:sp>
        <p:nvSpPr>
          <p:cNvPr id="2" name="PlaceHolder 2"/>
          <p:cNvSpPr>
            <a:spLocks noGrp="1"/>
          </p:cNvSpPr>
          <p:nvPr>
            <p:ph type="sldNum" idx="2"/>
          </p:nvPr>
        </p:nvSpPr>
        <p:spPr>
          <a:xfrm>
            <a:off x="7238880" y="6552720"/>
            <a:ext cx="1904400" cy="304200"/>
          </a:xfrm>
          <a:prstGeom prst="rect">
            <a:avLst/>
          </a:prstGeom>
          <a:noFill/>
          <a:ln w="0">
            <a:noFill/>
          </a:ln>
        </p:spPr>
        <p:txBody>
          <a:bodyPr lIns="90000" tIns="46800" rIns="90000" bIns="46800" anchor="t">
            <a:noAutofit/>
          </a:bodyPr>
          <a:lstStyle>
            <a:lvl1pPr algn="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nl-NL" sz="1400" b="0" strike="noStrike" spc="-1">
                <a:solidFill>
                  <a:srgbClr val="FFFFFF"/>
                </a:solidFill>
                <a:latin typeface="Impact"/>
                <a:ea typeface="DejaVu Sans"/>
              </a:defRPr>
            </a:lvl1pPr>
          </a:lstStyle>
          <a:p>
            <a:pPr algn="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078369F3-171E-47E6-BCDC-B3C0D7264505}" type="slidenum">
              <a:rPr lang="nl-NL" sz="1400" b="0" strike="noStrike" spc="-1">
                <a:solidFill>
                  <a:srgbClr val="FFFFFF"/>
                </a:solidFill>
                <a:latin typeface="Impact"/>
                <a:ea typeface="DejaVu Sans"/>
              </a:rPr>
              <a:t>‹nr.›</a:t>
            </a:fld>
            <a:endParaRPr lang="nl-NL" sz="1400" b="0" strike="noStrike" spc="-1">
              <a:solidFill>
                <a:srgbClr val="000000"/>
              </a:solidFill>
              <a:latin typeface="Times New Roman"/>
            </a:endParaRPr>
          </a:p>
        </p:txBody>
      </p:sp>
      <p:sp>
        <p:nvSpPr>
          <p:cNvPr id="3" name="PlaceHolder 3"/>
          <p:cNvSpPr>
            <a:spLocks noGrp="1"/>
          </p:cNvSpPr>
          <p:nvPr>
            <p:ph type="dt" idx="3"/>
          </p:nvPr>
        </p:nvSpPr>
        <p:spPr>
          <a:xfrm>
            <a:off x="0" y="6552720"/>
            <a:ext cx="1904400" cy="304200"/>
          </a:xfrm>
          <a:prstGeom prst="rect">
            <a:avLst/>
          </a:prstGeom>
          <a:noFill/>
          <a:ln w="0">
            <a:noFill/>
          </a:ln>
        </p:spPr>
        <p:txBody>
          <a:bodyPr lIns="90000" tIns="46800" rIns="90000" bIns="46800" anchor="t">
            <a:noAutofit/>
          </a:bodyPr>
          <a:lstStyle>
            <a:lvl1pPr>
              <a:defRPr lang="nl-NL" sz="1400" b="0" strike="noStrike" spc="-1">
                <a:solidFill>
                  <a:srgbClr val="000000"/>
                </a:solidFill>
                <a:latin typeface="Times New Roman"/>
              </a:defRPr>
            </a:lvl1pPr>
          </a:lstStyle>
          <a:p>
            <a:r>
              <a:rPr lang="nl-NL" sz="1400" b="0" strike="noStrike" spc="-1">
                <a:solidFill>
                  <a:srgbClr val="000000"/>
                </a:solidFill>
                <a:latin typeface="Times New Roman"/>
              </a:rPr>
              <a:t> </a:t>
            </a:r>
          </a:p>
        </p:txBody>
      </p:sp>
      <p:sp>
        <p:nvSpPr>
          <p:cNvPr id="4" name="PlaceHolder 4"/>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r>
              <a:rPr lang="nl-NL" sz="4400" b="0" strike="noStrike" spc="-1">
                <a:solidFill>
                  <a:srgbClr val="000000"/>
                </a:solidFill>
                <a:latin typeface="Arial"/>
              </a:rPr>
              <a:t>Click to edit the title text format</a:t>
            </a:r>
          </a:p>
        </p:txBody>
      </p:sp>
      <p:sp>
        <p:nvSpPr>
          <p:cNvPr id="5" name="PlaceHolder 5"/>
          <p:cNvSpPr>
            <a:spLocks noGrp="1"/>
          </p:cNvSpPr>
          <p:nvPr>
            <p:ph type="body"/>
          </p:nvPr>
        </p:nvSpPr>
        <p:spPr>
          <a:xfrm>
            <a:off x="457200" y="1604520"/>
            <a:ext cx="82292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nl-NL"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nl-NL"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nl-NL"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nl-NL"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nl-NL"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nl-NL"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nl-NL"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PlaceHolder 1"/>
          <p:cNvSpPr>
            <a:spLocks noGrp="1"/>
          </p:cNvSpPr>
          <p:nvPr>
            <p:ph type="title"/>
          </p:nvPr>
        </p:nvSpPr>
        <p:spPr>
          <a:xfrm>
            <a:off x="2370338" y="3428640"/>
            <a:ext cx="6391922" cy="762120"/>
          </a:xfrm>
          <a:prstGeom prst="rect">
            <a:avLst/>
          </a:prstGeom>
          <a:noFill/>
          <a:ln w="0">
            <a:noFill/>
          </a:ln>
        </p:spPr>
        <p:txBody>
          <a:bodyPr lIns="90000" tIns="46800" rIns="90000" bIns="46800" anchor="ctr">
            <a:no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nl-NL" sz="6000" b="0" strike="noStrike" spc="-1" dirty="0">
                <a:solidFill>
                  <a:srgbClr val="FFFFFF"/>
                </a:solidFill>
                <a:latin typeface="Impact"/>
              </a:rPr>
              <a:t>K-</a:t>
            </a:r>
            <a:r>
              <a:rPr lang="nl-NL" sz="6000" spc="-1" dirty="0" err="1">
                <a:solidFill>
                  <a:srgbClr val="FFFFFF"/>
                </a:solidFill>
                <a:latin typeface="Impact"/>
              </a:rPr>
              <a:t>N</a:t>
            </a:r>
            <a:r>
              <a:rPr lang="nl-NL" sz="6000" b="0" strike="noStrike" spc="-1" dirty="0" err="1">
                <a:solidFill>
                  <a:srgbClr val="FFFFFF"/>
                </a:solidFill>
                <a:latin typeface="Impact"/>
              </a:rPr>
              <a:t>earest</a:t>
            </a:r>
            <a:r>
              <a:rPr lang="nl-NL" sz="6000" b="0" strike="noStrike" spc="-1" dirty="0">
                <a:solidFill>
                  <a:srgbClr val="FFFFFF"/>
                </a:solidFill>
                <a:latin typeface="Impact"/>
              </a:rPr>
              <a:t> </a:t>
            </a:r>
            <a:r>
              <a:rPr lang="nl-NL" sz="6000" spc="-1" dirty="0" err="1">
                <a:solidFill>
                  <a:srgbClr val="FFFFFF"/>
                </a:solidFill>
                <a:latin typeface="Impact"/>
              </a:rPr>
              <a:t>N</a:t>
            </a:r>
            <a:r>
              <a:rPr lang="nl-NL" sz="6000" b="0" strike="noStrike" spc="-1" dirty="0" err="1">
                <a:solidFill>
                  <a:srgbClr val="FFFFFF"/>
                </a:solidFill>
                <a:latin typeface="Impact"/>
              </a:rPr>
              <a:t>eighbor</a:t>
            </a:r>
            <a:endParaRPr lang="nl-NL" sz="6000" b="0" strike="noStrike" spc="-1" dirty="0">
              <a:solidFill>
                <a:srgbClr val="FFFFFF"/>
              </a:solidFill>
              <a:latin typeface="Impact"/>
            </a:endParaRPr>
          </a:p>
        </p:txBody>
      </p:sp>
      <p:sp>
        <p:nvSpPr>
          <p:cNvPr id="2" name="PlaceHolder 2">
            <a:extLst>
              <a:ext uri="{FF2B5EF4-FFF2-40B4-BE49-F238E27FC236}">
                <a16:creationId xmlns:a16="http://schemas.microsoft.com/office/drawing/2014/main" id="{C37455CE-5D40-4CCE-DCB3-6E0DEAA1E50B}"/>
              </a:ext>
            </a:extLst>
          </p:cNvPr>
          <p:cNvSpPr>
            <a:spLocks noGrp="1"/>
          </p:cNvSpPr>
          <p:nvPr>
            <p:ph type="subTitle"/>
          </p:nvPr>
        </p:nvSpPr>
        <p:spPr>
          <a:xfrm>
            <a:off x="6286140" y="5181300"/>
            <a:ext cx="2667000" cy="762120"/>
          </a:xfrm>
          <a:prstGeom prst="rect">
            <a:avLst/>
          </a:prstGeom>
          <a:noFill/>
          <a:ln w="0">
            <a:noFill/>
          </a:ln>
        </p:spPr>
        <p:txBody>
          <a:bodyPr lIns="90000" tIns="46800" rIns="90000" bIns="46800" anchor="t">
            <a:noAutofit/>
          </a:bodyPr>
          <a:lstStyle/>
          <a:p>
            <a:pPr>
              <a:spcBef>
                <a:spcPts val="499"/>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nl-NL" sz="2000" b="1" strike="noStrike" spc="-1" dirty="0">
                <a:solidFill>
                  <a:srgbClr val="FFFFFF"/>
                </a:solidFill>
                <a:latin typeface="Franklin Gothic Demi"/>
              </a:rPr>
              <a:t>Marcel van Velzen</a:t>
            </a:r>
          </a:p>
          <a:p>
            <a:pPr>
              <a:spcBef>
                <a:spcPts val="499"/>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nl-NL" sz="2000" b="1" spc="-1" dirty="0">
                <a:solidFill>
                  <a:srgbClr val="FFFFFF"/>
                </a:solidFill>
                <a:latin typeface="Franklin Gothic Demi"/>
              </a:rPr>
              <a:t>Junior Marte </a:t>
            </a:r>
            <a:r>
              <a:rPr lang="nl-NL" sz="2000" b="1" spc="-1" dirty="0" err="1">
                <a:solidFill>
                  <a:srgbClr val="FFFFFF"/>
                </a:solidFill>
                <a:latin typeface="Franklin Gothic Demi"/>
              </a:rPr>
              <a:t>Garcia</a:t>
            </a:r>
            <a:endParaRPr lang="nl-NL" sz="2000" b="1" strike="noStrike" spc="-1" dirty="0">
              <a:solidFill>
                <a:srgbClr val="FFFFFF"/>
              </a:solidFill>
              <a:latin typeface="Franklin Gothic Dem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Rechthoek 3"/>
          <p:cNvSpPr/>
          <p:nvPr/>
        </p:nvSpPr>
        <p:spPr>
          <a:xfrm>
            <a:off x="304920" y="838080"/>
            <a:ext cx="8533440" cy="5181120"/>
          </a:xfrm>
          <a:prstGeom prst="rect">
            <a:avLst/>
          </a:prstGeom>
          <a:solidFill>
            <a:srgbClr val="FFFFFF"/>
          </a:solidFill>
          <a:ln w="9360" cap="sq">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endParaRPr lang="nl-NL" sz="2400" b="0" strike="noStrike" spc="-1">
              <a:solidFill>
                <a:srgbClr val="000000"/>
              </a:solidFill>
              <a:latin typeface="Times New Roman"/>
              <a:ea typeface="DejaVu Sans"/>
            </a:endParaRPr>
          </a:p>
        </p:txBody>
      </p:sp>
      <p:sp>
        <p:nvSpPr>
          <p:cNvPr id="122" name="PlaceHolder 4"/>
          <p:cNvSpPr txBox="1"/>
          <p:nvPr/>
        </p:nvSpPr>
        <p:spPr>
          <a:xfrm>
            <a:off x="0" y="76320"/>
            <a:ext cx="9143280" cy="608760"/>
          </a:xfrm>
          <a:prstGeom prst="rect">
            <a:avLst/>
          </a:prstGeom>
          <a:noFill/>
          <a:ln w="0">
            <a:noFill/>
          </a:ln>
        </p:spPr>
        <p:txBody>
          <a:bodyPr lIns="90000" tIns="46800" rIns="90000" bIns="46800" anchor="ctr">
            <a:noAutofit/>
          </a:bodyPr>
          <a:lstStyle/>
          <a:p>
            <a:pP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nl-NL" sz="4000" b="0" strike="noStrike" spc="-1" dirty="0">
                <a:solidFill>
                  <a:srgbClr val="FFFFFF"/>
                </a:solidFill>
                <a:latin typeface="Impact"/>
                <a:ea typeface="DejaVu Sans"/>
              </a:rPr>
              <a:t>K-</a:t>
            </a:r>
            <a:r>
              <a:rPr lang="nl-NL" sz="4000" b="0" strike="noStrike" spc="-1" dirty="0" err="1">
                <a:solidFill>
                  <a:srgbClr val="FFFFFF"/>
                </a:solidFill>
                <a:latin typeface="Impact"/>
                <a:ea typeface="DejaVu Sans"/>
              </a:rPr>
              <a:t>Nearest</a:t>
            </a:r>
            <a:r>
              <a:rPr lang="nl-NL" sz="4000" b="0" strike="noStrike" spc="-1" dirty="0">
                <a:solidFill>
                  <a:srgbClr val="FFFFFF"/>
                </a:solidFill>
                <a:latin typeface="Impact"/>
                <a:ea typeface="DejaVu Sans"/>
              </a:rPr>
              <a:t> </a:t>
            </a:r>
            <a:r>
              <a:rPr lang="nl-NL" sz="4000" b="0" strike="noStrike" spc="-1" dirty="0" err="1">
                <a:solidFill>
                  <a:srgbClr val="FFFFFF"/>
                </a:solidFill>
                <a:latin typeface="Impact"/>
                <a:ea typeface="DejaVu Sans"/>
              </a:rPr>
              <a:t>Neighbor</a:t>
            </a:r>
            <a:endParaRPr lang="nl-NL" sz="4000" b="0" strike="noStrike" spc="-1" dirty="0">
              <a:solidFill>
                <a:srgbClr val="000000"/>
              </a:solidFill>
              <a:latin typeface="Arial"/>
            </a:endParaRPr>
          </a:p>
        </p:txBody>
      </p:sp>
      <p:pic>
        <p:nvPicPr>
          <p:cNvPr id="4" name="Afbeelding 3">
            <a:extLst>
              <a:ext uri="{FF2B5EF4-FFF2-40B4-BE49-F238E27FC236}">
                <a16:creationId xmlns:a16="http://schemas.microsoft.com/office/drawing/2014/main" id="{29188721-A39E-3E49-6783-B18FB3F99636}"/>
              </a:ext>
            </a:extLst>
          </p:cNvPr>
          <p:cNvPicPr>
            <a:picLocks noChangeAspect="1"/>
          </p:cNvPicPr>
          <p:nvPr/>
        </p:nvPicPr>
        <p:blipFill>
          <a:blip r:embed="rId2"/>
          <a:stretch>
            <a:fillRect/>
          </a:stretch>
        </p:blipFill>
        <p:spPr>
          <a:xfrm>
            <a:off x="1343520" y="975899"/>
            <a:ext cx="3499182" cy="2822205"/>
          </a:xfrm>
          <a:prstGeom prst="rect">
            <a:avLst/>
          </a:prstGeom>
        </p:spPr>
      </p:pic>
      <p:sp>
        <p:nvSpPr>
          <p:cNvPr id="6" name="Tekstvak 2">
            <a:extLst>
              <a:ext uri="{FF2B5EF4-FFF2-40B4-BE49-F238E27FC236}">
                <a16:creationId xmlns:a16="http://schemas.microsoft.com/office/drawing/2014/main" id="{5C8D2299-E5E5-E3B9-BFFF-3DB94888F846}"/>
              </a:ext>
            </a:extLst>
          </p:cNvPr>
          <p:cNvSpPr/>
          <p:nvPr/>
        </p:nvSpPr>
        <p:spPr>
          <a:xfrm>
            <a:off x="4842702" y="1233566"/>
            <a:ext cx="3697616" cy="2306870"/>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buNone/>
            </a:pPr>
            <a:r>
              <a:rPr lang="en-US" sz="1200" strike="noStrike" spc="-1" dirty="0">
                <a:latin typeface="Helvetica Neue" panose="02000503000000020004" pitchFamily="2" charset="0"/>
                <a:ea typeface="DejaVu Sans"/>
              </a:rPr>
              <a:t>The </a:t>
            </a:r>
            <a:r>
              <a:rPr lang="en-US" sz="1200" b="1" strike="noStrike" spc="-1" dirty="0">
                <a:latin typeface="Helvetica Neue" panose="02000503000000020004" pitchFamily="2" charset="0"/>
                <a:ea typeface="DejaVu Sans"/>
              </a:rPr>
              <a:t>k-nearest neighbor </a:t>
            </a:r>
            <a:r>
              <a:rPr lang="en-US" sz="1200" strike="noStrike" spc="-1" dirty="0">
                <a:latin typeface="Helvetica Neue" panose="02000503000000020004" pitchFamily="2" charset="0"/>
                <a:ea typeface="DejaVu Sans"/>
              </a:rPr>
              <a:t>algorithm </a:t>
            </a:r>
            <a:r>
              <a:rPr lang="en-US" sz="1200" b="0" i="0" dirty="0">
                <a:effectLst/>
                <a:latin typeface="Helvetica Neue" panose="02000503000000020004" pitchFamily="2" charset="0"/>
              </a:rPr>
              <a:t>is </a:t>
            </a:r>
            <a:r>
              <a:rPr lang="en-US" sz="1200" b="0" i="0" dirty="0">
                <a:solidFill>
                  <a:srgbClr val="374151"/>
                </a:solidFill>
                <a:effectLst/>
                <a:latin typeface="Helvetica Neue" panose="02000503000000020004" pitchFamily="2" charset="0"/>
              </a:rPr>
              <a:t>based on the principle of similarity, where it classifies new data points by comparing them to the labeled data points in the training set and is used for classification and regression tasks.</a:t>
            </a:r>
          </a:p>
          <a:p>
            <a:pPr>
              <a:lnSpc>
                <a:spcPct val="100000"/>
              </a:lnSpc>
              <a:buNone/>
            </a:pPr>
            <a:endParaRPr lang="en-US" sz="1200" strike="noStrike" spc="-1" dirty="0">
              <a:solidFill>
                <a:srgbClr val="374151"/>
              </a:solidFill>
              <a:latin typeface="Helvetica Neue" panose="02000503000000020004" pitchFamily="2" charset="0"/>
            </a:endParaRPr>
          </a:p>
          <a:p>
            <a:pPr>
              <a:lnSpc>
                <a:spcPct val="100000"/>
              </a:lnSpc>
              <a:buNone/>
            </a:pPr>
            <a:r>
              <a:rPr lang="en-US" sz="1200" b="0" i="0" dirty="0">
                <a:solidFill>
                  <a:srgbClr val="374151"/>
                </a:solidFill>
                <a:effectLst/>
                <a:latin typeface="Helvetica Neue" panose="02000503000000020004" pitchFamily="2" charset="0"/>
              </a:rPr>
              <a:t>For classification tasks, the algorithm assigns the class label of the majority of the k nearest neighbors to the new data point. In regression tasks, it predicts the value of the new data point based on the average or weighted average of the values of its k nearest neighbors.</a:t>
            </a:r>
            <a:endParaRPr lang="nl-NL" sz="1200" strike="noStrike" spc="-1" dirty="0">
              <a:latin typeface="Helvetica Neue" panose="02000503000000020004" pitchFamily="2" charset="0"/>
            </a:endParaRPr>
          </a:p>
        </p:txBody>
      </p:sp>
      <p:graphicFrame>
        <p:nvGraphicFramePr>
          <p:cNvPr id="2" name="Tabel 1">
            <a:extLst>
              <a:ext uri="{FF2B5EF4-FFF2-40B4-BE49-F238E27FC236}">
                <a16:creationId xmlns:a16="http://schemas.microsoft.com/office/drawing/2014/main" id="{2A444568-A43D-8D2F-2EF3-6F0B78048773}"/>
              </a:ext>
            </a:extLst>
          </p:cNvPr>
          <p:cNvGraphicFramePr/>
          <p:nvPr>
            <p:extLst>
              <p:ext uri="{D42A27DB-BD31-4B8C-83A1-F6EECF244321}">
                <p14:modId xmlns:p14="http://schemas.microsoft.com/office/powerpoint/2010/main" val="1793471024"/>
              </p:ext>
            </p:extLst>
          </p:nvPr>
        </p:nvGraphicFramePr>
        <p:xfrm>
          <a:off x="1187640" y="4068824"/>
          <a:ext cx="6768000" cy="1737360"/>
        </p:xfrm>
        <a:graphic>
          <a:graphicData uri="http://schemas.openxmlformats.org/drawingml/2006/table">
            <a:tbl>
              <a:tblPr/>
              <a:tblGrid>
                <a:gridCol w="3384000">
                  <a:extLst>
                    <a:ext uri="{9D8B030D-6E8A-4147-A177-3AD203B41FA5}">
                      <a16:colId xmlns:a16="http://schemas.microsoft.com/office/drawing/2014/main" val="20000"/>
                    </a:ext>
                  </a:extLst>
                </a:gridCol>
                <a:gridCol w="3384000">
                  <a:extLst>
                    <a:ext uri="{9D8B030D-6E8A-4147-A177-3AD203B41FA5}">
                      <a16:colId xmlns:a16="http://schemas.microsoft.com/office/drawing/2014/main" val="20001"/>
                    </a:ext>
                  </a:extLst>
                </a:gridCol>
              </a:tblGrid>
              <a:tr h="230400">
                <a:tc>
                  <a:txBody>
                    <a:bodyPr/>
                    <a:lstStyle/>
                    <a:p>
                      <a:pPr>
                        <a:lnSpc>
                          <a:spcPct val="100000"/>
                        </a:lnSpc>
                        <a:buNone/>
                      </a:pPr>
                      <a:r>
                        <a:rPr lang="nl-NL" sz="1200" b="1" strike="noStrike" spc="-1" dirty="0">
                          <a:solidFill>
                            <a:srgbClr val="FFFFFF"/>
                          </a:solidFill>
                          <a:latin typeface="Arial"/>
                          <a:ea typeface="DejaVu Sans"/>
                        </a:rPr>
                        <a:t>Benefits</a:t>
                      </a:r>
                      <a:endParaRPr lang="nl-NL" sz="1200" b="0" strike="noStrike" spc="-1" dirty="0">
                        <a:solidFill>
                          <a:srgbClr val="000000"/>
                        </a:solidFill>
                        <a:latin typeface="Arial"/>
                      </a:endParaRPr>
                    </a:p>
                  </a:txBody>
                  <a:tcPr>
                    <a:lnL w="12240">
                      <a:solidFill>
                        <a:srgbClr val="FFFFFF"/>
                      </a:solidFill>
                    </a:lnL>
                    <a:lnR w="12240">
                      <a:solidFill>
                        <a:srgbClr val="FFFFFF"/>
                      </a:solidFill>
                    </a:lnR>
                    <a:lnT w="12240">
                      <a:solidFill>
                        <a:srgbClr val="FFFFFF"/>
                      </a:solidFill>
                    </a:lnT>
                    <a:lnB w="38160" cap="flat" cmpd="sng" algn="ctr">
                      <a:solidFill>
                        <a:srgbClr val="FFFFFF"/>
                      </a:solidFill>
                      <a:prstDash val="solid"/>
                      <a:round/>
                      <a:headEnd type="none" w="med" len="med"/>
                      <a:tailEnd type="none" w="med" len="med"/>
                    </a:lnB>
                    <a:solidFill>
                      <a:srgbClr val="4F81BD"/>
                    </a:solidFill>
                  </a:tcPr>
                </a:tc>
                <a:tc>
                  <a:txBody>
                    <a:bodyPr/>
                    <a:lstStyle/>
                    <a:p>
                      <a:pPr>
                        <a:lnSpc>
                          <a:spcPct val="100000"/>
                        </a:lnSpc>
                        <a:buNone/>
                      </a:pPr>
                      <a:r>
                        <a:rPr lang="nl-NL" sz="1200" b="1" strike="noStrike" spc="-1">
                          <a:solidFill>
                            <a:srgbClr val="FFFFFF"/>
                          </a:solidFill>
                          <a:latin typeface="Arial"/>
                          <a:ea typeface="DejaVu Sans"/>
                        </a:rPr>
                        <a:t>Drawbacks</a:t>
                      </a:r>
                      <a:endParaRPr lang="nl-NL" sz="1200" b="0" strike="noStrike" spc="-1">
                        <a:solidFill>
                          <a:srgbClr val="000000"/>
                        </a:solidFill>
                        <a:latin typeface="Arial"/>
                      </a:endParaRPr>
                    </a:p>
                  </a:txBody>
                  <a:tcPr>
                    <a:lnL w="12240">
                      <a:solidFill>
                        <a:srgbClr val="FFFFFF"/>
                      </a:solidFill>
                    </a:lnL>
                    <a:lnR w="12240">
                      <a:solidFill>
                        <a:srgbClr val="FFFFFF"/>
                      </a:solidFill>
                    </a:lnR>
                    <a:lnT w="12240">
                      <a:solidFill>
                        <a:srgbClr val="FFFFFF"/>
                      </a:solidFill>
                    </a:lnT>
                    <a:lnB w="38160" cap="flat" cmpd="sng" algn="ctr">
                      <a:solidFill>
                        <a:srgbClr val="FFFFFF"/>
                      </a:solidFill>
                      <a:prstDash val="solid"/>
                      <a:round/>
                      <a:headEnd type="none" w="med" len="med"/>
                      <a:tailEnd type="none" w="med" len="med"/>
                    </a:lnB>
                    <a:solidFill>
                      <a:srgbClr val="4F81BD"/>
                    </a:solidFill>
                  </a:tcPr>
                </a:tc>
                <a:extLst>
                  <a:ext uri="{0D108BD9-81ED-4DB2-BD59-A6C34878D82A}">
                    <a16:rowId xmlns:a16="http://schemas.microsoft.com/office/drawing/2014/main" val="10000"/>
                  </a:ext>
                </a:extLst>
              </a:tr>
              <a:tr h="230400">
                <a:tc>
                  <a:txBody>
                    <a:bodyPr/>
                    <a:lstStyle/>
                    <a:p>
                      <a:pPr>
                        <a:lnSpc>
                          <a:spcPct val="100000"/>
                        </a:lnSpc>
                        <a:buNone/>
                      </a:pPr>
                      <a:r>
                        <a:rPr lang="en-US" sz="1200" b="0" strike="noStrike" spc="-1" dirty="0">
                          <a:solidFill>
                            <a:srgbClr val="000000"/>
                          </a:solidFill>
                          <a:latin typeface="Helvetica Neue" panose="02000503000000020004" pitchFamily="2" charset="0"/>
                        </a:rPr>
                        <a:t>Simple and effective</a:t>
                      </a: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200" b="0" strike="noStrike" spc="-1" dirty="0">
                          <a:solidFill>
                            <a:srgbClr val="000000"/>
                          </a:solidFill>
                          <a:latin typeface="Helvetica Neue" panose="02000503000000020004" pitchFamily="2" charset="0"/>
                        </a:rPr>
                        <a:t>Does not produce a model</a:t>
                      </a: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extLst>
                  <a:ext uri="{0D108BD9-81ED-4DB2-BD59-A6C34878D82A}">
                    <a16:rowId xmlns:a16="http://schemas.microsoft.com/office/drawing/2014/main" val="10001"/>
                  </a:ext>
                </a:extLst>
              </a:tr>
              <a:tr h="310538">
                <a:tc>
                  <a:txBody>
                    <a:bodyPr/>
                    <a:lstStyle/>
                    <a:p>
                      <a:pPr>
                        <a:lnSpc>
                          <a:spcPct val="100000"/>
                        </a:lnSpc>
                        <a:buNone/>
                      </a:pPr>
                      <a:r>
                        <a:rPr lang="en-US" sz="1200" b="0" strike="noStrike" spc="-1" dirty="0">
                          <a:solidFill>
                            <a:srgbClr val="000000"/>
                          </a:solidFill>
                          <a:latin typeface="Helvetica Neue" panose="02000503000000020004" pitchFamily="2" charset="0"/>
                        </a:rPr>
                        <a:t>Makes no assumptions about the underlying data distribution</a:t>
                      </a: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nl-NL" sz="1200" b="0" strike="noStrike" spc="-1" dirty="0">
                          <a:solidFill>
                            <a:srgbClr val="000000"/>
                          </a:solidFill>
                          <a:latin typeface="Helvetica Neue" panose="02000503000000020004" pitchFamily="2" charset="0"/>
                        </a:rPr>
                        <a:t>Slow </a:t>
                      </a:r>
                      <a:r>
                        <a:rPr lang="nl-NL" sz="1200" b="0" strike="noStrike" spc="-1" dirty="0" err="1">
                          <a:solidFill>
                            <a:srgbClr val="000000"/>
                          </a:solidFill>
                          <a:latin typeface="Helvetica Neue" panose="02000503000000020004" pitchFamily="2" charset="0"/>
                        </a:rPr>
                        <a:t>classification</a:t>
                      </a:r>
                      <a:r>
                        <a:rPr lang="nl-NL" sz="1200" b="0" strike="noStrike" spc="-1" dirty="0">
                          <a:solidFill>
                            <a:srgbClr val="000000"/>
                          </a:solidFill>
                          <a:latin typeface="Helvetica Neue" panose="02000503000000020004" pitchFamily="2" charset="0"/>
                        </a:rPr>
                        <a:t> </a:t>
                      </a:r>
                      <a:r>
                        <a:rPr lang="nl-NL" sz="1200" b="0" strike="noStrike" spc="-1" dirty="0" err="1">
                          <a:solidFill>
                            <a:srgbClr val="000000"/>
                          </a:solidFill>
                          <a:latin typeface="Helvetica Neue" panose="02000503000000020004" pitchFamily="2" charset="0"/>
                        </a:rPr>
                        <a:t>phase</a:t>
                      </a:r>
                      <a:endParaRPr lang="nl-NL" sz="1200" b="0" strike="noStrike" spc="-1" dirty="0">
                        <a:solidFill>
                          <a:srgbClr val="000000"/>
                        </a:solidFill>
                        <a:latin typeface="Helvetica Neue" panose="02000503000000020004" pitchFamily="2"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2"/>
                  </a:ext>
                </a:extLst>
              </a:tr>
              <a:tr h="2304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200" b="0" strike="noStrike" spc="-1" dirty="0" err="1">
                          <a:solidFill>
                            <a:srgbClr val="000000"/>
                          </a:solidFill>
                          <a:latin typeface="Helvetica Neue" panose="02000503000000020004" pitchFamily="2" charset="0"/>
                        </a:rPr>
                        <a:t>Fast</a:t>
                      </a:r>
                      <a:r>
                        <a:rPr lang="nl-NL" sz="1200" b="0" strike="noStrike" spc="-1" dirty="0">
                          <a:solidFill>
                            <a:srgbClr val="000000"/>
                          </a:solidFill>
                          <a:latin typeface="Helvetica Neue" panose="02000503000000020004" pitchFamily="2" charset="0"/>
                        </a:rPr>
                        <a:t> training </a:t>
                      </a:r>
                      <a:r>
                        <a:rPr lang="nl-NL" sz="1200" b="0" strike="noStrike" spc="-1" dirty="0" err="1">
                          <a:solidFill>
                            <a:srgbClr val="000000"/>
                          </a:solidFill>
                          <a:latin typeface="Helvetica Neue" panose="02000503000000020004" pitchFamily="2" charset="0"/>
                        </a:rPr>
                        <a:t>phase</a:t>
                      </a:r>
                      <a:endParaRPr lang="nl-NL" sz="1200" b="0" strike="noStrike" spc="-1" dirty="0">
                        <a:solidFill>
                          <a:srgbClr val="000000"/>
                        </a:solidFill>
                        <a:latin typeface="Helvetica Neue" panose="02000503000000020004" pitchFamily="2" charset="0"/>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nl-NL" sz="1200" b="0" strike="noStrike" spc="-1" dirty="0" err="1">
                          <a:solidFill>
                            <a:srgbClr val="000000"/>
                          </a:solidFill>
                          <a:latin typeface="Helvetica Neue" panose="02000503000000020004" pitchFamily="2" charset="0"/>
                        </a:rPr>
                        <a:t>Requires</a:t>
                      </a:r>
                      <a:r>
                        <a:rPr lang="nl-NL" sz="1200" b="0" strike="noStrike" spc="-1" dirty="0">
                          <a:solidFill>
                            <a:srgbClr val="000000"/>
                          </a:solidFill>
                          <a:latin typeface="Helvetica Neue" panose="02000503000000020004" pitchFamily="2" charset="0"/>
                        </a:rPr>
                        <a:t> a large </a:t>
                      </a:r>
                      <a:r>
                        <a:rPr lang="nl-NL" sz="1200" b="0" strike="noStrike" spc="-1" dirty="0" err="1">
                          <a:solidFill>
                            <a:srgbClr val="000000"/>
                          </a:solidFill>
                          <a:latin typeface="Helvetica Neue" panose="02000503000000020004" pitchFamily="2" charset="0"/>
                        </a:rPr>
                        <a:t>amount</a:t>
                      </a:r>
                      <a:r>
                        <a:rPr lang="nl-NL" sz="1200" b="0" strike="noStrike" spc="-1" dirty="0">
                          <a:solidFill>
                            <a:srgbClr val="000000"/>
                          </a:solidFill>
                          <a:latin typeface="Helvetica Neue" panose="02000503000000020004" pitchFamily="2" charset="0"/>
                        </a:rPr>
                        <a:t> of memory</a:t>
                      </a: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3"/>
                  </a:ext>
                </a:extLst>
              </a:tr>
              <a:tr h="230400">
                <a:tc>
                  <a:txBody>
                    <a:bodyPr/>
                    <a:lstStyle/>
                    <a:p>
                      <a:pPr>
                        <a:lnSpc>
                          <a:spcPct val="100000"/>
                        </a:lnSpc>
                        <a:buNone/>
                      </a:pPr>
                      <a:endParaRPr lang="en-US" sz="1200" b="0" strike="noStrike" spc="-1" dirty="0">
                        <a:solidFill>
                          <a:srgbClr val="000000"/>
                        </a:solidFill>
                        <a:latin typeface="Helvetica Neue" panose="02000503000000020004" pitchFamily="2" charset="0"/>
                      </a:endParaRPr>
                    </a:p>
                  </a:txBody>
                  <a:tcPr>
                    <a:lnL w="12240">
                      <a:solidFill>
                        <a:srgbClr val="FFFFFF"/>
                      </a:solidFill>
                    </a:lnL>
                    <a:lnR w="12240">
                      <a:solidFill>
                        <a:srgbClr val="FFFFFF"/>
                      </a:solidFill>
                    </a:lnR>
                    <a:lnT w="12240" cap="flat" cmpd="sng" algn="ctr">
                      <a:solidFill>
                        <a:srgbClr val="FFFFFF"/>
                      </a:solidFill>
                      <a:prstDash val="solid"/>
                      <a:round/>
                      <a:headEnd type="none" w="med" len="med"/>
                      <a:tailEnd type="none" w="med" len="med"/>
                    </a:lnT>
                    <a:lnB w="12240">
                      <a:solidFill>
                        <a:srgbClr val="FFFFFF"/>
                      </a:solidFill>
                    </a:lnB>
                    <a:solidFill>
                      <a:srgbClr val="E9ECF3"/>
                    </a:solidFill>
                  </a:tcPr>
                </a:tc>
                <a:tc>
                  <a:txBody>
                    <a:bodyPr/>
                    <a:lstStyle/>
                    <a:p>
                      <a:pPr>
                        <a:lnSpc>
                          <a:spcPct val="100000"/>
                        </a:lnSpc>
                        <a:buNone/>
                      </a:pPr>
                      <a:r>
                        <a:rPr lang="nl-NL" sz="1200" b="0" strike="noStrike" spc="-1" dirty="0" err="1">
                          <a:solidFill>
                            <a:srgbClr val="000000"/>
                          </a:solidFill>
                          <a:latin typeface="Helvetica Neue" panose="02000503000000020004" pitchFamily="2" charset="0"/>
                        </a:rPr>
                        <a:t>Nominal</a:t>
                      </a:r>
                      <a:r>
                        <a:rPr lang="nl-NL" sz="1200" b="0" strike="noStrike" spc="-1" dirty="0">
                          <a:solidFill>
                            <a:srgbClr val="000000"/>
                          </a:solidFill>
                          <a:latin typeface="Helvetica Neue" panose="02000503000000020004" pitchFamily="2" charset="0"/>
                        </a:rPr>
                        <a:t> features </a:t>
                      </a:r>
                      <a:r>
                        <a:rPr lang="nl-NL" sz="1200" b="0" strike="noStrike" spc="-1" dirty="0" err="1">
                          <a:solidFill>
                            <a:srgbClr val="000000"/>
                          </a:solidFill>
                          <a:latin typeface="Helvetica Neue" panose="02000503000000020004" pitchFamily="2" charset="0"/>
                        </a:rPr>
                        <a:t>and</a:t>
                      </a:r>
                      <a:r>
                        <a:rPr lang="nl-NL" sz="1200" b="0" strike="noStrike" spc="-1" dirty="0">
                          <a:solidFill>
                            <a:srgbClr val="000000"/>
                          </a:solidFill>
                          <a:latin typeface="Helvetica Neue" panose="02000503000000020004" pitchFamily="2" charset="0"/>
                        </a:rPr>
                        <a:t> missing data </a:t>
                      </a:r>
                      <a:r>
                        <a:rPr lang="nl-NL" sz="1200" b="0" strike="noStrike" spc="-1" dirty="0" err="1">
                          <a:solidFill>
                            <a:srgbClr val="000000"/>
                          </a:solidFill>
                          <a:latin typeface="Helvetica Neue" panose="02000503000000020004" pitchFamily="2" charset="0"/>
                        </a:rPr>
                        <a:t>require</a:t>
                      </a:r>
                      <a:r>
                        <a:rPr lang="nl-NL" sz="1200" b="0" strike="noStrike" spc="-1" dirty="0">
                          <a:solidFill>
                            <a:srgbClr val="000000"/>
                          </a:solidFill>
                          <a:latin typeface="Helvetica Neue" panose="02000503000000020004" pitchFamily="2" charset="0"/>
                        </a:rPr>
                        <a:t> </a:t>
                      </a:r>
                      <a:r>
                        <a:rPr lang="nl-NL" sz="1200" b="0" strike="noStrike" spc="-1" dirty="0" err="1">
                          <a:solidFill>
                            <a:srgbClr val="000000"/>
                          </a:solidFill>
                          <a:latin typeface="Helvetica Neue" panose="02000503000000020004" pitchFamily="2" charset="0"/>
                        </a:rPr>
                        <a:t>additional</a:t>
                      </a:r>
                      <a:r>
                        <a:rPr lang="nl-NL" sz="1200" b="0" strike="noStrike" spc="-1" dirty="0">
                          <a:solidFill>
                            <a:srgbClr val="000000"/>
                          </a:solidFill>
                          <a:latin typeface="Helvetica Neue" panose="02000503000000020004" pitchFamily="2" charset="0"/>
                        </a:rPr>
                        <a:t> processing</a:t>
                      </a:r>
                    </a:p>
                  </a:txBody>
                  <a:tcPr>
                    <a:lnL w="12240">
                      <a:solidFill>
                        <a:srgbClr val="FFFFFF"/>
                      </a:solidFill>
                    </a:lnL>
                    <a:lnR w="12240">
                      <a:solidFill>
                        <a:srgbClr val="FFFFFF"/>
                      </a:solidFill>
                    </a:lnR>
                    <a:lnT w="12240" cap="flat" cmpd="sng" algn="ctr">
                      <a:solidFill>
                        <a:srgbClr val="FFFFFF"/>
                      </a:solidFill>
                      <a:prstDash val="solid"/>
                      <a:round/>
                      <a:headEnd type="none" w="med" len="med"/>
                      <a:tailEnd type="none" w="med" len="med"/>
                    </a:lnT>
                    <a:lnB w="12240">
                      <a:solidFill>
                        <a:srgbClr val="FFFFFF"/>
                      </a:solidFill>
                    </a:lnB>
                    <a:solidFill>
                      <a:srgbClr val="E9ECF3"/>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25923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Rechthoek 3"/>
          <p:cNvSpPr/>
          <p:nvPr/>
        </p:nvSpPr>
        <p:spPr>
          <a:xfrm>
            <a:off x="304920" y="838080"/>
            <a:ext cx="8533440" cy="5181120"/>
          </a:xfrm>
          <a:prstGeom prst="rect">
            <a:avLst/>
          </a:prstGeom>
          <a:solidFill>
            <a:srgbClr val="FFFFFF"/>
          </a:solidFill>
          <a:ln w="9360" cap="sq">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endParaRPr lang="nl-NL" sz="2400" b="0" strike="noStrike" spc="-1">
              <a:solidFill>
                <a:srgbClr val="000000"/>
              </a:solidFill>
              <a:latin typeface="Times New Roman"/>
              <a:ea typeface="DejaVu Sans"/>
            </a:endParaRPr>
          </a:p>
        </p:txBody>
      </p:sp>
      <p:sp>
        <p:nvSpPr>
          <p:cNvPr id="122" name="PlaceHolder 4"/>
          <p:cNvSpPr txBox="1"/>
          <p:nvPr/>
        </p:nvSpPr>
        <p:spPr>
          <a:xfrm>
            <a:off x="0" y="76320"/>
            <a:ext cx="9143280" cy="608760"/>
          </a:xfrm>
          <a:prstGeom prst="rect">
            <a:avLst/>
          </a:prstGeom>
          <a:noFill/>
          <a:ln w="0">
            <a:noFill/>
          </a:ln>
        </p:spPr>
        <p:txBody>
          <a:bodyPr lIns="90000" tIns="46800" rIns="90000" bIns="46800" anchor="ctr">
            <a:noAutofit/>
          </a:bodyPr>
          <a:lstStyle/>
          <a:p>
            <a:pP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nl-NL" sz="4000" spc="-1" dirty="0" err="1">
                <a:solidFill>
                  <a:srgbClr val="FFFFFF"/>
                </a:solidFill>
                <a:latin typeface="Impact"/>
              </a:rPr>
              <a:t>Calculating</a:t>
            </a:r>
            <a:r>
              <a:rPr lang="nl-NL" sz="4000" spc="-1" dirty="0">
                <a:solidFill>
                  <a:srgbClr val="FFFFFF"/>
                </a:solidFill>
                <a:latin typeface="Impact"/>
              </a:rPr>
              <a:t> </a:t>
            </a:r>
            <a:r>
              <a:rPr lang="nl-NL" sz="4000" spc="-1" dirty="0" err="1">
                <a:solidFill>
                  <a:srgbClr val="FFFFFF"/>
                </a:solidFill>
                <a:latin typeface="Impact"/>
              </a:rPr>
              <a:t>distance</a:t>
            </a:r>
            <a:endParaRPr lang="nl-NL" sz="4000" b="0" strike="noStrike" spc="-1" dirty="0">
              <a:solidFill>
                <a:srgbClr val="000000"/>
              </a:solidFill>
              <a:latin typeface="Arial"/>
            </a:endParaRPr>
          </a:p>
        </p:txBody>
      </p:sp>
      <p:sp>
        <p:nvSpPr>
          <p:cNvPr id="6" name="Tekstvak 2">
            <a:extLst>
              <a:ext uri="{FF2B5EF4-FFF2-40B4-BE49-F238E27FC236}">
                <a16:creationId xmlns:a16="http://schemas.microsoft.com/office/drawing/2014/main" id="{5C8D2299-E5E5-E3B9-BFFF-3DB94888F846}"/>
              </a:ext>
            </a:extLst>
          </p:cNvPr>
          <p:cNvSpPr/>
          <p:nvPr/>
        </p:nvSpPr>
        <p:spPr>
          <a:xfrm>
            <a:off x="495889" y="1196785"/>
            <a:ext cx="7866876" cy="460211"/>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buNone/>
            </a:pPr>
            <a:r>
              <a:rPr lang="en-US" sz="1200" b="0" i="0" dirty="0">
                <a:effectLst/>
                <a:latin typeface="Helvetica Neue" panose="02000503000000020004" pitchFamily="2" charset="0"/>
              </a:rPr>
              <a:t>In order to determine which data points are closest to a given query point, the distance between the query point and the other data points will need to be calculated.</a:t>
            </a:r>
            <a:endParaRPr lang="nl-NL" sz="1200" strike="noStrike" spc="-1" dirty="0">
              <a:latin typeface="Helvetica Neue" panose="02000503000000020004" pitchFamily="2" charset="0"/>
            </a:endParaRPr>
          </a:p>
        </p:txBody>
      </p:sp>
      <p:pic>
        <p:nvPicPr>
          <p:cNvPr id="3" name="Afbeelding 2">
            <a:extLst>
              <a:ext uri="{FF2B5EF4-FFF2-40B4-BE49-F238E27FC236}">
                <a16:creationId xmlns:a16="http://schemas.microsoft.com/office/drawing/2014/main" id="{C4FA16CD-19D9-0B82-2E94-B1973AE1A3EB}"/>
              </a:ext>
            </a:extLst>
          </p:cNvPr>
          <p:cNvPicPr>
            <a:picLocks noChangeAspect="1"/>
          </p:cNvPicPr>
          <p:nvPr/>
        </p:nvPicPr>
        <p:blipFill>
          <a:blip r:embed="rId2"/>
          <a:stretch>
            <a:fillRect/>
          </a:stretch>
        </p:blipFill>
        <p:spPr>
          <a:xfrm>
            <a:off x="2559431" y="1800247"/>
            <a:ext cx="3739792" cy="4075702"/>
          </a:xfrm>
          <a:prstGeom prst="rect">
            <a:avLst/>
          </a:prstGeom>
        </p:spPr>
      </p:pic>
    </p:spTree>
    <p:extLst>
      <p:ext uri="{BB962C8B-B14F-4D97-AF65-F5344CB8AC3E}">
        <p14:creationId xmlns:p14="http://schemas.microsoft.com/office/powerpoint/2010/main" val="2812197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Rechthoek 3"/>
          <p:cNvSpPr/>
          <p:nvPr/>
        </p:nvSpPr>
        <p:spPr>
          <a:xfrm>
            <a:off x="304920" y="838080"/>
            <a:ext cx="8533440" cy="5181120"/>
          </a:xfrm>
          <a:prstGeom prst="rect">
            <a:avLst/>
          </a:prstGeom>
          <a:solidFill>
            <a:srgbClr val="FFFFFF"/>
          </a:solidFill>
          <a:ln w="9360" cap="sq">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endParaRPr lang="nl-NL" sz="2400" b="0" strike="noStrike" spc="-1">
              <a:solidFill>
                <a:srgbClr val="000000"/>
              </a:solidFill>
              <a:latin typeface="Times New Roman"/>
              <a:ea typeface="DejaVu Sans"/>
            </a:endParaRPr>
          </a:p>
        </p:txBody>
      </p:sp>
      <p:sp>
        <p:nvSpPr>
          <p:cNvPr id="122" name="PlaceHolder 4"/>
          <p:cNvSpPr txBox="1"/>
          <p:nvPr/>
        </p:nvSpPr>
        <p:spPr>
          <a:xfrm>
            <a:off x="0" y="76320"/>
            <a:ext cx="9143280" cy="608760"/>
          </a:xfrm>
          <a:prstGeom prst="rect">
            <a:avLst/>
          </a:prstGeom>
          <a:noFill/>
          <a:ln w="0">
            <a:noFill/>
          </a:ln>
        </p:spPr>
        <p:txBody>
          <a:bodyPr lIns="90000" tIns="46800" rIns="90000" bIns="46800" anchor="ctr">
            <a:noAutofit/>
          </a:bodyPr>
          <a:lstStyle/>
          <a:p>
            <a:pP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nl-NL" sz="4000" spc="-1" dirty="0" err="1">
                <a:solidFill>
                  <a:srgbClr val="FFFFFF"/>
                </a:solidFill>
                <a:latin typeface="Impact"/>
              </a:rPr>
              <a:t>Choosing</a:t>
            </a:r>
            <a:r>
              <a:rPr lang="nl-NL" sz="4000" spc="-1" dirty="0">
                <a:solidFill>
                  <a:srgbClr val="FFFFFF"/>
                </a:solidFill>
                <a:latin typeface="Impact"/>
              </a:rPr>
              <a:t> </a:t>
            </a:r>
            <a:r>
              <a:rPr lang="nl-NL" sz="4000" spc="-1" dirty="0" err="1">
                <a:solidFill>
                  <a:srgbClr val="FFFFFF"/>
                </a:solidFill>
                <a:latin typeface="Impact"/>
              </a:rPr>
              <a:t>an</a:t>
            </a:r>
            <a:r>
              <a:rPr lang="nl-NL" sz="4000" spc="-1" dirty="0">
                <a:solidFill>
                  <a:srgbClr val="FFFFFF"/>
                </a:solidFill>
                <a:latin typeface="Impact"/>
              </a:rPr>
              <a:t> </a:t>
            </a:r>
            <a:r>
              <a:rPr lang="nl-NL" sz="4000" spc="-1" dirty="0" err="1">
                <a:solidFill>
                  <a:srgbClr val="FFFFFF"/>
                </a:solidFill>
                <a:latin typeface="Impact"/>
              </a:rPr>
              <a:t>appropriate</a:t>
            </a:r>
            <a:r>
              <a:rPr lang="nl-NL" sz="4000" spc="-1" dirty="0">
                <a:solidFill>
                  <a:srgbClr val="FFFFFF"/>
                </a:solidFill>
                <a:latin typeface="Impact"/>
              </a:rPr>
              <a:t> k</a:t>
            </a:r>
            <a:endParaRPr lang="nl-NL" sz="4000" b="0" strike="noStrike" spc="-1" dirty="0">
              <a:solidFill>
                <a:srgbClr val="000000"/>
              </a:solidFill>
              <a:latin typeface="Arial"/>
            </a:endParaRPr>
          </a:p>
        </p:txBody>
      </p:sp>
      <p:sp>
        <p:nvSpPr>
          <p:cNvPr id="6" name="Tekstvak 2">
            <a:extLst>
              <a:ext uri="{FF2B5EF4-FFF2-40B4-BE49-F238E27FC236}">
                <a16:creationId xmlns:a16="http://schemas.microsoft.com/office/drawing/2014/main" id="{5C8D2299-E5E5-E3B9-BFFF-3DB94888F846}"/>
              </a:ext>
            </a:extLst>
          </p:cNvPr>
          <p:cNvSpPr/>
          <p:nvPr/>
        </p:nvSpPr>
        <p:spPr>
          <a:xfrm>
            <a:off x="495889" y="1196785"/>
            <a:ext cx="7866876" cy="3968864"/>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buNone/>
            </a:pPr>
            <a:r>
              <a:rPr lang="nl-NL" sz="1200" b="0" i="0" dirty="0" err="1">
                <a:effectLst/>
                <a:latin typeface="Helvetica Neue" panose="02000503000000020004" pitchFamily="2" charset="0"/>
              </a:rPr>
              <a:t>Deciding</a:t>
            </a:r>
            <a:r>
              <a:rPr lang="nl-NL" sz="1200" b="0" i="0" dirty="0">
                <a:effectLst/>
                <a:latin typeface="Helvetica Neue" panose="02000503000000020004" pitchFamily="2" charset="0"/>
              </a:rPr>
              <a:t> </a:t>
            </a:r>
            <a:r>
              <a:rPr lang="nl-NL" sz="1200" b="0" i="0" dirty="0" err="1">
                <a:effectLst/>
                <a:latin typeface="Helvetica Neue" panose="02000503000000020004" pitchFamily="2" charset="0"/>
              </a:rPr>
              <a:t>how</a:t>
            </a:r>
            <a:r>
              <a:rPr lang="nl-NL" sz="1200" b="0" i="0" dirty="0">
                <a:effectLst/>
                <a:latin typeface="Helvetica Neue" panose="02000503000000020004" pitchFamily="2" charset="0"/>
              </a:rPr>
              <a:t> </a:t>
            </a:r>
            <a:r>
              <a:rPr lang="nl-NL" sz="1200" b="0" i="0" dirty="0" err="1">
                <a:effectLst/>
                <a:latin typeface="Helvetica Neue" panose="02000503000000020004" pitchFamily="2" charset="0"/>
              </a:rPr>
              <a:t>many</a:t>
            </a:r>
            <a:r>
              <a:rPr lang="nl-NL" sz="1200" b="0" i="0" dirty="0">
                <a:effectLst/>
                <a:latin typeface="Helvetica Neue" panose="02000503000000020004" pitchFamily="2" charset="0"/>
              </a:rPr>
              <a:t> </a:t>
            </a:r>
            <a:r>
              <a:rPr lang="nl-NL" sz="1200" b="0" i="0" dirty="0" err="1">
                <a:effectLst/>
                <a:latin typeface="Helvetica Neue" panose="02000503000000020004" pitchFamily="2" charset="0"/>
              </a:rPr>
              <a:t>neighbors</a:t>
            </a:r>
            <a:r>
              <a:rPr lang="nl-NL" sz="1200" b="0" i="0" dirty="0">
                <a:effectLst/>
                <a:latin typeface="Helvetica Neue" panose="02000503000000020004" pitchFamily="2" charset="0"/>
              </a:rPr>
              <a:t> </a:t>
            </a:r>
            <a:r>
              <a:rPr lang="nl-NL" sz="1200" b="0" i="0" dirty="0" err="1">
                <a:effectLst/>
                <a:latin typeface="Helvetica Neue" panose="02000503000000020004" pitchFamily="2" charset="0"/>
              </a:rPr>
              <a:t>to</a:t>
            </a:r>
            <a:r>
              <a:rPr lang="nl-NL" sz="1200" b="0" i="0" dirty="0">
                <a:effectLst/>
                <a:latin typeface="Helvetica Neue" panose="02000503000000020004" pitchFamily="2" charset="0"/>
              </a:rPr>
              <a:t> </a:t>
            </a:r>
            <a:r>
              <a:rPr lang="nl-NL" sz="1200" b="0" i="0" dirty="0" err="1">
                <a:effectLst/>
                <a:latin typeface="Helvetica Neue" panose="02000503000000020004" pitchFamily="2" charset="0"/>
              </a:rPr>
              <a:t>use</a:t>
            </a:r>
            <a:r>
              <a:rPr lang="nl-NL" sz="1200" b="0" i="0" dirty="0">
                <a:effectLst/>
                <a:latin typeface="Helvetica Neue" panose="02000503000000020004" pitchFamily="2" charset="0"/>
              </a:rPr>
              <a:t> </a:t>
            </a:r>
            <a:r>
              <a:rPr lang="nl-NL" sz="1200" b="0" i="0" dirty="0" err="1">
                <a:effectLst/>
                <a:latin typeface="Helvetica Neue" panose="02000503000000020004" pitchFamily="2" charset="0"/>
              </a:rPr>
              <a:t>for</a:t>
            </a:r>
            <a:r>
              <a:rPr lang="nl-NL" sz="1200" b="0" i="0" dirty="0">
                <a:effectLst/>
                <a:latin typeface="Helvetica Neue" panose="02000503000000020004" pitchFamily="2" charset="0"/>
              </a:rPr>
              <a:t> </a:t>
            </a:r>
            <a:r>
              <a:rPr lang="nl-NL" sz="1200" b="0" i="0" dirty="0" err="1">
                <a:effectLst/>
                <a:latin typeface="Helvetica Neue" panose="02000503000000020004" pitchFamily="2" charset="0"/>
              </a:rPr>
              <a:t>the</a:t>
            </a:r>
            <a:r>
              <a:rPr lang="nl-NL" sz="1200" b="0" i="0" dirty="0">
                <a:effectLst/>
                <a:latin typeface="Helvetica Neue" panose="02000503000000020004" pitchFamily="2" charset="0"/>
              </a:rPr>
              <a:t> </a:t>
            </a:r>
            <a:r>
              <a:rPr lang="nl-NL" sz="1200" b="0" i="0" dirty="0" err="1">
                <a:effectLst/>
                <a:latin typeface="Helvetica Neue" panose="02000503000000020004" pitchFamily="2" charset="0"/>
              </a:rPr>
              <a:t>kNN</a:t>
            </a:r>
            <a:r>
              <a:rPr lang="nl-NL" sz="1200" b="0" i="0" dirty="0">
                <a:effectLst/>
                <a:latin typeface="Helvetica Neue" panose="02000503000000020004" pitchFamily="2" charset="0"/>
              </a:rPr>
              <a:t> </a:t>
            </a:r>
            <a:r>
              <a:rPr lang="nl-NL" sz="1200" b="0" i="0" dirty="0" err="1">
                <a:effectLst/>
                <a:latin typeface="Helvetica Neue" panose="02000503000000020004" pitchFamily="2" charset="0"/>
              </a:rPr>
              <a:t>determines</a:t>
            </a:r>
            <a:r>
              <a:rPr lang="nl-NL" sz="1200" b="0" i="0" dirty="0">
                <a:effectLst/>
                <a:latin typeface="Helvetica Neue" panose="02000503000000020004" pitchFamily="2" charset="0"/>
              </a:rPr>
              <a:t> </a:t>
            </a:r>
            <a:r>
              <a:rPr lang="nl-NL" sz="1200" b="0" i="0" dirty="0" err="1">
                <a:effectLst/>
                <a:latin typeface="Helvetica Neue" panose="02000503000000020004" pitchFamily="2" charset="0"/>
              </a:rPr>
              <a:t>how</a:t>
            </a:r>
            <a:r>
              <a:rPr lang="nl-NL" sz="1200" b="0" i="0" dirty="0">
                <a:effectLst/>
                <a:latin typeface="Helvetica Neue" panose="02000503000000020004" pitchFamily="2" charset="0"/>
              </a:rPr>
              <a:t> well </a:t>
            </a:r>
            <a:r>
              <a:rPr lang="nl-NL" sz="1200" b="0" i="0" dirty="0" err="1">
                <a:effectLst/>
                <a:latin typeface="Helvetica Neue" panose="02000503000000020004" pitchFamily="2" charset="0"/>
              </a:rPr>
              <a:t>the</a:t>
            </a:r>
            <a:r>
              <a:rPr lang="nl-NL" sz="1200" b="0" i="0" dirty="0">
                <a:effectLst/>
                <a:latin typeface="Helvetica Neue" panose="02000503000000020004" pitchFamily="2" charset="0"/>
              </a:rPr>
              <a:t> model </a:t>
            </a:r>
            <a:r>
              <a:rPr lang="nl-NL" sz="1200" b="0" i="0" dirty="0" err="1">
                <a:effectLst/>
                <a:latin typeface="Helvetica Neue" panose="02000503000000020004" pitchFamily="2" charset="0"/>
              </a:rPr>
              <a:t>generalize</a:t>
            </a:r>
            <a:r>
              <a:rPr lang="nl-NL" sz="1200" b="0" i="0" dirty="0">
                <a:effectLst/>
                <a:latin typeface="Helvetica Neue" panose="02000503000000020004" pitchFamily="2" charset="0"/>
              </a:rPr>
              <a:t> </a:t>
            </a:r>
            <a:r>
              <a:rPr lang="nl-NL" sz="1200" b="0" i="0" dirty="0" err="1">
                <a:effectLst/>
                <a:latin typeface="Helvetica Neue" panose="02000503000000020004" pitchFamily="2" charset="0"/>
              </a:rPr>
              <a:t>future</a:t>
            </a:r>
            <a:r>
              <a:rPr lang="nl-NL" sz="1200" b="0" i="0" dirty="0">
                <a:effectLst/>
                <a:latin typeface="Helvetica Neue" panose="02000503000000020004" pitchFamily="2" charset="0"/>
              </a:rPr>
              <a:t> data. The </a:t>
            </a:r>
            <a:r>
              <a:rPr lang="nl-NL" sz="1200" b="0" i="0" dirty="0" err="1">
                <a:effectLst/>
                <a:latin typeface="Helvetica Neue" panose="02000503000000020004" pitchFamily="2" charset="0"/>
              </a:rPr>
              <a:t>balance</a:t>
            </a:r>
            <a:r>
              <a:rPr lang="nl-NL" sz="1200" b="0" i="0" dirty="0">
                <a:effectLst/>
                <a:latin typeface="Helvetica Neue" panose="02000503000000020004" pitchFamily="2" charset="0"/>
              </a:rPr>
              <a:t> </a:t>
            </a:r>
            <a:r>
              <a:rPr lang="nl-NL" sz="1200" b="0" i="0" dirty="0" err="1">
                <a:effectLst/>
                <a:latin typeface="Helvetica Neue" panose="02000503000000020004" pitchFamily="2" charset="0"/>
              </a:rPr>
              <a:t>between</a:t>
            </a:r>
            <a:r>
              <a:rPr lang="nl-NL" sz="1200" b="0" i="0" dirty="0">
                <a:effectLst/>
                <a:latin typeface="Helvetica Neue" panose="02000503000000020004" pitchFamily="2" charset="0"/>
              </a:rPr>
              <a:t> </a:t>
            </a:r>
            <a:r>
              <a:rPr lang="nl-NL" sz="1200" b="0" i="0" dirty="0" err="1">
                <a:effectLst/>
                <a:latin typeface="Helvetica Neue" panose="02000503000000020004" pitchFamily="2" charset="0"/>
              </a:rPr>
              <a:t>overfitting</a:t>
            </a:r>
            <a:r>
              <a:rPr lang="nl-NL" sz="1200" b="0" i="0" dirty="0">
                <a:effectLst/>
                <a:latin typeface="Helvetica Neue" panose="02000503000000020004" pitchFamily="2" charset="0"/>
              </a:rPr>
              <a:t> </a:t>
            </a:r>
            <a:r>
              <a:rPr lang="nl-NL" sz="1200" b="0" i="0" dirty="0" err="1">
                <a:effectLst/>
                <a:latin typeface="Helvetica Neue" panose="02000503000000020004" pitchFamily="2" charset="0"/>
              </a:rPr>
              <a:t>and</a:t>
            </a:r>
            <a:r>
              <a:rPr lang="nl-NL" sz="1200" b="0" i="0" dirty="0">
                <a:effectLst/>
                <a:latin typeface="Helvetica Neue" panose="02000503000000020004" pitchFamily="2" charset="0"/>
              </a:rPr>
              <a:t> </a:t>
            </a:r>
            <a:r>
              <a:rPr lang="nl-NL" sz="1200" b="0" i="0" dirty="0" err="1">
                <a:effectLst/>
                <a:latin typeface="Helvetica Neue" panose="02000503000000020004" pitchFamily="2" charset="0"/>
              </a:rPr>
              <a:t>underfitting</a:t>
            </a:r>
            <a:r>
              <a:rPr lang="nl-NL" sz="1200" b="0" i="0" dirty="0">
                <a:effectLst/>
                <a:latin typeface="Helvetica Neue" panose="02000503000000020004" pitchFamily="2" charset="0"/>
              </a:rPr>
              <a:t> </a:t>
            </a:r>
            <a:r>
              <a:rPr lang="nl-NL" sz="1200" b="0" i="0" dirty="0" err="1">
                <a:effectLst/>
                <a:latin typeface="Helvetica Neue" panose="02000503000000020004" pitchFamily="2" charset="0"/>
              </a:rPr>
              <a:t>the</a:t>
            </a:r>
            <a:r>
              <a:rPr lang="nl-NL" sz="1200" b="0" i="0" dirty="0">
                <a:effectLst/>
                <a:latin typeface="Helvetica Neue" panose="02000503000000020004" pitchFamily="2" charset="0"/>
              </a:rPr>
              <a:t> training data is a </a:t>
            </a:r>
            <a:r>
              <a:rPr lang="nl-NL" sz="1200" b="0" i="0" dirty="0" err="1">
                <a:effectLst/>
                <a:latin typeface="Helvetica Neue" panose="02000503000000020004" pitchFamily="2" charset="0"/>
              </a:rPr>
              <a:t>problem</a:t>
            </a:r>
            <a:r>
              <a:rPr lang="nl-NL" sz="1200" b="0" i="0" dirty="0">
                <a:effectLst/>
                <a:latin typeface="Helvetica Neue" panose="02000503000000020004" pitchFamily="2" charset="0"/>
              </a:rPr>
              <a:t> </a:t>
            </a:r>
            <a:r>
              <a:rPr lang="nl-NL" sz="1200" b="0" i="0" dirty="0" err="1">
                <a:effectLst/>
                <a:latin typeface="Helvetica Neue" panose="02000503000000020004" pitchFamily="2" charset="0"/>
              </a:rPr>
              <a:t>known</a:t>
            </a:r>
            <a:r>
              <a:rPr lang="nl-NL" sz="1200" b="0" i="0" dirty="0">
                <a:effectLst/>
                <a:latin typeface="Helvetica Neue" panose="02000503000000020004" pitchFamily="2" charset="0"/>
              </a:rPr>
              <a:t> as </a:t>
            </a:r>
            <a:r>
              <a:rPr lang="nl-NL" sz="1200" b="0" i="0" dirty="0" err="1">
                <a:effectLst/>
                <a:latin typeface="Helvetica Neue" panose="02000503000000020004" pitchFamily="2" charset="0"/>
              </a:rPr>
              <a:t>the</a:t>
            </a:r>
            <a:r>
              <a:rPr lang="nl-NL" sz="1200" b="0" i="0" dirty="0">
                <a:effectLst/>
                <a:latin typeface="Helvetica Neue" panose="02000503000000020004" pitchFamily="2" charset="0"/>
              </a:rPr>
              <a:t> bias-</a:t>
            </a:r>
            <a:r>
              <a:rPr lang="nl-NL" sz="1200" b="0" i="0" dirty="0" err="1">
                <a:effectLst/>
                <a:latin typeface="Helvetica Neue" panose="02000503000000020004" pitchFamily="2" charset="0"/>
              </a:rPr>
              <a:t>variance</a:t>
            </a:r>
            <a:r>
              <a:rPr lang="nl-NL" sz="1200" b="0" i="0" dirty="0">
                <a:effectLst/>
                <a:latin typeface="Helvetica Neue" panose="02000503000000020004" pitchFamily="2" charset="0"/>
              </a:rPr>
              <a:t> </a:t>
            </a:r>
            <a:r>
              <a:rPr lang="nl-NL" sz="1200" b="0" i="0" dirty="0" err="1">
                <a:effectLst/>
                <a:latin typeface="Helvetica Neue" panose="02000503000000020004" pitchFamily="2" charset="0"/>
              </a:rPr>
              <a:t>tradeoff</a:t>
            </a:r>
            <a:r>
              <a:rPr lang="nl-NL" sz="1200" b="0" i="0" dirty="0">
                <a:effectLst/>
                <a:latin typeface="Helvetica Neue" panose="02000503000000020004" pitchFamily="2" charset="0"/>
              </a:rPr>
              <a:t>.</a:t>
            </a:r>
          </a:p>
          <a:p>
            <a:pPr>
              <a:lnSpc>
                <a:spcPct val="100000"/>
              </a:lnSpc>
              <a:buNone/>
            </a:pPr>
            <a:endParaRPr lang="nl-NL" sz="1200" dirty="0">
              <a:latin typeface="Helvetica Neue" panose="02000503000000020004" pitchFamily="2" charset="0"/>
            </a:endParaRPr>
          </a:p>
          <a:p>
            <a:pPr>
              <a:lnSpc>
                <a:spcPct val="100000"/>
              </a:lnSpc>
              <a:buNone/>
            </a:pPr>
            <a:r>
              <a:rPr lang="en-US" sz="1200" b="0" i="0" dirty="0">
                <a:effectLst/>
                <a:latin typeface="Helvetica Neue" panose="02000503000000020004" pitchFamily="2" charset="0"/>
              </a:rPr>
              <a:t>Smaller values of </a:t>
            </a:r>
            <a:r>
              <a:rPr lang="en-US" sz="1200" b="0" i="1" dirty="0">
                <a:effectLst/>
                <a:latin typeface="Helvetica Neue" panose="02000503000000020004" pitchFamily="2" charset="0"/>
              </a:rPr>
              <a:t>k</a:t>
            </a:r>
            <a:r>
              <a:rPr lang="en-US" sz="1200" b="0" i="0" dirty="0">
                <a:effectLst/>
                <a:latin typeface="Helvetica Neue" panose="02000503000000020004" pitchFamily="2" charset="0"/>
              </a:rPr>
              <a:t> in k-NN have low bias and high variance and larger values of </a:t>
            </a:r>
            <a:r>
              <a:rPr lang="en-US" sz="1200" b="0" i="1" dirty="0">
                <a:effectLst/>
                <a:latin typeface="Helvetica Neue" panose="02000503000000020004" pitchFamily="2" charset="0"/>
              </a:rPr>
              <a:t>k</a:t>
            </a:r>
            <a:r>
              <a:rPr lang="en-US" sz="1200" b="0" i="0" dirty="0">
                <a:effectLst/>
                <a:latin typeface="Helvetica Neue" panose="02000503000000020004" pitchFamily="2" charset="0"/>
              </a:rPr>
              <a:t> in k-NN have high bias and low variance.</a:t>
            </a:r>
          </a:p>
          <a:p>
            <a:pPr>
              <a:lnSpc>
                <a:spcPct val="100000"/>
              </a:lnSpc>
              <a:buNone/>
            </a:pPr>
            <a:endParaRPr lang="en-US" sz="1200" dirty="0">
              <a:latin typeface="Helvetica Neue" panose="02000503000000020004" pitchFamily="2" charset="0"/>
            </a:endParaRPr>
          </a:p>
          <a:p>
            <a:pPr>
              <a:lnSpc>
                <a:spcPct val="100000"/>
              </a:lnSpc>
              <a:buNone/>
            </a:pPr>
            <a:r>
              <a:rPr lang="nl-NL" sz="1200" b="0" i="0" dirty="0">
                <a:effectLst/>
                <a:latin typeface="Helvetica Neue" panose="02000503000000020004" pitchFamily="2" charset="0"/>
              </a:rPr>
              <a:t>A common </a:t>
            </a:r>
            <a:r>
              <a:rPr lang="nl-NL" sz="1200" b="0" i="0" dirty="0" err="1">
                <a:effectLst/>
                <a:latin typeface="Helvetica Neue" panose="02000503000000020004" pitchFamily="2" charset="0"/>
              </a:rPr>
              <a:t>practise</a:t>
            </a:r>
            <a:r>
              <a:rPr lang="nl-NL" sz="1200" b="0" i="0" dirty="0">
                <a:effectLst/>
                <a:latin typeface="Helvetica Neue" panose="02000503000000020004" pitchFamily="2" charset="0"/>
              </a:rPr>
              <a:t> is </a:t>
            </a:r>
            <a:r>
              <a:rPr lang="nl-NL" sz="1200" b="0" i="0" dirty="0" err="1">
                <a:effectLst/>
                <a:latin typeface="Helvetica Neue" panose="02000503000000020004" pitchFamily="2" charset="0"/>
              </a:rPr>
              <a:t>to</a:t>
            </a:r>
            <a:r>
              <a:rPr lang="nl-NL" sz="1200" b="0" i="0" dirty="0">
                <a:effectLst/>
                <a:latin typeface="Helvetica Neue" panose="02000503000000020004" pitchFamily="2" charset="0"/>
              </a:rPr>
              <a:t> start </a:t>
            </a:r>
            <a:r>
              <a:rPr lang="nl-NL" sz="1200" b="0" i="0" dirty="0" err="1">
                <a:effectLst/>
                <a:latin typeface="Helvetica Neue" panose="02000503000000020004" pitchFamily="2" charset="0"/>
              </a:rPr>
              <a:t>with</a:t>
            </a:r>
            <a:r>
              <a:rPr lang="nl-NL" sz="1200" b="0" i="0" dirty="0">
                <a:effectLst/>
                <a:latin typeface="Helvetica Neue" panose="02000503000000020004" pitchFamily="2" charset="0"/>
              </a:rPr>
              <a:t> </a:t>
            </a:r>
            <a:r>
              <a:rPr lang="nl-NL" sz="1200" b="0" i="1" dirty="0">
                <a:effectLst/>
                <a:latin typeface="Helvetica Neue" panose="02000503000000020004" pitchFamily="2" charset="0"/>
              </a:rPr>
              <a:t>k</a:t>
            </a:r>
            <a:r>
              <a:rPr lang="nl-NL" sz="1200" b="0" i="0" dirty="0">
                <a:effectLst/>
                <a:latin typeface="Helvetica Neue" panose="02000503000000020004" pitchFamily="2" charset="0"/>
              </a:rPr>
              <a:t> </a:t>
            </a:r>
            <a:r>
              <a:rPr lang="nl-NL" sz="1200" b="0" i="0" dirty="0" err="1">
                <a:effectLst/>
                <a:latin typeface="Helvetica Neue" panose="02000503000000020004" pitchFamily="2" charset="0"/>
              </a:rPr>
              <a:t>equal</a:t>
            </a:r>
            <a:r>
              <a:rPr lang="nl-NL" sz="1200" b="0" i="0" dirty="0">
                <a:effectLst/>
                <a:latin typeface="Helvetica Neue" panose="02000503000000020004" pitchFamily="2" charset="0"/>
              </a:rPr>
              <a:t> </a:t>
            </a:r>
            <a:r>
              <a:rPr lang="nl-NL" sz="1200" b="0" i="0" dirty="0" err="1">
                <a:effectLst/>
                <a:latin typeface="Helvetica Neue" panose="02000503000000020004" pitchFamily="2" charset="0"/>
              </a:rPr>
              <a:t>to</a:t>
            </a:r>
            <a:r>
              <a:rPr lang="nl-NL" sz="1200" b="0" i="0" dirty="0">
                <a:effectLst/>
                <a:latin typeface="Helvetica Neue" panose="02000503000000020004" pitchFamily="2" charset="0"/>
              </a:rPr>
              <a:t> </a:t>
            </a:r>
            <a:r>
              <a:rPr lang="nl-NL" sz="1200" b="0" i="0" dirty="0" err="1">
                <a:effectLst/>
                <a:latin typeface="Helvetica Neue" panose="02000503000000020004" pitchFamily="2" charset="0"/>
              </a:rPr>
              <a:t>the</a:t>
            </a:r>
            <a:r>
              <a:rPr lang="nl-NL" sz="1200" b="0" i="0" dirty="0">
                <a:effectLst/>
                <a:latin typeface="Helvetica Neue" panose="02000503000000020004" pitchFamily="2" charset="0"/>
              </a:rPr>
              <a:t> square root of </a:t>
            </a:r>
            <a:r>
              <a:rPr lang="nl-NL" sz="1200" b="0" i="0" dirty="0" err="1">
                <a:effectLst/>
                <a:latin typeface="Helvetica Neue" panose="02000503000000020004" pitchFamily="2" charset="0"/>
              </a:rPr>
              <a:t>the</a:t>
            </a:r>
            <a:r>
              <a:rPr lang="nl-NL" sz="1200" b="0" i="0" dirty="0">
                <a:effectLst/>
                <a:latin typeface="Helvetica Neue" panose="02000503000000020004" pitchFamily="2" charset="0"/>
              </a:rPr>
              <a:t> </a:t>
            </a:r>
            <a:r>
              <a:rPr lang="nl-NL" sz="1200" b="0" i="0" dirty="0" err="1">
                <a:effectLst/>
                <a:latin typeface="Helvetica Neue" panose="02000503000000020004" pitchFamily="2" charset="0"/>
              </a:rPr>
              <a:t>number</a:t>
            </a:r>
            <a:r>
              <a:rPr lang="nl-NL" sz="1200" b="0" i="0" dirty="0">
                <a:effectLst/>
                <a:latin typeface="Helvetica Neue" panose="02000503000000020004" pitchFamily="2" charset="0"/>
              </a:rPr>
              <a:t> of training </a:t>
            </a:r>
            <a:r>
              <a:rPr lang="nl-NL" sz="1200" b="0" i="0" dirty="0" err="1">
                <a:effectLst/>
                <a:latin typeface="Helvetica Neue" panose="02000503000000020004" pitchFamily="2" charset="0"/>
              </a:rPr>
              <a:t>examples</a:t>
            </a:r>
            <a:r>
              <a:rPr lang="nl-NL" sz="1200" b="0" i="0" dirty="0">
                <a:effectLst/>
                <a:latin typeface="Helvetica Neue" panose="02000503000000020004" pitchFamily="2" charset="0"/>
              </a:rPr>
              <a:t>.</a:t>
            </a:r>
          </a:p>
          <a:p>
            <a:pPr>
              <a:lnSpc>
                <a:spcPct val="100000"/>
              </a:lnSpc>
              <a:buNone/>
            </a:pPr>
            <a:endParaRPr lang="nl-NL" sz="1200" dirty="0">
              <a:latin typeface="Helvetica Neue" panose="02000503000000020004" pitchFamily="2" charset="0"/>
            </a:endParaRPr>
          </a:p>
          <a:p>
            <a:pPr>
              <a:lnSpc>
                <a:spcPct val="100000"/>
              </a:lnSpc>
              <a:buNone/>
            </a:pPr>
            <a:r>
              <a:rPr lang="en-US" sz="1200" b="0" i="0" dirty="0">
                <a:effectLst/>
                <a:latin typeface="Helvetica Neue" panose="02000503000000020004" pitchFamily="2" charset="0"/>
              </a:rPr>
              <a:t>To determine the optimal value of </a:t>
            </a:r>
            <a:r>
              <a:rPr lang="en-US" sz="1200" b="0" i="1" dirty="0">
                <a:effectLst/>
                <a:latin typeface="Helvetica Neue" panose="02000503000000020004" pitchFamily="2" charset="0"/>
              </a:rPr>
              <a:t>k</a:t>
            </a:r>
            <a:r>
              <a:rPr lang="en-US" sz="1200" b="0" i="0" dirty="0">
                <a:effectLst/>
                <a:latin typeface="Helvetica Neue" panose="02000503000000020004" pitchFamily="2" charset="0"/>
              </a:rPr>
              <a:t> in k-nearest neighbors (k-NN) for both regression and classification problems, you can use the following techniques:</a:t>
            </a:r>
          </a:p>
          <a:p>
            <a:pPr>
              <a:lnSpc>
                <a:spcPct val="100000"/>
              </a:lnSpc>
              <a:buNone/>
            </a:pPr>
            <a:endParaRPr lang="en-US" sz="1200" dirty="0">
              <a:latin typeface="Helvetica Neue" panose="02000503000000020004" pitchFamily="2" charset="0"/>
            </a:endParaRPr>
          </a:p>
          <a:p>
            <a:pPr algn="l"/>
            <a:r>
              <a:rPr lang="en-US" sz="1200" b="1" i="0" dirty="0">
                <a:effectLst/>
                <a:latin typeface="Helvetica Neue" panose="02000503000000020004" pitchFamily="2" charset="0"/>
              </a:rPr>
              <a:t>Cross-validation:</a:t>
            </a:r>
            <a:r>
              <a:rPr lang="en-US" sz="1200" b="0" i="0" dirty="0">
                <a:effectLst/>
                <a:latin typeface="Helvetica Neue" panose="02000503000000020004" pitchFamily="2" charset="0"/>
              </a:rPr>
              <a:t> Evaluate the performance of k-NN using techniques like k-fold cross-validation, stratified k-fold cross-validation, or leave-one-out cross-validation, and select the value of k that yields the best performance metric.</a:t>
            </a:r>
          </a:p>
          <a:p>
            <a:pPr algn="l"/>
            <a:endParaRPr lang="en-US" sz="1200" b="0" i="0" dirty="0">
              <a:effectLst/>
              <a:latin typeface="Helvetica Neue" panose="02000503000000020004" pitchFamily="2" charset="0"/>
            </a:endParaRPr>
          </a:p>
          <a:p>
            <a:pPr algn="l"/>
            <a:r>
              <a:rPr lang="en-US" sz="1200" b="1" i="0" dirty="0">
                <a:effectLst/>
                <a:latin typeface="Helvetica Neue" panose="02000503000000020004" pitchFamily="2" charset="0"/>
              </a:rPr>
              <a:t>Grid search:</a:t>
            </a:r>
            <a:r>
              <a:rPr lang="en-US" sz="1200" b="0" i="0" dirty="0">
                <a:effectLst/>
                <a:latin typeface="Helvetica Neue" panose="02000503000000020004" pitchFamily="2" charset="0"/>
              </a:rPr>
              <a:t> Define a range of possible values for k, evaluate the performance of k-NN for each value using an appropriate performance metric, and select the value of k that gives the highest performance metric.</a:t>
            </a:r>
          </a:p>
          <a:p>
            <a:pPr algn="l"/>
            <a:endParaRPr lang="en-US" sz="1200" b="0" i="0" dirty="0">
              <a:effectLst/>
              <a:latin typeface="Helvetica Neue" panose="02000503000000020004" pitchFamily="2" charset="0"/>
            </a:endParaRPr>
          </a:p>
          <a:p>
            <a:pPr algn="l"/>
            <a:r>
              <a:rPr lang="en-US" sz="1200" b="1" i="0" dirty="0">
                <a:effectLst/>
                <a:latin typeface="Helvetica Neue" panose="02000503000000020004" pitchFamily="2" charset="0"/>
              </a:rPr>
              <a:t>Domain knowledge and experimentation:</a:t>
            </a:r>
            <a:r>
              <a:rPr lang="en-US" sz="1200" b="0" i="0" dirty="0">
                <a:effectLst/>
                <a:latin typeface="Helvetica Neue" panose="02000503000000020004" pitchFamily="2" charset="0"/>
              </a:rPr>
              <a:t> Leverage insights or prior knowledge about the data, experiment with different values of k, and observe the model's performance to determine the optimal value of k based on the specific problem and dataset.</a:t>
            </a:r>
          </a:p>
        </p:txBody>
      </p:sp>
    </p:spTree>
    <p:extLst>
      <p:ext uri="{BB962C8B-B14F-4D97-AF65-F5344CB8AC3E}">
        <p14:creationId xmlns:p14="http://schemas.microsoft.com/office/powerpoint/2010/main" val="3341964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Rechthoek 3"/>
          <p:cNvSpPr/>
          <p:nvPr/>
        </p:nvSpPr>
        <p:spPr>
          <a:xfrm>
            <a:off x="304920" y="838080"/>
            <a:ext cx="8533440" cy="5181120"/>
          </a:xfrm>
          <a:prstGeom prst="rect">
            <a:avLst/>
          </a:prstGeom>
          <a:solidFill>
            <a:srgbClr val="FFFFFF"/>
          </a:solidFill>
          <a:ln w="9360" cap="sq">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endParaRPr lang="nl-NL" sz="2400" b="0" strike="noStrike" spc="-1">
              <a:solidFill>
                <a:srgbClr val="000000"/>
              </a:solidFill>
              <a:latin typeface="Times New Roman"/>
              <a:ea typeface="DejaVu Sans"/>
            </a:endParaRPr>
          </a:p>
        </p:txBody>
      </p:sp>
      <p:sp>
        <p:nvSpPr>
          <p:cNvPr id="122" name="PlaceHolder 4"/>
          <p:cNvSpPr txBox="1"/>
          <p:nvPr/>
        </p:nvSpPr>
        <p:spPr>
          <a:xfrm>
            <a:off x="0" y="76320"/>
            <a:ext cx="9143280" cy="608760"/>
          </a:xfrm>
          <a:prstGeom prst="rect">
            <a:avLst/>
          </a:prstGeom>
          <a:noFill/>
          <a:ln w="0">
            <a:noFill/>
          </a:ln>
        </p:spPr>
        <p:txBody>
          <a:bodyPr lIns="90000" tIns="46800" rIns="90000" bIns="46800" anchor="ctr">
            <a:noAutofit/>
          </a:bodyPr>
          <a:lstStyle/>
          <a:p>
            <a:pP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nl-NL" sz="4000" spc="-1" dirty="0">
                <a:solidFill>
                  <a:srgbClr val="FFFFFF"/>
                </a:solidFill>
                <a:latin typeface="Impact"/>
              </a:rPr>
              <a:t>Preparing data</a:t>
            </a:r>
            <a:endParaRPr lang="nl-NL" sz="4000" b="0" strike="noStrike" spc="-1" dirty="0">
              <a:solidFill>
                <a:srgbClr val="000000"/>
              </a:solidFill>
              <a:latin typeface="Arial"/>
            </a:endParaRPr>
          </a:p>
        </p:txBody>
      </p:sp>
      <p:sp>
        <p:nvSpPr>
          <p:cNvPr id="6" name="Tekstvak 2">
            <a:extLst>
              <a:ext uri="{FF2B5EF4-FFF2-40B4-BE49-F238E27FC236}">
                <a16:creationId xmlns:a16="http://schemas.microsoft.com/office/drawing/2014/main" id="{5C8D2299-E5E5-E3B9-BFFF-3DB94888F846}"/>
              </a:ext>
            </a:extLst>
          </p:cNvPr>
          <p:cNvSpPr/>
          <p:nvPr/>
        </p:nvSpPr>
        <p:spPr>
          <a:xfrm>
            <a:off x="495889" y="1196785"/>
            <a:ext cx="7866876" cy="3045534"/>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buNone/>
            </a:pPr>
            <a:endParaRPr lang="en-US" sz="1200" b="0" i="0" dirty="0">
              <a:effectLst/>
              <a:latin typeface="Helvetica Neue" panose="02000503000000020004" pitchFamily="2" charset="0"/>
            </a:endParaRPr>
          </a:p>
          <a:p>
            <a:pPr>
              <a:lnSpc>
                <a:spcPct val="100000"/>
              </a:lnSpc>
              <a:buNone/>
            </a:pPr>
            <a:r>
              <a:rPr lang="en-US" sz="1200" b="1" i="0" dirty="0">
                <a:effectLst/>
                <a:latin typeface="Helvetica Neue" panose="02000503000000020004" pitchFamily="2" charset="0"/>
              </a:rPr>
              <a:t>Feature scaling:</a:t>
            </a:r>
            <a:r>
              <a:rPr lang="en-US" sz="1200" b="0" i="0" dirty="0">
                <a:effectLst/>
                <a:latin typeface="Helvetica Neue" panose="02000503000000020004" pitchFamily="2" charset="0"/>
              </a:rPr>
              <a:t> When features have different scales, as it avoids dominance of a single feature in distance calculation, mitigating bias and improving overall performance.</a:t>
            </a:r>
          </a:p>
          <a:p>
            <a:pPr>
              <a:lnSpc>
                <a:spcPct val="100000"/>
              </a:lnSpc>
              <a:buNone/>
            </a:pPr>
            <a:endParaRPr lang="en-US" sz="1200" b="0" i="0" dirty="0">
              <a:effectLst/>
              <a:latin typeface="Helvetica Neue" panose="02000503000000020004" pitchFamily="2" charset="0"/>
            </a:endParaRPr>
          </a:p>
          <a:p>
            <a:r>
              <a:rPr lang="en-US" sz="1200" b="0" i="0" dirty="0">
                <a:effectLst/>
                <a:latin typeface="Helvetica Neue" panose="02000503000000020004" pitchFamily="2" charset="0"/>
              </a:rPr>
              <a:t>The traditional method of rescaling features for </a:t>
            </a:r>
            <a:r>
              <a:rPr lang="en-US" sz="1200" b="0" i="0" dirty="0" err="1">
                <a:effectLst/>
                <a:latin typeface="Helvetica Neue" panose="02000503000000020004" pitchFamily="2" charset="0"/>
              </a:rPr>
              <a:t>kNN</a:t>
            </a:r>
            <a:r>
              <a:rPr lang="en-US" sz="1200" b="0" i="0" dirty="0">
                <a:effectLst/>
                <a:latin typeface="Helvetica Neue" panose="02000503000000020004" pitchFamily="2" charset="0"/>
              </a:rPr>
              <a:t> is </a:t>
            </a:r>
            <a:r>
              <a:rPr lang="en-US" sz="1200" b="1" i="0" dirty="0">
                <a:effectLst/>
                <a:latin typeface="Helvetica Neue" panose="02000503000000020004" pitchFamily="2" charset="0"/>
              </a:rPr>
              <a:t>min-max normalization</a:t>
            </a:r>
            <a:r>
              <a:rPr lang="en-US" sz="1200" b="0" i="0" dirty="0">
                <a:effectLst/>
                <a:latin typeface="Helvetica Neue" panose="02000503000000020004" pitchFamily="2" charset="0"/>
              </a:rPr>
              <a:t>. Another common transformation is called </a:t>
            </a:r>
            <a:r>
              <a:rPr lang="en-US" sz="1200" b="1" i="0" dirty="0">
                <a:effectLst/>
                <a:latin typeface="Helvetica Neue" panose="02000503000000020004" pitchFamily="2" charset="0"/>
              </a:rPr>
              <a:t>z-score normalization</a:t>
            </a:r>
            <a:r>
              <a:rPr lang="en-US" sz="1200" b="0" i="0" dirty="0">
                <a:effectLst/>
                <a:latin typeface="Helvetica Neue" panose="02000503000000020004" pitchFamily="2" charset="0"/>
              </a:rPr>
              <a:t>.</a:t>
            </a:r>
          </a:p>
          <a:p>
            <a:pPr>
              <a:lnSpc>
                <a:spcPct val="100000"/>
              </a:lnSpc>
              <a:buNone/>
            </a:pPr>
            <a:endParaRPr lang="en-US" sz="1200" b="0" i="0" dirty="0">
              <a:effectLst/>
              <a:latin typeface="Helvetica Neue" panose="02000503000000020004" pitchFamily="2" charset="0"/>
            </a:endParaRPr>
          </a:p>
          <a:p>
            <a:pPr>
              <a:lnSpc>
                <a:spcPct val="100000"/>
              </a:lnSpc>
              <a:buNone/>
            </a:pPr>
            <a:r>
              <a:rPr lang="en-US" sz="1200" b="1" i="0" dirty="0">
                <a:effectLst/>
                <a:latin typeface="Helvetica Neue" panose="02000503000000020004" pitchFamily="2" charset="0"/>
              </a:rPr>
              <a:t>Feature engineering:</a:t>
            </a:r>
            <a:r>
              <a:rPr lang="en-US" sz="1200" b="0" i="0" dirty="0">
                <a:effectLst/>
                <a:latin typeface="Helvetica Neue" panose="02000503000000020004" pitchFamily="2" charset="0"/>
              </a:rPr>
              <a:t> Transforming features to reveal patterns, enhance class separability, or strengthen the relationship with the target variable using techniques like feature extraction, dimensionality reduction, or creating new derived features based on domain knowledge.</a:t>
            </a:r>
          </a:p>
          <a:p>
            <a:pPr>
              <a:lnSpc>
                <a:spcPct val="100000"/>
              </a:lnSpc>
              <a:buNone/>
            </a:pPr>
            <a:endParaRPr lang="en-US" sz="1200" b="0" i="0" dirty="0">
              <a:effectLst/>
              <a:latin typeface="Helvetica Neue" panose="02000503000000020004" pitchFamily="2" charset="0"/>
            </a:endParaRPr>
          </a:p>
          <a:p>
            <a:pPr>
              <a:lnSpc>
                <a:spcPct val="100000"/>
              </a:lnSpc>
              <a:buNone/>
            </a:pPr>
            <a:r>
              <a:rPr lang="en-US" sz="1200" b="1" i="0" dirty="0">
                <a:effectLst/>
                <a:latin typeface="Helvetica Neue" panose="02000503000000020004" pitchFamily="2" charset="0"/>
              </a:rPr>
              <a:t>Handling categorical features:</a:t>
            </a:r>
            <a:r>
              <a:rPr lang="en-US" sz="1200" b="0" i="0" dirty="0">
                <a:effectLst/>
                <a:latin typeface="Helvetica Neue" panose="02000503000000020004" pitchFamily="2" charset="0"/>
              </a:rPr>
              <a:t> They should be encoded into numerical representations through techniques like one-hot encoding or label encoding before utilizing the algorithm.</a:t>
            </a:r>
          </a:p>
          <a:p>
            <a:pPr>
              <a:lnSpc>
                <a:spcPct val="100000"/>
              </a:lnSpc>
              <a:buNone/>
            </a:pPr>
            <a:endParaRPr lang="en-US" sz="1200" dirty="0">
              <a:latin typeface="Helvetica Neue" panose="02000503000000020004" pitchFamily="2" charset="0"/>
            </a:endParaRPr>
          </a:p>
          <a:p>
            <a:pPr>
              <a:lnSpc>
                <a:spcPct val="100000"/>
              </a:lnSpc>
              <a:buNone/>
            </a:pPr>
            <a:r>
              <a:rPr lang="en-US" sz="1200" b="0" i="0" dirty="0">
                <a:effectLst/>
                <a:latin typeface="Helvetica Neue" panose="02000503000000020004" pitchFamily="2" charset="0"/>
              </a:rPr>
              <a:t>Common approaches for categorical variables in KNN include label encoding for ordinal variables, one-hot encoding for non-ordinal variables, and feature hashing for high-cardinality variables.</a:t>
            </a:r>
          </a:p>
        </p:txBody>
      </p:sp>
    </p:spTree>
    <p:extLst>
      <p:ext uri="{BB962C8B-B14F-4D97-AF65-F5344CB8AC3E}">
        <p14:creationId xmlns:p14="http://schemas.microsoft.com/office/powerpoint/2010/main" val="3435758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Rechthoek 3"/>
          <p:cNvSpPr/>
          <p:nvPr/>
        </p:nvSpPr>
        <p:spPr>
          <a:xfrm>
            <a:off x="304920" y="838080"/>
            <a:ext cx="8533440" cy="5181120"/>
          </a:xfrm>
          <a:prstGeom prst="rect">
            <a:avLst/>
          </a:prstGeom>
          <a:solidFill>
            <a:srgbClr val="FFFFFF"/>
          </a:solidFill>
          <a:ln w="9360" cap="sq">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endParaRPr lang="nl-NL" sz="2400" b="0" strike="noStrike" spc="-1">
              <a:solidFill>
                <a:srgbClr val="000000"/>
              </a:solidFill>
              <a:latin typeface="Times New Roman"/>
              <a:ea typeface="DejaVu Sans"/>
            </a:endParaRPr>
          </a:p>
        </p:txBody>
      </p:sp>
      <p:sp>
        <p:nvSpPr>
          <p:cNvPr id="122" name="PlaceHolder 4"/>
          <p:cNvSpPr txBox="1"/>
          <p:nvPr/>
        </p:nvSpPr>
        <p:spPr>
          <a:xfrm>
            <a:off x="0" y="76320"/>
            <a:ext cx="9143280" cy="608760"/>
          </a:xfrm>
          <a:prstGeom prst="rect">
            <a:avLst/>
          </a:prstGeom>
          <a:noFill/>
          <a:ln w="0">
            <a:noFill/>
          </a:ln>
        </p:spPr>
        <p:txBody>
          <a:bodyPr lIns="90000" tIns="46800" rIns="90000" bIns="46800" anchor="ctr">
            <a:noAutofit/>
          </a:bodyPr>
          <a:lstStyle/>
          <a:p>
            <a:pP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nl-NL" sz="4000" spc="-1" dirty="0" err="1">
                <a:solidFill>
                  <a:srgbClr val="FFFFFF"/>
                </a:solidFill>
                <a:latin typeface="Impact"/>
              </a:rPr>
              <a:t>Example</a:t>
            </a:r>
            <a:endParaRPr lang="nl-NL" sz="4000" b="0" strike="noStrike" spc="-1" dirty="0">
              <a:solidFill>
                <a:srgbClr val="000000"/>
              </a:solidFill>
              <a:latin typeface="Arial"/>
            </a:endParaRPr>
          </a:p>
        </p:txBody>
      </p:sp>
      <p:sp>
        <p:nvSpPr>
          <p:cNvPr id="6" name="Tekstvak 2">
            <a:extLst>
              <a:ext uri="{FF2B5EF4-FFF2-40B4-BE49-F238E27FC236}">
                <a16:creationId xmlns:a16="http://schemas.microsoft.com/office/drawing/2014/main" id="{5C8D2299-E5E5-E3B9-BFFF-3DB94888F846}"/>
              </a:ext>
            </a:extLst>
          </p:cNvPr>
          <p:cNvSpPr/>
          <p:nvPr/>
        </p:nvSpPr>
        <p:spPr>
          <a:xfrm>
            <a:off x="495889" y="1196785"/>
            <a:ext cx="7866876" cy="644877"/>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buNone/>
            </a:pPr>
            <a:r>
              <a:rPr lang="en-US" sz="1200" b="0" i="0" dirty="0">
                <a:solidFill>
                  <a:srgbClr val="0A0A23"/>
                </a:solidFill>
                <a:effectLst/>
                <a:latin typeface="Helvetica Neue" panose="02000503000000020004" pitchFamily="2" charset="0"/>
              </a:rPr>
              <a:t>The table represents our data set and has two columns — </a:t>
            </a:r>
            <a:r>
              <a:rPr lang="en-US" sz="1200" b="1" i="0" dirty="0">
                <a:effectLst/>
                <a:latin typeface="Helvetica Neue" panose="02000503000000020004" pitchFamily="2" charset="0"/>
              </a:rPr>
              <a:t>Brightness </a:t>
            </a:r>
            <a:r>
              <a:rPr lang="en-US" sz="1200" b="0" i="0" dirty="0">
                <a:solidFill>
                  <a:srgbClr val="0A0A23"/>
                </a:solidFill>
                <a:effectLst/>
                <a:latin typeface="Helvetica Neue" panose="02000503000000020004" pitchFamily="2" charset="0"/>
              </a:rPr>
              <a:t>and </a:t>
            </a:r>
            <a:r>
              <a:rPr lang="en-US" sz="1200" b="1" i="0" dirty="0">
                <a:effectLst/>
                <a:latin typeface="Helvetica Neue" panose="02000503000000020004" pitchFamily="2" charset="0"/>
              </a:rPr>
              <a:t>Saturation</a:t>
            </a:r>
            <a:r>
              <a:rPr lang="en-US" sz="1200" b="0" i="0" dirty="0">
                <a:solidFill>
                  <a:srgbClr val="0A0A23"/>
                </a:solidFill>
                <a:effectLst/>
                <a:latin typeface="Helvetica Neue" panose="02000503000000020004" pitchFamily="2" charset="0"/>
              </a:rPr>
              <a:t>. Each row in the table has a class of either </a:t>
            </a:r>
            <a:r>
              <a:rPr lang="en-US" sz="1200" b="1" i="0" dirty="0">
                <a:effectLst/>
                <a:latin typeface="Helvetica Neue" panose="02000503000000020004" pitchFamily="2" charset="0"/>
              </a:rPr>
              <a:t>Red </a:t>
            </a:r>
            <a:r>
              <a:rPr lang="en-US" sz="1200" b="0" i="0" dirty="0">
                <a:solidFill>
                  <a:srgbClr val="0A0A23"/>
                </a:solidFill>
                <a:effectLst/>
                <a:latin typeface="Helvetica Neue" panose="02000503000000020004" pitchFamily="2" charset="0"/>
              </a:rPr>
              <a:t>or </a:t>
            </a:r>
            <a:r>
              <a:rPr lang="en-US" sz="1200" b="1" i="0" dirty="0">
                <a:effectLst/>
                <a:latin typeface="Helvetica Neue" panose="02000503000000020004" pitchFamily="2" charset="0"/>
              </a:rPr>
              <a:t>Blue</a:t>
            </a:r>
            <a:r>
              <a:rPr lang="en-US" sz="1200" dirty="0">
                <a:solidFill>
                  <a:srgbClr val="0A0A23"/>
                </a:solidFill>
                <a:latin typeface="Helvetica Neue" panose="02000503000000020004" pitchFamily="2" charset="0"/>
              </a:rPr>
              <a:t> and the </a:t>
            </a:r>
            <a:r>
              <a:rPr lang="nl-NL" sz="1200" b="1" i="0" dirty="0" err="1">
                <a:effectLst/>
                <a:latin typeface="Helvetica Neue" panose="02000503000000020004" pitchFamily="2" charset="0"/>
              </a:rPr>
              <a:t>Euclidean</a:t>
            </a:r>
            <a:r>
              <a:rPr lang="nl-NL" sz="1200" b="1" i="0" dirty="0">
                <a:effectLst/>
                <a:latin typeface="Helvetica Neue" panose="02000503000000020004" pitchFamily="2" charset="0"/>
              </a:rPr>
              <a:t> </a:t>
            </a:r>
            <a:r>
              <a:rPr lang="nl-NL" sz="1200" b="1" i="0" dirty="0" err="1">
                <a:effectLst/>
                <a:latin typeface="Helvetica Neue" panose="02000503000000020004" pitchFamily="2" charset="0"/>
              </a:rPr>
              <a:t>distance</a:t>
            </a:r>
            <a:r>
              <a:rPr lang="en-US" sz="1200" dirty="0">
                <a:solidFill>
                  <a:srgbClr val="0A0A23"/>
                </a:solidFill>
                <a:latin typeface="Helvetica Neue" panose="02000503000000020004" pitchFamily="2" charset="0"/>
              </a:rPr>
              <a:t> is used as the distance measure. </a:t>
            </a:r>
            <a:r>
              <a:rPr lang="en-US" sz="1200" b="0" i="0" dirty="0">
                <a:solidFill>
                  <a:srgbClr val="0A0A23"/>
                </a:solidFill>
                <a:effectLst/>
                <a:latin typeface="Helvetica Neue" panose="02000503000000020004" pitchFamily="2" charset="0"/>
              </a:rPr>
              <a:t>We have a new entry but it doesn't have a class yet. Suppose </a:t>
            </a:r>
            <a:r>
              <a:rPr lang="en-US" sz="1200" b="0" i="1" dirty="0">
                <a:solidFill>
                  <a:srgbClr val="0A0A23"/>
                </a:solidFill>
                <a:effectLst/>
                <a:latin typeface="Helvetica Neue" panose="02000503000000020004" pitchFamily="2" charset="0"/>
              </a:rPr>
              <a:t>k</a:t>
            </a:r>
            <a:r>
              <a:rPr lang="en-US" sz="1200" b="0" i="0" dirty="0">
                <a:solidFill>
                  <a:srgbClr val="0A0A23"/>
                </a:solidFill>
                <a:effectLst/>
                <a:latin typeface="Helvetica Neue" panose="02000503000000020004" pitchFamily="2" charset="0"/>
              </a:rPr>
              <a:t>=3.</a:t>
            </a:r>
            <a:endParaRPr lang="en-US" sz="1200" b="0" i="0" dirty="0">
              <a:effectLst/>
              <a:latin typeface="Helvetica Neue" panose="02000503000000020004" pitchFamily="2" charset="0"/>
            </a:endParaRPr>
          </a:p>
        </p:txBody>
      </p:sp>
      <p:pic>
        <p:nvPicPr>
          <p:cNvPr id="3" name="Afbeelding 2">
            <a:extLst>
              <a:ext uri="{FF2B5EF4-FFF2-40B4-BE49-F238E27FC236}">
                <a16:creationId xmlns:a16="http://schemas.microsoft.com/office/drawing/2014/main" id="{21078BFD-E3A8-420A-027E-3A7F0C15E98C}"/>
              </a:ext>
            </a:extLst>
          </p:cNvPr>
          <p:cNvPicPr>
            <a:picLocks noChangeAspect="1"/>
          </p:cNvPicPr>
          <p:nvPr/>
        </p:nvPicPr>
        <p:blipFill>
          <a:blip r:embed="rId2"/>
          <a:stretch>
            <a:fillRect/>
          </a:stretch>
        </p:blipFill>
        <p:spPr>
          <a:xfrm>
            <a:off x="495889" y="1857015"/>
            <a:ext cx="2114550" cy="3143250"/>
          </a:xfrm>
          <a:prstGeom prst="rect">
            <a:avLst/>
          </a:prstGeom>
        </p:spPr>
      </p:pic>
      <p:pic>
        <p:nvPicPr>
          <p:cNvPr id="5" name="Afbeelding 4">
            <a:extLst>
              <a:ext uri="{FF2B5EF4-FFF2-40B4-BE49-F238E27FC236}">
                <a16:creationId xmlns:a16="http://schemas.microsoft.com/office/drawing/2014/main" id="{A9C71525-9B78-F8E8-C428-624CE16B43BC}"/>
              </a:ext>
            </a:extLst>
          </p:cNvPr>
          <p:cNvPicPr>
            <a:picLocks noChangeAspect="1"/>
          </p:cNvPicPr>
          <p:nvPr/>
        </p:nvPicPr>
        <p:blipFill>
          <a:blip r:embed="rId3"/>
          <a:stretch>
            <a:fillRect/>
          </a:stretch>
        </p:blipFill>
        <p:spPr>
          <a:xfrm>
            <a:off x="2863375" y="1903495"/>
            <a:ext cx="2143125" cy="857250"/>
          </a:xfrm>
          <a:prstGeom prst="rect">
            <a:avLst/>
          </a:prstGeom>
        </p:spPr>
      </p:pic>
      <p:graphicFrame>
        <p:nvGraphicFramePr>
          <p:cNvPr id="7" name="Tabel 6">
            <a:extLst>
              <a:ext uri="{FF2B5EF4-FFF2-40B4-BE49-F238E27FC236}">
                <a16:creationId xmlns:a16="http://schemas.microsoft.com/office/drawing/2014/main" id="{E291F6D8-A677-94F6-F67C-26CD948CC183}"/>
              </a:ext>
            </a:extLst>
          </p:cNvPr>
          <p:cNvGraphicFramePr>
            <a:graphicFrameLocks noGrp="1"/>
          </p:cNvGraphicFramePr>
          <p:nvPr>
            <p:extLst>
              <p:ext uri="{D42A27DB-BD31-4B8C-83A1-F6EECF244321}">
                <p14:modId xmlns:p14="http://schemas.microsoft.com/office/powerpoint/2010/main" val="776938707"/>
              </p:ext>
            </p:extLst>
          </p:nvPr>
        </p:nvGraphicFramePr>
        <p:xfrm>
          <a:off x="3451918" y="3114257"/>
          <a:ext cx="4671380" cy="1600200"/>
        </p:xfrm>
        <a:graphic>
          <a:graphicData uri="http://schemas.openxmlformats.org/drawingml/2006/table">
            <a:tbl>
              <a:tblPr>
                <a:tableStyleId>{5C22544A-7EE6-4342-B048-85BDC9FD1C3A}</a:tableStyleId>
              </a:tblPr>
              <a:tblGrid>
                <a:gridCol w="935723">
                  <a:extLst>
                    <a:ext uri="{9D8B030D-6E8A-4147-A177-3AD203B41FA5}">
                      <a16:colId xmlns:a16="http://schemas.microsoft.com/office/drawing/2014/main" val="1248887805"/>
                    </a:ext>
                  </a:extLst>
                </a:gridCol>
                <a:gridCol w="832022">
                  <a:extLst>
                    <a:ext uri="{9D8B030D-6E8A-4147-A177-3AD203B41FA5}">
                      <a16:colId xmlns:a16="http://schemas.microsoft.com/office/drawing/2014/main" val="3307706751"/>
                    </a:ext>
                  </a:extLst>
                </a:gridCol>
                <a:gridCol w="549857">
                  <a:extLst>
                    <a:ext uri="{9D8B030D-6E8A-4147-A177-3AD203B41FA5}">
                      <a16:colId xmlns:a16="http://schemas.microsoft.com/office/drawing/2014/main" val="3484383392"/>
                    </a:ext>
                  </a:extLst>
                </a:gridCol>
                <a:gridCol w="1601341">
                  <a:extLst>
                    <a:ext uri="{9D8B030D-6E8A-4147-A177-3AD203B41FA5}">
                      <a16:colId xmlns:a16="http://schemas.microsoft.com/office/drawing/2014/main" val="1508795234"/>
                    </a:ext>
                  </a:extLst>
                </a:gridCol>
                <a:gridCol w="752437">
                  <a:extLst>
                    <a:ext uri="{9D8B030D-6E8A-4147-A177-3AD203B41FA5}">
                      <a16:colId xmlns:a16="http://schemas.microsoft.com/office/drawing/2014/main" val="1647153405"/>
                    </a:ext>
                  </a:extLst>
                </a:gridCol>
              </a:tblGrid>
              <a:tr h="200025">
                <a:tc>
                  <a:txBody>
                    <a:bodyPr/>
                    <a:lstStyle/>
                    <a:p>
                      <a:pPr algn="ctr" fontAlgn="ctr"/>
                      <a:r>
                        <a:rPr lang="nl-NL" sz="800" b="1" u="none" strike="noStrike" dirty="0">
                          <a:effectLst/>
                          <a:latin typeface="Helvetica Neue" panose="02000503000000020004" pitchFamily="2" charset="0"/>
                        </a:rPr>
                        <a:t>BRIGHTNESS</a:t>
                      </a:r>
                      <a:endParaRPr lang="nl-NL" sz="800" b="1" i="0" u="none" strike="noStrike" dirty="0">
                        <a:solidFill>
                          <a:srgbClr val="0A0A23"/>
                        </a:solidFill>
                        <a:effectLst/>
                        <a:latin typeface="Helvetica Neue" panose="02000503000000020004" pitchFamily="2" charset="0"/>
                      </a:endParaRPr>
                    </a:p>
                  </a:txBody>
                  <a:tcPr marL="9525" marR="9525" marT="9525" marB="0" anchor="ctr"/>
                </a:tc>
                <a:tc>
                  <a:txBody>
                    <a:bodyPr/>
                    <a:lstStyle/>
                    <a:p>
                      <a:pPr algn="ctr" fontAlgn="ctr"/>
                      <a:r>
                        <a:rPr lang="nl-NL" sz="800" b="1" u="none" strike="noStrike">
                          <a:effectLst/>
                          <a:latin typeface="Helvetica Neue" panose="02000503000000020004" pitchFamily="2" charset="0"/>
                        </a:rPr>
                        <a:t>SATURATION</a:t>
                      </a:r>
                      <a:endParaRPr lang="nl-NL" sz="800" b="1" i="0" u="none" strike="noStrike">
                        <a:solidFill>
                          <a:srgbClr val="0A0A23"/>
                        </a:solidFill>
                        <a:effectLst/>
                        <a:latin typeface="Helvetica Neue" panose="02000503000000020004" pitchFamily="2" charset="0"/>
                      </a:endParaRPr>
                    </a:p>
                  </a:txBody>
                  <a:tcPr marL="9525" marR="9525" marT="9525" marB="0" anchor="ctr"/>
                </a:tc>
                <a:tc>
                  <a:txBody>
                    <a:bodyPr/>
                    <a:lstStyle/>
                    <a:p>
                      <a:pPr algn="ctr" fontAlgn="ctr"/>
                      <a:r>
                        <a:rPr lang="nl-NL" sz="800" b="1" u="none" strike="noStrike">
                          <a:effectLst/>
                          <a:latin typeface="Helvetica Neue" panose="02000503000000020004" pitchFamily="2" charset="0"/>
                        </a:rPr>
                        <a:t>CLASS</a:t>
                      </a:r>
                      <a:endParaRPr lang="nl-NL" sz="800" b="1" i="0" u="none" strike="noStrike">
                        <a:solidFill>
                          <a:srgbClr val="0A0A23"/>
                        </a:solidFill>
                        <a:effectLst/>
                        <a:latin typeface="Helvetica Neue" panose="02000503000000020004" pitchFamily="2" charset="0"/>
                      </a:endParaRPr>
                    </a:p>
                  </a:txBody>
                  <a:tcPr marL="9525" marR="9525" marT="9525" marB="0" anchor="ctr"/>
                </a:tc>
                <a:tc>
                  <a:txBody>
                    <a:bodyPr/>
                    <a:lstStyle/>
                    <a:p>
                      <a:pPr algn="ctr" fontAlgn="ctr"/>
                      <a:r>
                        <a:rPr lang="nl-NL" sz="800" b="1" u="none" strike="noStrike">
                          <a:effectLst/>
                          <a:latin typeface="Helvetica Neue" panose="02000503000000020004" pitchFamily="2" charset="0"/>
                        </a:rPr>
                        <a:t>FORMULA</a:t>
                      </a:r>
                      <a:endParaRPr lang="nl-NL" sz="800" b="1" i="0" u="none" strike="noStrike">
                        <a:solidFill>
                          <a:srgbClr val="0A0A23"/>
                        </a:solidFill>
                        <a:effectLst/>
                        <a:latin typeface="Helvetica Neue" panose="02000503000000020004" pitchFamily="2" charset="0"/>
                      </a:endParaRPr>
                    </a:p>
                  </a:txBody>
                  <a:tcPr marL="9525" marR="9525" marT="9525" marB="0" anchor="ctr"/>
                </a:tc>
                <a:tc>
                  <a:txBody>
                    <a:bodyPr/>
                    <a:lstStyle/>
                    <a:p>
                      <a:pPr algn="ctr" fontAlgn="ctr"/>
                      <a:r>
                        <a:rPr lang="nl-NL" sz="800" b="1" u="none" strike="noStrike" dirty="0">
                          <a:effectLst/>
                          <a:latin typeface="Helvetica Neue" panose="02000503000000020004" pitchFamily="2" charset="0"/>
                        </a:rPr>
                        <a:t>DISTANCE</a:t>
                      </a:r>
                      <a:endParaRPr lang="nl-NL" sz="800" b="1" i="0" u="none" strike="noStrike" dirty="0">
                        <a:solidFill>
                          <a:srgbClr val="0A0A23"/>
                        </a:solidFill>
                        <a:effectLst/>
                        <a:latin typeface="Helvetica Neue" panose="02000503000000020004" pitchFamily="2" charset="0"/>
                      </a:endParaRPr>
                    </a:p>
                  </a:txBody>
                  <a:tcPr marL="9525" marR="9525" marT="9525" marB="0" anchor="ctr"/>
                </a:tc>
                <a:extLst>
                  <a:ext uri="{0D108BD9-81ED-4DB2-BD59-A6C34878D82A}">
                    <a16:rowId xmlns:a16="http://schemas.microsoft.com/office/drawing/2014/main" val="310863770"/>
                  </a:ext>
                </a:extLst>
              </a:tr>
              <a:tr h="200025">
                <a:tc>
                  <a:txBody>
                    <a:bodyPr/>
                    <a:lstStyle/>
                    <a:p>
                      <a:pPr algn="ctr" fontAlgn="ctr"/>
                      <a:r>
                        <a:rPr lang="nl-NL" sz="800" u="none" strike="noStrike" dirty="0">
                          <a:effectLst/>
                          <a:latin typeface="Helvetica Neue" panose="02000503000000020004" pitchFamily="2" charset="0"/>
                        </a:rPr>
                        <a:t>10</a:t>
                      </a:r>
                      <a:endParaRPr lang="nl-NL" sz="800" b="0" i="0" u="none" strike="noStrike" dirty="0">
                        <a:solidFill>
                          <a:srgbClr val="0A0A23"/>
                        </a:solidFill>
                        <a:effectLst/>
                        <a:latin typeface="Helvetica Neue" panose="02000503000000020004" pitchFamily="2" charset="0"/>
                      </a:endParaRPr>
                    </a:p>
                  </a:txBody>
                  <a:tcPr marL="9525" marR="9525" marT="9525" marB="0" anchor="ctr"/>
                </a:tc>
                <a:tc>
                  <a:txBody>
                    <a:bodyPr/>
                    <a:lstStyle/>
                    <a:p>
                      <a:pPr algn="ctr" fontAlgn="ctr"/>
                      <a:r>
                        <a:rPr lang="nl-NL" sz="800" u="none" strike="noStrike">
                          <a:effectLst/>
                          <a:latin typeface="Helvetica Neue" panose="02000503000000020004" pitchFamily="2" charset="0"/>
                        </a:rPr>
                        <a:t>25</a:t>
                      </a:r>
                      <a:endParaRPr lang="nl-NL" sz="800" b="0" i="0" u="none" strike="noStrike">
                        <a:solidFill>
                          <a:srgbClr val="0A0A23"/>
                        </a:solidFill>
                        <a:effectLst/>
                        <a:latin typeface="Helvetica Neue" panose="02000503000000020004" pitchFamily="2" charset="0"/>
                      </a:endParaRPr>
                    </a:p>
                  </a:txBody>
                  <a:tcPr marL="9525" marR="9525" marT="9525" marB="0" anchor="ctr"/>
                </a:tc>
                <a:tc>
                  <a:txBody>
                    <a:bodyPr/>
                    <a:lstStyle/>
                    <a:p>
                      <a:pPr algn="ctr" fontAlgn="ctr"/>
                      <a:r>
                        <a:rPr lang="nl-NL" sz="800" u="none" strike="noStrike">
                          <a:effectLst/>
                          <a:latin typeface="Helvetica Neue" panose="02000503000000020004" pitchFamily="2" charset="0"/>
                        </a:rPr>
                        <a:t>Red</a:t>
                      </a:r>
                      <a:endParaRPr lang="nl-NL" sz="800" b="0" i="0" u="none" strike="noStrike">
                        <a:solidFill>
                          <a:srgbClr val="0A0A23"/>
                        </a:solidFill>
                        <a:effectLst/>
                        <a:latin typeface="Helvetica Neue" panose="02000503000000020004" pitchFamily="2" charset="0"/>
                      </a:endParaRPr>
                    </a:p>
                  </a:txBody>
                  <a:tcPr marL="9525" marR="9525" marT="9525" marB="0" anchor="ctr"/>
                </a:tc>
                <a:tc>
                  <a:txBody>
                    <a:bodyPr/>
                    <a:lstStyle/>
                    <a:p>
                      <a:pPr algn="ctr" fontAlgn="b"/>
                      <a:r>
                        <a:rPr lang="en-US" sz="800" u="none" strike="noStrike">
                          <a:effectLst/>
                          <a:latin typeface="Helvetica Neue" panose="02000503000000020004" pitchFamily="2" charset="0"/>
                        </a:rPr>
                        <a:t>SQRT((20-10)^2 + (35-25)^2)</a:t>
                      </a:r>
                      <a:endParaRPr lang="en-US" sz="800" b="0" i="0" u="none" strike="noStrike">
                        <a:solidFill>
                          <a:srgbClr val="000000"/>
                        </a:solidFill>
                        <a:effectLst/>
                        <a:latin typeface="Helvetica Neue" panose="02000503000000020004" pitchFamily="2" charset="0"/>
                      </a:endParaRPr>
                    </a:p>
                  </a:txBody>
                  <a:tcPr marL="9525" marR="9525" marT="9525" marB="0" anchor="b"/>
                </a:tc>
                <a:tc>
                  <a:txBody>
                    <a:bodyPr/>
                    <a:lstStyle/>
                    <a:p>
                      <a:pPr algn="ctr" fontAlgn="b"/>
                      <a:r>
                        <a:rPr lang="nl-NL" sz="800" u="none" strike="noStrike">
                          <a:effectLst/>
                          <a:latin typeface="Helvetica Neue" panose="02000503000000020004" pitchFamily="2" charset="0"/>
                        </a:rPr>
                        <a:t>14,1</a:t>
                      </a:r>
                      <a:endParaRPr lang="nl-NL" sz="800" b="0" i="0" u="none" strike="noStrike">
                        <a:solidFill>
                          <a:srgbClr val="000000"/>
                        </a:solidFill>
                        <a:effectLst/>
                        <a:latin typeface="Helvetica Neue" panose="02000503000000020004" pitchFamily="2" charset="0"/>
                      </a:endParaRPr>
                    </a:p>
                  </a:txBody>
                  <a:tcPr marL="9525" marR="9525" marT="9525" marB="0" anchor="b"/>
                </a:tc>
                <a:extLst>
                  <a:ext uri="{0D108BD9-81ED-4DB2-BD59-A6C34878D82A}">
                    <a16:rowId xmlns:a16="http://schemas.microsoft.com/office/drawing/2014/main" val="984035177"/>
                  </a:ext>
                </a:extLst>
              </a:tr>
              <a:tr h="200025">
                <a:tc>
                  <a:txBody>
                    <a:bodyPr/>
                    <a:lstStyle/>
                    <a:p>
                      <a:pPr algn="ctr" fontAlgn="ctr"/>
                      <a:r>
                        <a:rPr lang="nl-NL" sz="800" u="none" strike="noStrike">
                          <a:effectLst/>
                          <a:latin typeface="Helvetica Neue" panose="02000503000000020004" pitchFamily="2" charset="0"/>
                        </a:rPr>
                        <a:t>40</a:t>
                      </a:r>
                      <a:endParaRPr lang="nl-NL" sz="800" b="0" i="0" u="none" strike="noStrike">
                        <a:solidFill>
                          <a:srgbClr val="0A0A23"/>
                        </a:solidFill>
                        <a:effectLst/>
                        <a:latin typeface="Helvetica Neue" panose="02000503000000020004" pitchFamily="2" charset="0"/>
                      </a:endParaRPr>
                    </a:p>
                  </a:txBody>
                  <a:tcPr marL="9525" marR="9525" marT="9525" marB="0" anchor="ctr"/>
                </a:tc>
                <a:tc>
                  <a:txBody>
                    <a:bodyPr/>
                    <a:lstStyle/>
                    <a:p>
                      <a:pPr algn="ctr" fontAlgn="ctr"/>
                      <a:r>
                        <a:rPr lang="nl-NL" sz="800" u="none" strike="noStrike">
                          <a:effectLst/>
                          <a:latin typeface="Helvetica Neue" panose="02000503000000020004" pitchFamily="2" charset="0"/>
                        </a:rPr>
                        <a:t>20</a:t>
                      </a:r>
                      <a:endParaRPr lang="nl-NL" sz="800" b="0" i="0" u="none" strike="noStrike">
                        <a:solidFill>
                          <a:srgbClr val="0A0A23"/>
                        </a:solidFill>
                        <a:effectLst/>
                        <a:latin typeface="Helvetica Neue" panose="02000503000000020004" pitchFamily="2" charset="0"/>
                      </a:endParaRPr>
                    </a:p>
                  </a:txBody>
                  <a:tcPr marL="9525" marR="9525" marT="9525" marB="0" anchor="ctr"/>
                </a:tc>
                <a:tc>
                  <a:txBody>
                    <a:bodyPr/>
                    <a:lstStyle/>
                    <a:p>
                      <a:pPr algn="ctr" fontAlgn="ctr"/>
                      <a:r>
                        <a:rPr lang="nl-NL" sz="800" u="none" strike="noStrike">
                          <a:effectLst/>
                          <a:latin typeface="Helvetica Neue" panose="02000503000000020004" pitchFamily="2" charset="0"/>
                        </a:rPr>
                        <a:t>Red</a:t>
                      </a:r>
                      <a:endParaRPr lang="nl-NL" sz="800" b="0" i="0" u="none" strike="noStrike">
                        <a:solidFill>
                          <a:srgbClr val="0A0A23"/>
                        </a:solidFill>
                        <a:effectLst/>
                        <a:latin typeface="Helvetica Neue" panose="02000503000000020004" pitchFamily="2" charset="0"/>
                      </a:endParaRPr>
                    </a:p>
                  </a:txBody>
                  <a:tcPr marL="9525" marR="9525" marT="9525" marB="0" anchor="ctr"/>
                </a:tc>
                <a:tc>
                  <a:txBody>
                    <a:bodyPr/>
                    <a:lstStyle/>
                    <a:p>
                      <a:pPr algn="ctr" fontAlgn="b"/>
                      <a:r>
                        <a:rPr lang="en-US" sz="800" u="none" strike="noStrike">
                          <a:effectLst/>
                          <a:latin typeface="Helvetica Neue" panose="02000503000000020004" pitchFamily="2" charset="0"/>
                        </a:rPr>
                        <a:t>SQRT((20-40)^2 + (35-20)^2)</a:t>
                      </a:r>
                      <a:endParaRPr lang="en-US" sz="800" b="0" i="0" u="none" strike="noStrike">
                        <a:solidFill>
                          <a:srgbClr val="000000"/>
                        </a:solidFill>
                        <a:effectLst/>
                        <a:latin typeface="Helvetica Neue" panose="02000503000000020004" pitchFamily="2" charset="0"/>
                      </a:endParaRPr>
                    </a:p>
                  </a:txBody>
                  <a:tcPr marL="9525" marR="9525" marT="9525" marB="0" anchor="b"/>
                </a:tc>
                <a:tc>
                  <a:txBody>
                    <a:bodyPr/>
                    <a:lstStyle/>
                    <a:p>
                      <a:pPr algn="ctr" fontAlgn="b"/>
                      <a:r>
                        <a:rPr lang="nl-NL" sz="800" u="none" strike="noStrike">
                          <a:effectLst/>
                          <a:latin typeface="Helvetica Neue" panose="02000503000000020004" pitchFamily="2" charset="0"/>
                        </a:rPr>
                        <a:t>25,0</a:t>
                      </a:r>
                      <a:endParaRPr lang="nl-NL" sz="800" b="0" i="0" u="none" strike="noStrike">
                        <a:solidFill>
                          <a:srgbClr val="000000"/>
                        </a:solidFill>
                        <a:effectLst/>
                        <a:latin typeface="Helvetica Neue" panose="02000503000000020004" pitchFamily="2" charset="0"/>
                      </a:endParaRPr>
                    </a:p>
                  </a:txBody>
                  <a:tcPr marL="9525" marR="9525" marT="9525" marB="0" anchor="b"/>
                </a:tc>
                <a:extLst>
                  <a:ext uri="{0D108BD9-81ED-4DB2-BD59-A6C34878D82A}">
                    <a16:rowId xmlns:a16="http://schemas.microsoft.com/office/drawing/2014/main" val="1075026430"/>
                  </a:ext>
                </a:extLst>
              </a:tr>
              <a:tr h="200025">
                <a:tc>
                  <a:txBody>
                    <a:bodyPr/>
                    <a:lstStyle/>
                    <a:p>
                      <a:pPr algn="ctr" fontAlgn="ctr"/>
                      <a:r>
                        <a:rPr lang="nl-NL" sz="800" u="none" strike="noStrike">
                          <a:effectLst/>
                          <a:latin typeface="Helvetica Neue" panose="02000503000000020004" pitchFamily="2" charset="0"/>
                        </a:rPr>
                        <a:t>50</a:t>
                      </a:r>
                      <a:endParaRPr lang="nl-NL" sz="800" b="0" i="0" u="none" strike="noStrike">
                        <a:solidFill>
                          <a:srgbClr val="0A0A23"/>
                        </a:solidFill>
                        <a:effectLst/>
                        <a:latin typeface="Helvetica Neue" panose="02000503000000020004" pitchFamily="2" charset="0"/>
                      </a:endParaRPr>
                    </a:p>
                  </a:txBody>
                  <a:tcPr marL="9525" marR="9525" marT="9525" marB="0" anchor="ctr"/>
                </a:tc>
                <a:tc>
                  <a:txBody>
                    <a:bodyPr/>
                    <a:lstStyle/>
                    <a:p>
                      <a:pPr algn="ctr" fontAlgn="ctr"/>
                      <a:r>
                        <a:rPr lang="nl-NL" sz="800" u="none" strike="noStrike">
                          <a:effectLst/>
                          <a:latin typeface="Helvetica Neue" panose="02000503000000020004" pitchFamily="2" charset="0"/>
                        </a:rPr>
                        <a:t>50</a:t>
                      </a:r>
                      <a:endParaRPr lang="nl-NL" sz="800" b="0" i="0" u="none" strike="noStrike">
                        <a:solidFill>
                          <a:srgbClr val="0A0A23"/>
                        </a:solidFill>
                        <a:effectLst/>
                        <a:latin typeface="Helvetica Neue" panose="02000503000000020004" pitchFamily="2" charset="0"/>
                      </a:endParaRPr>
                    </a:p>
                  </a:txBody>
                  <a:tcPr marL="9525" marR="9525" marT="9525" marB="0" anchor="ctr"/>
                </a:tc>
                <a:tc>
                  <a:txBody>
                    <a:bodyPr/>
                    <a:lstStyle/>
                    <a:p>
                      <a:pPr algn="ctr" fontAlgn="ctr"/>
                      <a:r>
                        <a:rPr lang="nl-NL" sz="800" u="none" strike="noStrike">
                          <a:effectLst/>
                          <a:latin typeface="Helvetica Neue" panose="02000503000000020004" pitchFamily="2" charset="0"/>
                        </a:rPr>
                        <a:t>Blue</a:t>
                      </a:r>
                      <a:endParaRPr lang="nl-NL" sz="800" b="0" i="0" u="none" strike="noStrike">
                        <a:solidFill>
                          <a:srgbClr val="0A0A23"/>
                        </a:solidFill>
                        <a:effectLst/>
                        <a:latin typeface="Helvetica Neue" panose="02000503000000020004" pitchFamily="2" charset="0"/>
                      </a:endParaRPr>
                    </a:p>
                  </a:txBody>
                  <a:tcPr marL="9525" marR="9525" marT="9525" marB="0" anchor="ctr"/>
                </a:tc>
                <a:tc>
                  <a:txBody>
                    <a:bodyPr/>
                    <a:lstStyle/>
                    <a:p>
                      <a:pPr algn="ctr" fontAlgn="b"/>
                      <a:r>
                        <a:rPr lang="en-US" sz="800" u="none" strike="noStrike">
                          <a:effectLst/>
                          <a:latin typeface="Helvetica Neue" panose="02000503000000020004" pitchFamily="2" charset="0"/>
                        </a:rPr>
                        <a:t>SQRT((20-50)^2 + (35-50)^2)</a:t>
                      </a:r>
                      <a:endParaRPr lang="en-US" sz="800" b="0" i="0" u="none" strike="noStrike">
                        <a:solidFill>
                          <a:srgbClr val="000000"/>
                        </a:solidFill>
                        <a:effectLst/>
                        <a:latin typeface="Helvetica Neue" panose="02000503000000020004" pitchFamily="2" charset="0"/>
                      </a:endParaRPr>
                    </a:p>
                  </a:txBody>
                  <a:tcPr marL="9525" marR="9525" marT="9525" marB="0" anchor="b"/>
                </a:tc>
                <a:tc>
                  <a:txBody>
                    <a:bodyPr/>
                    <a:lstStyle/>
                    <a:p>
                      <a:pPr algn="ctr" fontAlgn="b"/>
                      <a:r>
                        <a:rPr lang="nl-NL" sz="800" u="none" strike="noStrike">
                          <a:effectLst/>
                          <a:latin typeface="Helvetica Neue" panose="02000503000000020004" pitchFamily="2" charset="0"/>
                        </a:rPr>
                        <a:t>33,5</a:t>
                      </a:r>
                      <a:endParaRPr lang="nl-NL" sz="800" b="0" i="0" u="none" strike="noStrike">
                        <a:solidFill>
                          <a:srgbClr val="000000"/>
                        </a:solidFill>
                        <a:effectLst/>
                        <a:latin typeface="Helvetica Neue" panose="02000503000000020004" pitchFamily="2" charset="0"/>
                      </a:endParaRPr>
                    </a:p>
                  </a:txBody>
                  <a:tcPr marL="9525" marR="9525" marT="9525" marB="0" anchor="b"/>
                </a:tc>
                <a:extLst>
                  <a:ext uri="{0D108BD9-81ED-4DB2-BD59-A6C34878D82A}">
                    <a16:rowId xmlns:a16="http://schemas.microsoft.com/office/drawing/2014/main" val="4236386560"/>
                  </a:ext>
                </a:extLst>
              </a:tr>
              <a:tr h="200025">
                <a:tc>
                  <a:txBody>
                    <a:bodyPr/>
                    <a:lstStyle/>
                    <a:p>
                      <a:pPr algn="ctr" fontAlgn="ctr"/>
                      <a:r>
                        <a:rPr lang="nl-NL" sz="800" u="none" strike="noStrike">
                          <a:effectLst/>
                          <a:latin typeface="Helvetica Neue" panose="02000503000000020004" pitchFamily="2" charset="0"/>
                        </a:rPr>
                        <a:t>25</a:t>
                      </a:r>
                      <a:endParaRPr lang="nl-NL" sz="800" b="0" i="0" u="none" strike="noStrike">
                        <a:solidFill>
                          <a:srgbClr val="0A0A23"/>
                        </a:solidFill>
                        <a:effectLst/>
                        <a:latin typeface="Helvetica Neue" panose="02000503000000020004" pitchFamily="2" charset="0"/>
                      </a:endParaRPr>
                    </a:p>
                  </a:txBody>
                  <a:tcPr marL="9525" marR="9525" marT="9525" marB="0" anchor="ctr"/>
                </a:tc>
                <a:tc>
                  <a:txBody>
                    <a:bodyPr/>
                    <a:lstStyle/>
                    <a:p>
                      <a:pPr algn="ctr" fontAlgn="ctr"/>
                      <a:r>
                        <a:rPr lang="nl-NL" sz="800" u="none" strike="noStrike">
                          <a:effectLst/>
                          <a:latin typeface="Helvetica Neue" panose="02000503000000020004" pitchFamily="2" charset="0"/>
                        </a:rPr>
                        <a:t>80</a:t>
                      </a:r>
                      <a:endParaRPr lang="nl-NL" sz="800" b="0" i="0" u="none" strike="noStrike">
                        <a:solidFill>
                          <a:srgbClr val="0A0A23"/>
                        </a:solidFill>
                        <a:effectLst/>
                        <a:latin typeface="Helvetica Neue" panose="02000503000000020004" pitchFamily="2" charset="0"/>
                      </a:endParaRPr>
                    </a:p>
                  </a:txBody>
                  <a:tcPr marL="9525" marR="9525" marT="9525" marB="0" anchor="ctr"/>
                </a:tc>
                <a:tc>
                  <a:txBody>
                    <a:bodyPr/>
                    <a:lstStyle/>
                    <a:p>
                      <a:pPr algn="ctr" fontAlgn="ctr"/>
                      <a:r>
                        <a:rPr lang="nl-NL" sz="800" u="none" strike="noStrike">
                          <a:effectLst/>
                          <a:latin typeface="Helvetica Neue" panose="02000503000000020004" pitchFamily="2" charset="0"/>
                        </a:rPr>
                        <a:t>Blue</a:t>
                      </a:r>
                      <a:endParaRPr lang="nl-NL" sz="800" b="0" i="0" u="none" strike="noStrike">
                        <a:solidFill>
                          <a:srgbClr val="0A0A23"/>
                        </a:solidFill>
                        <a:effectLst/>
                        <a:latin typeface="Helvetica Neue" panose="02000503000000020004" pitchFamily="2" charset="0"/>
                      </a:endParaRPr>
                    </a:p>
                  </a:txBody>
                  <a:tcPr marL="9525" marR="9525" marT="9525" marB="0" anchor="ctr"/>
                </a:tc>
                <a:tc>
                  <a:txBody>
                    <a:bodyPr/>
                    <a:lstStyle/>
                    <a:p>
                      <a:pPr algn="ctr" fontAlgn="b"/>
                      <a:r>
                        <a:rPr lang="en-US" sz="800" u="none" strike="noStrike">
                          <a:effectLst/>
                          <a:latin typeface="Helvetica Neue" panose="02000503000000020004" pitchFamily="2" charset="0"/>
                        </a:rPr>
                        <a:t>SQRT((20-25)^2 + (35-80)^2)</a:t>
                      </a:r>
                      <a:endParaRPr lang="en-US" sz="800" b="0" i="0" u="none" strike="noStrike">
                        <a:solidFill>
                          <a:srgbClr val="000000"/>
                        </a:solidFill>
                        <a:effectLst/>
                        <a:latin typeface="Helvetica Neue" panose="02000503000000020004" pitchFamily="2" charset="0"/>
                      </a:endParaRPr>
                    </a:p>
                  </a:txBody>
                  <a:tcPr marL="9525" marR="9525" marT="9525" marB="0" anchor="b"/>
                </a:tc>
                <a:tc>
                  <a:txBody>
                    <a:bodyPr/>
                    <a:lstStyle/>
                    <a:p>
                      <a:pPr algn="ctr" fontAlgn="b"/>
                      <a:r>
                        <a:rPr lang="nl-NL" sz="800" u="none" strike="noStrike">
                          <a:effectLst/>
                          <a:latin typeface="Helvetica Neue" panose="02000503000000020004" pitchFamily="2" charset="0"/>
                        </a:rPr>
                        <a:t>45,3</a:t>
                      </a:r>
                      <a:endParaRPr lang="nl-NL" sz="800" b="0" i="0" u="none" strike="noStrike">
                        <a:solidFill>
                          <a:srgbClr val="000000"/>
                        </a:solidFill>
                        <a:effectLst/>
                        <a:latin typeface="Helvetica Neue" panose="02000503000000020004" pitchFamily="2" charset="0"/>
                      </a:endParaRPr>
                    </a:p>
                  </a:txBody>
                  <a:tcPr marL="9525" marR="9525" marT="9525" marB="0" anchor="b"/>
                </a:tc>
                <a:extLst>
                  <a:ext uri="{0D108BD9-81ED-4DB2-BD59-A6C34878D82A}">
                    <a16:rowId xmlns:a16="http://schemas.microsoft.com/office/drawing/2014/main" val="3213831996"/>
                  </a:ext>
                </a:extLst>
              </a:tr>
              <a:tr h="200025">
                <a:tc>
                  <a:txBody>
                    <a:bodyPr/>
                    <a:lstStyle/>
                    <a:p>
                      <a:pPr algn="ctr" fontAlgn="ctr"/>
                      <a:r>
                        <a:rPr lang="nl-NL" sz="800" u="none" strike="noStrike">
                          <a:effectLst/>
                          <a:latin typeface="Helvetica Neue" panose="02000503000000020004" pitchFamily="2" charset="0"/>
                        </a:rPr>
                        <a:t>60</a:t>
                      </a:r>
                      <a:endParaRPr lang="nl-NL" sz="800" b="0" i="0" u="none" strike="noStrike">
                        <a:solidFill>
                          <a:srgbClr val="0A0A23"/>
                        </a:solidFill>
                        <a:effectLst/>
                        <a:latin typeface="Helvetica Neue" panose="02000503000000020004" pitchFamily="2" charset="0"/>
                      </a:endParaRPr>
                    </a:p>
                  </a:txBody>
                  <a:tcPr marL="9525" marR="9525" marT="9525" marB="0" anchor="ctr"/>
                </a:tc>
                <a:tc>
                  <a:txBody>
                    <a:bodyPr/>
                    <a:lstStyle/>
                    <a:p>
                      <a:pPr algn="ctr" fontAlgn="ctr"/>
                      <a:r>
                        <a:rPr lang="nl-NL" sz="800" u="none" strike="noStrike">
                          <a:effectLst/>
                          <a:latin typeface="Helvetica Neue" panose="02000503000000020004" pitchFamily="2" charset="0"/>
                        </a:rPr>
                        <a:t>10</a:t>
                      </a:r>
                      <a:endParaRPr lang="nl-NL" sz="800" b="0" i="0" u="none" strike="noStrike">
                        <a:solidFill>
                          <a:srgbClr val="0A0A23"/>
                        </a:solidFill>
                        <a:effectLst/>
                        <a:latin typeface="Helvetica Neue" panose="02000503000000020004" pitchFamily="2" charset="0"/>
                      </a:endParaRPr>
                    </a:p>
                  </a:txBody>
                  <a:tcPr marL="9525" marR="9525" marT="9525" marB="0" anchor="ctr"/>
                </a:tc>
                <a:tc>
                  <a:txBody>
                    <a:bodyPr/>
                    <a:lstStyle/>
                    <a:p>
                      <a:pPr algn="ctr" fontAlgn="ctr"/>
                      <a:r>
                        <a:rPr lang="nl-NL" sz="800" u="none" strike="noStrike">
                          <a:effectLst/>
                          <a:latin typeface="Helvetica Neue" panose="02000503000000020004" pitchFamily="2" charset="0"/>
                        </a:rPr>
                        <a:t>Red</a:t>
                      </a:r>
                      <a:endParaRPr lang="nl-NL" sz="800" b="0" i="0" u="none" strike="noStrike">
                        <a:solidFill>
                          <a:srgbClr val="0A0A23"/>
                        </a:solidFill>
                        <a:effectLst/>
                        <a:latin typeface="Helvetica Neue" panose="02000503000000020004" pitchFamily="2" charset="0"/>
                      </a:endParaRPr>
                    </a:p>
                  </a:txBody>
                  <a:tcPr marL="9525" marR="9525" marT="9525" marB="0" anchor="ctr"/>
                </a:tc>
                <a:tc>
                  <a:txBody>
                    <a:bodyPr/>
                    <a:lstStyle/>
                    <a:p>
                      <a:pPr algn="ctr" fontAlgn="b"/>
                      <a:r>
                        <a:rPr lang="en-US" sz="800" u="none" strike="noStrike">
                          <a:effectLst/>
                          <a:latin typeface="Helvetica Neue" panose="02000503000000020004" pitchFamily="2" charset="0"/>
                        </a:rPr>
                        <a:t>SQRT((20-60)^2 + (35-10)^2)</a:t>
                      </a:r>
                      <a:endParaRPr lang="en-US" sz="800" b="0" i="0" u="none" strike="noStrike">
                        <a:solidFill>
                          <a:srgbClr val="000000"/>
                        </a:solidFill>
                        <a:effectLst/>
                        <a:latin typeface="Helvetica Neue" panose="02000503000000020004" pitchFamily="2" charset="0"/>
                      </a:endParaRPr>
                    </a:p>
                  </a:txBody>
                  <a:tcPr marL="9525" marR="9525" marT="9525" marB="0" anchor="b"/>
                </a:tc>
                <a:tc>
                  <a:txBody>
                    <a:bodyPr/>
                    <a:lstStyle/>
                    <a:p>
                      <a:pPr algn="ctr" fontAlgn="b"/>
                      <a:r>
                        <a:rPr lang="nl-NL" sz="800" u="none" strike="noStrike">
                          <a:effectLst/>
                          <a:latin typeface="Helvetica Neue" panose="02000503000000020004" pitchFamily="2" charset="0"/>
                        </a:rPr>
                        <a:t>47,2</a:t>
                      </a:r>
                      <a:endParaRPr lang="nl-NL" sz="800" b="0" i="0" u="none" strike="noStrike">
                        <a:solidFill>
                          <a:srgbClr val="000000"/>
                        </a:solidFill>
                        <a:effectLst/>
                        <a:latin typeface="Helvetica Neue" panose="02000503000000020004" pitchFamily="2" charset="0"/>
                      </a:endParaRPr>
                    </a:p>
                  </a:txBody>
                  <a:tcPr marL="9525" marR="9525" marT="9525" marB="0" anchor="b"/>
                </a:tc>
                <a:extLst>
                  <a:ext uri="{0D108BD9-81ED-4DB2-BD59-A6C34878D82A}">
                    <a16:rowId xmlns:a16="http://schemas.microsoft.com/office/drawing/2014/main" val="3123627685"/>
                  </a:ext>
                </a:extLst>
              </a:tr>
              <a:tr h="200025">
                <a:tc>
                  <a:txBody>
                    <a:bodyPr/>
                    <a:lstStyle/>
                    <a:p>
                      <a:pPr algn="ctr" fontAlgn="ctr"/>
                      <a:r>
                        <a:rPr lang="nl-NL" sz="800" u="none" strike="noStrike">
                          <a:effectLst/>
                          <a:latin typeface="Helvetica Neue" panose="02000503000000020004" pitchFamily="2" charset="0"/>
                        </a:rPr>
                        <a:t>70</a:t>
                      </a:r>
                      <a:endParaRPr lang="nl-NL" sz="800" b="0" i="0" u="none" strike="noStrike">
                        <a:solidFill>
                          <a:srgbClr val="0A0A23"/>
                        </a:solidFill>
                        <a:effectLst/>
                        <a:latin typeface="Helvetica Neue" panose="02000503000000020004" pitchFamily="2" charset="0"/>
                      </a:endParaRPr>
                    </a:p>
                  </a:txBody>
                  <a:tcPr marL="9525" marR="9525" marT="9525" marB="0" anchor="ctr"/>
                </a:tc>
                <a:tc>
                  <a:txBody>
                    <a:bodyPr/>
                    <a:lstStyle/>
                    <a:p>
                      <a:pPr algn="ctr" fontAlgn="ctr"/>
                      <a:r>
                        <a:rPr lang="nl-NL" sz="800" u="none" strike="noStrike">
                          <a:effectLst/>
                          <a:latin typeface="Helvetica Neue" panose="02000503000000020004" pitchFamily="2" charset="0"/>
                        </a:rPr>
                        <a:t>70</a:t>
                      </a:r>
                      <a:endParaRPr lang="nl-NL" sz="800" b="0" i="0" u="none" strike="noStrike">
                        <a:solidFill>
                          <a:srgbClr val="0A0A23"/>
                        </a:solidFill>
                        <a:effectLst/>
                        <a:latin typeface="Helvetica Neue" panose="02000503000000020004" pitchFamily="2" charset="0"/>
                      </a:endParaRPr>
                    </a:p>
                  </a:txBody>
                  <a:tcPr marL="9525" marR="9525" marT="9525" marB="0" anchor="ctr"/>
                </a:tc>
                <a:tc>
                  <a:txBody>
                    <a:bodyPr/>
                    <a:lstStyle/>
                    <a:p>
                      <a:pPr algn="ctr" fontAlgn="ctr"/>
                      <a:r>
                        <a:rPr lang="nl-NL" sz="800" u="none" strike="noStrike">
                          <a:effectLst/>
                          <a:latin typeface="Helvetica Neue" panose="02000503000000020004" pitchFamily="2" charset="0"/>
                        </a:rPr>
                        <a:t>Blue</a:t>
                      </a:r>
                      <a:endParaRPr lang="nl-NL" sz="800" b="0" i="0" u="none" strike="noStrike">
                        <a:solidFill>
                          <a:srgbClr val="0A0A23"/>
                        </a:solidFill>
                        <a:effectLst/>
                        <a:latin typeface="Helvetica Neue" panose="02000503000000020004" pitchFamily="2" charset="0"/>
                      </a:endParaRPr>
                    </a:p>
                  </a:txBody>
                  <a:tcPr marL="9525" marR="9525" marT="9525" marB="0" anchor="ctr"/>
                </a:tc>
                <a:tc>
                  <a:txBody>
                    <a:bodyPr/>
                    <a:lstStyle/>
                    <a:p>
                      <a:pPr algn="ctr" fontAlgn="b"/>
                      <a:r>
                        <a:rPr lang="en-US" sz="800" u="none" strike="noStrike">
                          <a:effectLst/>
                          <a:latin typeface="Helvetica Neue" panose="02000503000000020004" pitchFamily="2" charset="0"/>
                        </a:rPr>
                        <a:t>SQRT((20-70)^2 + (35-70)^2)</a:t>
                      </a:r>
                      <a:endParaRPr lang="en-US" sz="800" b="0" i="0" u="none" strike="noStrike">
                        <a:solidFill>
                          <a:srgbClr val="000000"/>
                        </a:solidFill>
                        <a:effectLst/>
                        <a:latin typeface="Helvetica Neue" panose="02000503000000020004" pitchFamily="2" charset="0"/>
                      </a:endParaRPr>
                    </a:p>
                  </a:txBody>
                  <a:tcPr marL="9525" marR="9525" marT="9525" marB="0" anchor="b"/>
                </a:tc>
                <a:tc>
                  <a:txBody>
                    <a:bodyPr/>
                    <a:lstStyle/>
                    <a:p>
                      <a:pPr algn="ctr" fontAlgn="b"/>
                      <a:r>
                        <a:rPr lang="nl-NL" sz="800" u="none" strike="noStrike">
                          <a:effectLst/>
                          <a:latin typeface="Helvetica Neue" panose="02000503000000020004" pitchFamily="2" charset="0"/>
                        </a:rPr>
                        <a:t>61,0</a:t>
                      </a:r>
                      <a:endParaRPr lang="nl-NL" sz="800" b="0" i="0" u="none" strike="noStrike">
                        <a:solidFill>
                          <a:srgbClr val="000000"/>
                        </a:solidFill>
                        <a:effectLst/>
                        <a:latin typeface="Helvetica Neue" panose="02000503000000020004" pitchFamily="2" charset="0"/>
                      </a:endParaRPr>
                    </a:p>
                  </a:txBody>
                  <a:tcPr marL="9525" marR="9525" marT="9525" marB="0" anchor="b"/>
                </a:tc>
                <a:extLst>
                  <a:ext uri="{0D108BD9-81ED-4DB2-BD59-A6C34878D82A}">
                    <a16:rowId xmlns:a16="http://schemas.microsoft.com/office/drawing/2014/main" val="4017056807"/>
                  </a:ext>
                </a:extLst>
              </a:tr>
              <a:tr h="200025">
                <a:tc>
                  <a:txBody>
                    <a:bodyPr/>
                    <a:lstStyle/>
                    <a:p>
                      <a:pPr algn="ctr" fontAlgn="ctr"/>
                      <a:r>
                        <a:rPr lang="nl-NL" sz="800" u="none" strike="noStrike">
                          <a:effectLst/>
                          <a:latin typeface="Helvetica Neue" panose="02000503000000020004" pitchFamily="2" charset="0"/>
                        </a:rPr>
                        <a:t>60</a:t>
                      </a:r>
                      <a:endParaRPr lang="nl-NL" sz="800" b="0" i="0" u="none" strike="noStrike">
                        <a:solidFill>
                          <a:srgbClr val="0A0A23"/>
                        </a:solidFill>
                        <a:effectLst/>
                        <a:latin typeface="Helvetica Neue" panose="02000503000000020004" pitchFamily="2" charset="0"/>
                      </a:endParaRPr>
                    </a:p>
                  </a:txBody>
                  <a:tcPr marL="9525" marR="9525" marT="9525" marB="0" anchor="ctr"/>
                </a:tc>
                <a:tc>
                  <a:txBody>
                    <a:bodyPr/>
                    <a:lstStyle/>
                    <a:p>
                      <a:pPr algn="ctr" fontAlgn="ctr"/>
                      <a:r>
                        <a:rPr lang="nl-NL" sz="800" u="none" strike="noStrike">
                          <a:effectLst/>
                          <a:latin typeface="Helvetica Neue" panose="02000503000000020004" pitchFamily="2" charset="0"/>
                        </a:rPr>
                        <a:t>90</a:t>
                      </a:r>
                      <a:endParaRPr lang="nl-NL" sz="800" b="0" i="0" u="none" strike="noStrike">
                        <a:solidFill>
                          <a:srgbClr val="0A0A23"/>
                        </a:solidFill>
                        <a:effectLst/>
                        <a:latin typeface="Helvetica Neue" panose="02000503000000020004" pitchFamily="2" charset="0"/>
                      </a:endParaRPr>
                    </a:p>
                  </a:txBody>
                  <a:tcPr marL="9525" marR="9525" marT="9525" marB="0" anchor="ctr"/>
                </a:tc>
                <a:tc>
                  <a:txBody>
                    <a:bodyPr/>
                    <a:lstStyle/>
                    <a:p>
                      <a:pPr algn="ctr" fontAlgn="ctr"/>
                      <a:r>
                        <a:rPr lang="nl-NL" sz="800" u="none" strike="noStrike">
                          <a:effectLst/>
                          <a:latin typeface="Helvetica Neue" panose="02000503000000020004" pitchFamily="2" charset="0"/>
                        </a:rPr>
                        <a:t>Blue</a:t>
                      </a:r>
                      <a:endParaRPr lang="nl-NL" sz="800" b="0" i="0" u="none" strike="noStrike">
                        <a:solidFill>
                          <a:srgbClr val="0A0A23"/>
                        </a:solidFill>
                        <a:effectLst/>
                        <a:latin typeface="Helvetica Neue" panose="02000503000000020004" pitchFamily="2" charset="0"/>
                      </a:endParaRPr>
                    </a:p>
                  </a:txBody>
                  <a:tcPr marL="9525" marR="9525" marT="9525" marB="0" anchor="ctr"/>
                </a:tc>
                <a:tc>
                  <a:txBody>
                    <a:bodyPr/>
                    <a:lstStyle/>
                    <a:p>
                      <a:pPr algn="ctr" fontAlgn="b"/>
                      <a:r>
                        <a:rPr lang="en-US" sz="800" u="none" strike="noStrike">
                          <a:effectLst/>
                          <a:latin typeface="Helvetica Neue" panose="02000503000000020004" pitchFamily="2" charset="0"/>
                        </a:rPr>
                        <a:t>SQRT((20-60)^2 + (35-90)^2)</a:t>
                      </a:r>
                      <a:endParaRPr lang="en-US" sz="800" b="0" i="0" u="none" strike="noStrike">
                        <a:solidFill>
                          <a:srgbClr val="000000"/>
                        </a:solidFill>
                        <a:effectLst/>
                        <a:latin typeface="Helvetica Neue" panose="02000503000000020004" pitchFamily="2" charset="0"/>
                      </a:endParaRPr>
                    </a:p>
                  </a:txBody>
                  <a:tcPr marL="9525" marR="9525" marT="9525" marB="0" anchor="b"/>
                </a:tc>
                <a:tc>
                  <a:txBody>
                    <a:bodyPr/>
                    <a:lstStyle/>
                    <a:p>
                      <a:pPr algn="ctr" fontAlgn="b"/>
                      <a:r>
                        <a:rPr lang="nl-NL" sz="800" u="none" strike="noStrike" dirty="0">
                          <a:effectLst/>
                          <a:latin typeface="Helvetica Neue" panose="02000503000000020004" pitchFamily="2" charset="0"/>
                        </a:rPr>
                        <a:t>68,0</a:t>
                      </a:r>
                      <a:endParaRPr lang="nl-NL" sz="800" b="0" i="0" u="none" strike="noStrike" dirty="0">
                        <a:solidFill>
                          <a:srgbClr val="000000"/>
                        </a:solidFill>
                        <a:effectLst/>
                        <a:latin typeface="Helvetica Neue" panose="02000503000000020004" pitchFamily="2" charset="0"/>
                      </a:endParaRPr>
                    </a:p>
                  </a:txBody>
                  <a:tcPr marL="9525" marR="9525" marT="9525" marB="0" anchor="b"/>
                </a:tc>
                <a:extLst>
                  <a:ext uri="{0D108BD9-81ED-4DB2-BD59-A6C34878D82A}">
                    <a16:rowId xmlns:a16="http://schemas.microsoft.com/office/drawing/2014/main" val="1053859363"/>
                  </a:ext>
                </a:extLst>
              </a:tr>
            </a:tbl>
          </a:graphicData>
        </a:graphic>
      </p:graphicFrame>
      <p:sp>
        <p:nvSpPr>
          <p:cNvPr id="8" name="Tekstvak 7">
            <a:extLst>
              <a:ext uri="{FF2B5EF4-FFF2-40B4-BE49-F238E27FC236}">
                <a16:creationId xmlns:a16="http://schemas.microsoft.com/office/drawing/2014/main" id="{D53B41CD-E83F-8300-9CE5-36E64B21E8A5}"/>
              </a:ext>
            </a:extLst>
          </p:cNvPr>
          <p:cNvSpPr txBox="1"/>
          <p:nvPr/>
        </p:nvSpPr>
        <p:spPr>
          <a:xfrm>
            <a:off x="3377216" y="2775245"/>
            <a:ext cx="3203267" cy="276999"/>
          </a:xfrm>
          <a:prstGeom prst="rect">
            <a:avLst/>
          </a:prstGeom>
          <a:noFill/>
        </p:spPr>
        <p:txBody>
          <a:bodyPr wrap="square" rtlCol="0">
            <a:spAutoFit/>
          </a:bodyPr>
          <a:lstStyle/>
          <a:p>
            <a:r>
              <a:rPr lang="nl-NL" sz="1200" b="1" dirty="0" err="1">
                <a:latin typeface="Helvetica Neue" panose="02000503000000020004" pitchFamily="2" charset="0"/>
              </a:rPr>
              <a:t>Calculated</a:t>
            </a:r>
            <a:r>
              <a:rPr lang="nl-NL" sz="1200" b="1" dirty="0">
                <a:latin typeface="Helvetica Neue" panose="02000503000000020004" pitchFamily="2" charset="0"/>
              </a:rPr>
              <a:t> </a:t>
            </a:r>
            <a:r>
              <a:rPr lang="nl-NL" sz="1200" b="1" dirty="0" err="1">
                <a:latin typeface="Helvetica Neue" panose="02000503000000020004" pitchFamily="2" charset="0"/>
              </a:rPr>
              <a:t>distances</a:t>
            </a:r>
            <a:r>
              <a:rPr lang="nl-NL" sz="1200" b="1" dirty="0">
                <a:latin typeface="Helvetica Neue" panose="02000503000000020004" pitchFamily="2" charset="0"/>
              </a:rPr>
              <a:t> in </a:t>
            </a:r>
            <a:r>
              <a:rPr lang="nl-NL" sz="1200" b="1" dirty="0" err="1">
                <a:latin typeface="Helvetica Neue" panose="02000503000000020004" pitchFamily="2" charset="0"/>
              </a:rPr>
              <a:t>ascending</a:t>
            </a:r>
            <a:r>
              <a:rPr lang="nl-NL" sz="1200" b="1" dirty="0">
                <a:latin typeface="Helvetica Neue" panose="02000503000000020004" pitchFamily="2" charset="0"/>
              </a:rPr>
              <a:t> order</a:t>
            </a:r>
          </a:p>
        </p:txBody>
      </p:sp>
      <p:sp>
        <p:nvSpPr>
          <p:cNvPr id="9" name="Rechthoek 8">
            <a:extLst>
              <a:ext uri="{FF2B5EF4-FFF2-40B4-BE49-F238E27FC236}">
                <a16:creationId xmlns:a16="http://schemas.microsoft.com/office/drawing/2014/main" id="{7777F0B2-C7E1-A4D7-17E4-269B60D549ED}"/>
              </a:ext>
            </a:extLst>
          </p:cNvPr>
          <p:cNvSpPr/>
          <p:nvPr/>
        </p:nvSpPr>
        <p:spPr>
          <a:xfrm>
            <a:off x="3377216" y="3295297"/>
            <a:ext cx="4827881" cy="644877"/>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 name="Tekstvak 9">
            <a:extLst>
              <a:ext uri="{FF2B5EF4-FFF2-40B4-BE49-F238E27FC236}">
                <a16:creationId xmlns:a16="http://schemas.microsoft.com/office/drawing/2014/main" id="{A029CB8A-136A-5E84-169C-AB777E92E1AB}"/>
              </a:ext>
            </a:extLst>
          </p:cNvPr>
          <p:cNvSpPr txBox="1"/>
          <p:nvPr/>
        </p:nvSpPr>
        <p:spPr>
          <a:xfrm>
            <a:off x="8237972" y="3479235"/>
            <a:ext cx="494098" cy="276999"/>
          </a:xfrm>
          <a:prstGeom prst="rect">
            <a:avLst/>
          </a:prstGeom>
          <a:noFill/>
        </p:spPr>
        <p:txBody>
          <a:bodyPr wrap="square" rtlCol="0">
            <a:spAutoFit/>
          </a:bodyPr>
          <a:lstStyle/>
          <a:p>
            <a:r>
              <a:rPr lang="nl-NL" sz="1200" b="1" i="1" dirty="0">
                <a:latin typeface="Helvetica Neue" panose="02000503000000020004" pitchFamily="2" charset="0"/>
              </a:rPr>
              <a:t>k</a:t>
            </a:r>
            <a:r>
              <a:rPr lang="nl-NL" sz="1200" b="1" dirty="0">
                <a:latin typeface="Helvetica Neue" panose="02000503000000020004" pitchFamily="2" charset="0"/>
              </a:rPr>
              <a:t>=3</a:t>
            </a:r>
          </a:p>
        </p:txBody>
      </p:sp>
      <p:sp>
        <p:nvSpPr>
          <p:cNvPr id="11" name="Tekstvak 10">
            <a:extLst>
              <a:ext uri="{FF2B5EF4-FFF2-40B4-BE49-F238E27FC236}">
                <a16:creationId xmlns:a16="http://schemas.microsoft.com/office/drawing/2014/main" id="{BCB1C052-149A-B37A-A482-AB7A102D21C8}"/>
              </a:ext>
            </a:extLst>
          </p:cNvPr>
          <p:cNvSpPr txBox="1"/>
          <p:nvPr/>
        </p:nvSpPr>
        <p:spPr>
          <a:xfrm>
            <a:off x="3934937" y="4868225"/>
            <a:ext cx="4427828" cy="461665"/>
          </a:xfrm>
          <a:prstGeom prst="rect">
            <a:avLst/>
          </a:prstGeom>
          <a:noFill/>
        </p:spPr>
        <p:txBody>
          <a:bodyPr wrap="square" rtlCol="0">
            <a:spAutoFit/>
          </a:bodyPr>
          <a:lstStyle/>
          <a:p>
            <a:r>
              <a:rPr lang="en-US" sz="1200" b="0" i="0" dirty="0">
                <a:solidFill>
                  <a:srgbClr val="0A0A23"/>
                </a:solidFill>
                <a:effectLst/>
                <a:latin typeface="Helvetica Neue" panose="02000503000000020004" pitchFamily="2" charset="0"/>
              </a:rPr>
              <a:t>The majority class within the 3 nearest neighbors to the new entry is </a:t>
            </a:r>
            <a:r>
              <a:rPr lang="en-US" sz="1200" b="1" i="0" dirty="0">
                <a:effectLst/>
                <a:latin typeface="Helvetica Neue" panose="02000503000000020004" pitchFamily="2" charset="0"/>
              </a:rPr>
              <a:t>Red</a:t>
            </a:r>
            <a:r>
              <a:rPr lang="en-US" sz="1200" b="0" i="0" dirty="0">
                <a:solidFill>
                  <a:srgbClr val="0A0A23"/>
                </a:solidFill>
                <a:effectLst/>
                <a:latin typeface="Helvetica Neue" panose="02000503000000020004" pitchFamily="2" charset="0"/>
              </a:rPr>
              <a:t>. Therefore, we'll classify the new entry as </a:t>
            </a:r>
            <a:r>
              <a:rPr lang="en-US" sz="1200" b="1" i="0" dirty="0">
                <a:effectLst/>
                <a:latin typeface="Helvetica Neue" panose="02000503000000020004" pitchFamily="2" charset="0"/>
              </a:rPr>
              <a:t>Red</a:t>
            </a:r>
            <a:r>
              <a:rPr lang="en-US" sz="1200" i="0" dirty="0">
                <a:effectLst/>
                <a:latin typeface="Helvetica Neue" panose="02000503000000020004" pitchFamily="2" charset="0"/>
              </a:rPr>
              <a:t>.</a:t>
            </a:r>
            <a:endParaRPr lang="nl-NL" sz="1200" b="1" dirty="0">
              <a:latin typeface="Helvetica Neue" panose="02000503000000020004" pitchFamily="2" charset="0"/>
            </a:endParaRPr>
          </a:p>
        </p:txBody>
      </p:sp>
    </p:spTree>
    <p:extLst>
      <p:ext uri="{BB962C8B-B14F-4D97-AF65-F5344CB8AC3E}">
        <p14:creationId xmlns:p14="http://schemas.microsoft.com/office/powerpoint/2010/main" val="2680924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Rechthoek 3"/>
          <p:cNvSpPr/>
          <p:nvPr/>
        </p:nvSpPr>
        <p:spPr>
          <a:xfrm>
            <a:off x="304920" y="838080"/>
            <a:ext cx="8533440" cy="5181120"/>
          </a:xfrm>
          <a:prstGeom prst="rect">
            <a:avLst/>
          </a:prstGeom>
          <a:solidFill>
            <a:srgbClr val="FFFFFF"/>
          </a:solidFill>
          <a:ln w="9360" cap="sq">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endParaRPr lang="nl-NL" sz="2400" b="0" strike="noStrike" spc="-1">
              <a:solidFill>
                <a:srgbClr val="000000"/>
              </a:solidFill>
              <a:latin typeface="Times New Roman"/>
              <a:ea typeface="DejaVu Sans"/>
            </a:endParaRPr>
          </a:p>
        </p:txBody>
      </p:sp>
      <p:sp>
        <p:nvSpPr>
          <p:cNvPr id="122" name="PlaceHolder 4"/>
          <p:cNvSpPr txBox="1"/>
          <p:nvPr/>
        </p:nvSpPr>
        <p:spPr>
          <a:xfrm>
            <a:off x="0" y="76320"/>
            <a:ext cx="9143280" cy="608760"/>
          </a:xfrm>
          <a:prstGeom prst="rect">
            <a:avLst/>
          </a:prstGeom>
          <a:noFill/>
          <a:ln w="0">
            <a:noFill/>
          </a:ln>
        </p:spPr>
        <p:txBody>
          <a:bodyPr lIns="90000" tIns="46800" rIns="90000" bIns="46800" anchor="ctr">
            <a:noAutofit/>
          </a:bodyPr>
          <a:lstStyle/>
          <a:p>
            <a:pP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nl-NL" sz="4000" spc="-1" dirty="0">
                <a:solidFill>
                  <a:srgbClr val="FFFFFF"/>
                </a:solidFill>
                <a:latin typeface="Impact"/>
              </a:rPr>
              <a:t>Business </a:t>
            </a:r>
            <a:r>
              <a:rPr lang="nl-NL" sz="4000" spc="-1" dirty="0" err="1">
                <a:solidFill>
                  <a:srgbClr val="FFFFFF"/>
                </a:solidFill>
                <a:latin typeface="Impact"/>
              </a:rPr>
              <a:t>applications</a:t>
            </a:r>
            <a:endParaRPr lang="nl-NL" sz="4000" b="0" strike="noStrike" spc="-1" dirty="0">
              <a:solidFill>
                <a:srgbClr val="000000"/>
              </a:solidFill>
              <a:latin typeface="Arial"/>
            </a:endParaRPr>
          </a:p>
        </p:txBody>
      </p:sp>
      <p:sp>
        <p:nvSpPr>
          <p:cNvPr id="6" name="Tekstvak 2">
            <a:extLst>
              <a:ext uri="{FF2B5EF4-FFF2-40B4-BE49-F238E27FC236}">
                <a16:creationId xmlns:a16="http://schemas.microsoft.com/office/drawing/2014/main" id="{5C8D2299-E5E5-E3B9-BFFF-3DB94888F846}"/>
              </a:ext>
            </a:extLst>
          </p:cNvPr>
          <p:cNvSpPr/>
          <p:nvPr/>
        </p:nvSpPr>
        <p:spPr>
          <a:xfrm>
            <a:off x="495889" y="1196785"/>
            <a:ext cx="7866876" cy="3968864"/>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buNone/>
            </a:pPr>
            <a:r>
              <a:rPr lang="en-US" sz="1200" b="1" i="0" dirty="0">
                <a:effectLst/>
                <a:latin typeface="Helvetica Neue" panose="02000503000000020004" pitchFamily="2" charset="0"/>
              </a:rPr>
              <a:t>Customer Segmentation:</a:t>
            </a:r>
            <a:r>
              <a:rPr lang="en-US" sz="1200" b="0" i="0" dirty="0">
                <a:effectLst/>
                <a:latin typeface="Helvetica Neue" panose="02000503000000020004" pitchFamily="2" charset="0"/>
              </a:rPr>
              <a:t> KNN can group customers based on similarities in purchasing behavior or demographics, allowing businesses to tailor marketing strategies and offerings to specific customer segments.</a:t>
            </a:r>
          </a:p>
          <a:p>
            <a:pPr>
              <a:lnSpc>
                <a:spcPct val="100000"/>
              </a:lnSpc>
              <a:buNone/>
            </a:pPr>
            <a:endParaRPr lang="en-US" sz="1200" b="0" i="0" dirty="0">
              <a:effectLst/>
              <a:latin typeface="Helvetica Neue" panose="02000503000000020004" pitchFamily="2" charset="0"/>
            </a:endParaRPr>
          </a:p>
          <a:p>
            <a:pPr>
              <a:lnSpc>
                <a:spcPct val="100000"/>
              </a:lnSpc>
              <a:buNone/>
            </a:pPr>
            <a:r>
              <a:rPr lang="en-US" sz="1200" b="1" i="0" dirty="0">
                <a:effectLst/>
                <a:latin typeface="Helvetica Neue" panose="02000503000000020004" pitchFamily="2" charset="0"/>
              </a:rPr>
              <a:t>Recommender Systems:</a:t>
            </a:r>
            <a:r>
              <a:rPr lang="en-US" sz="1200" b="0" i="0" dirty="0">
                <a:effectLst/>
                <a:latin typeface="Helvetica Neue" panose="02000503000000020004" pitchFamily="2" charset="0"/>
              </a:rPr>
              <a:t> KNN can power personalized recommendations by finding similarities between users and suggesting items that similar users have shown interest in, improving customer engagement and sales.</a:t>
            </a:r>
          </a:p>
          <a:p>
            <a:pPr>
              <a:lnSpc>
                <a:spcPct val="100000"/>
              </a:lnSpc>
              <a:buNone/>
            </a:pPr>
            <a:endParaRPr lang="en-US" sz="1200" b="0" i="0" dirty="0">
              <a:effectLst/>
              <a:latin typeface="Helvetica Neue" panose="02000503000000020004" pitchFamily="2" charset="0"/>
            </a:endParaRPr>
          </a:p>
          <a:p>
            <a:pPr>
              <a:lnSpc>
                <a:spcPct val="100000"/>
              </a:lnSpc>
              <a:buNone/>
            </a:pPr>
            <a:r>
              <a:rPr lang="en-US" sz="1200" b="1" i="0" dirty="0">
                <a:effectLst/>
                <a:latin typeface="Helvetica Neue" panose="02000503000000020004" pitchFamily="2" charset="0"/>
              </a:rPr>
              <a:t>Fraud Detection:</a:t>
            </a:r>
            <a:r>
              <a:rPr lang="en-US" sz="1200" b="0" i="0" dirty="0">
                <a:effectLst/>
                <a:latin typeface="Helvetica Neue" panose="02000503000000020004" pitchFamily="2" charset="0"/>
              </a:rPr>
              <a:t> KNN can identify suspicious transactions or activities by comparing them to known fraudulent patterns or similar historical instances, helping businesses prevent financial losses due to fraudulent behavior.</a:t>
            </a:r>
          </a:p>
          <a:p>
            <a:pPr>
              <a:lnSpc>
                <a:spcPct val="100000"/>
              </a:lnSpc>
              <a:buNone/>
            </a:pPr>
            <a:endParaRPr lang="en-US" sz="1200" b="0" i="0" dirty="0">
              <a:effectLst/>
              <a:latin typeface="Helvetica Neue" panose="02000503000000020004" pitchFamily="2" charset="0"/>
            </a:endParaRPr>
          </a:p>
          <a:p>
            <a:pPr>
              <a:lnSpc>
                <a:spcPct val="100000"/>
              </a:lnSpc>
              <a:buNone/>
            </a:pPr>
            <a:r>
              <a:rPr lang="en-US" sz="1200" b="1" i="0" dirty="0">
                <a:effectLst/>
                <a:latin typeface="Helvetica Neue" panose="02000503000000020004" pitchFamily="2" charset="0"/>
              </a:rPr>
              <a:t>Credit Scoring:</a:t>
            </a:r>
            <a:r>
              <a:rPr lang="en-US" sz="1200" b="0" i="0" dirty="0">
                <a:effectLst/>
                <a:latin typeface="Helvetica Neue" panose="02000503000000020004" pitchFamily="2" charset="0"/>
              </a:rPr>
              <a:t> KNN can assess creditworthiness by comparing the financial profiles of loan applicants to those of existing customers, assisting in the decision-making process for loan approvals and managing credit risk.</a:t>
            </a:r>
          </a:p>
          <a:p>
            <a:pPr>
              <a:lnSpc>
                <a:spcPct val="100000"/>
              </a:lnSpc>
              <a:buNone/>
            </a:pPr>
            <a:endParaRPr lang="en-US" sz="1200" b="0" i="0" dirty="0">
              <a:effectLst/>
              <a:latin typeface="Helvetica Neue" panose="02000503000000020004" pitchFamily="2" charset="0"/>
            </a:endParaRPr>
          </a:p>
          <a:p>
            <a:pPr>
              <a:lnSpc>
                <a:spcPct val="100000"/>
              </a:lnSpc>
              <a:buNone/>
            </a:pPr>
            <a:r>
              <a:rPr lang="en-US" sz="1200" b="1" i="0" dirty="0">
                <a:effectLst/>
                <a:latin typeface="Helvetica Neue" panose="02000503000000020004" pitchFamily="2" charset="0"/>
              </a:rPr>
              <a:t>Image Recognition:</a:t>
            </a:r>
            <a:r>
              <a:rPr lang="en-US" sz="1200" b="0" i="0" dirty="0">
                <a:effectLst/>
                <a:latin typeface="Helvetica Neue" panose="02000503000000020004" pitchFamily="2" charset="0"/>
              </a:rPr>
              <a:t> KNN can classify images into categories or identify similar images by comparing their pixel values or extracted features, enabling applications in e-commerce, healthcare, security, and more.</a:t>
            </a:r>
          </a:p>
          <a:p>
            <a:pPr>
              <a:lnSpc>
                <a:spcPct val="100000"/>
              </a:lnSpc>
              <a:buNone/>
            </a:pPr>
            <a:endParaRPr lang="en-US" sz="1200" b="0" i="0" dirty="0">
              <a:effectLst/>
              <a:latin typeface="Helvetica Neue" panose="02000503000000020004" pitchFamily="2" charset="0"/>
            </a:endParaRPr>
          </a:p>
          <a:p>
            <a:pPr>
              <a:lnSpc>
                <a:spcPct val="100000"/>
              </a:lnSpc>
              <a:buNone/>
            </a:pPr>
            <a:r>
              <a:rPr lang="en-US" sz="1200" b="1" i="0" dirty="0">
                <a:effectLst/>
                <a:latin typeface="Helvetica Neue" panose="02000503000000020004" pitchFamily="2" charset="0"/>
              </a:rPr>
              <a:t>Anomaly Detection:</a:t>
            </a:r>
            <a:r>
              <a:rPr lang="en-US" sz="1200" b="0" i="0" dirty="0">
                <a:effectLst/>
                <a:latin typeface="Helvetica Neue" panose="02000503000000020004" pitchFamily="2" charset="0"/>
              </a:rPr>
              <a:t> KNN can identify anomalies in data, such as detecting faulty equipment or network intrusions, aiding in proactive maintenance and ensuring system security.</a:t>
            </a:r>
          </a:p>
          <a:p>
            <a:pPr>
              <a:lnSpc>
                <a:spcPct val="100000"/>
              </a:lnSpc>
              <a:buNone/>
            </a:pPr>
            <a:endParaRPr lang="en-US" sz="1200" b="0" i="0" dirty="0">
              <a:effectLst/>
              <a:latin typeface="Helvetica Neue" panose="02000503000000020004" pitchFamily="2" charset="0"/>
            </a:endParaRPr>
          </a:p>
          <a:p>
            <a:pPr>
              <a:lnSpc>
                <a:spcPct val="100000"/>
              </a:lnSpc>
              <a:buNone/>
            </a:pPr>
            <a:r>
              <a:rPr lang="en-US" sz="1200" b="1" i="0" dirty="0">
                <a:effectLst/>
                <a:latin typeface="Helvetica Neue" panose="02000503000000020004" pitchFamily="2" charset="0"/>
              </a:rPr>
              <a:t>Predictive Maintenance:</a:t>
            </a:r>
            <a:r>
              <a:rPr lang="en-US" sz="1200" b="0" i="0" dirty="0">
                <a:effectLst/>
                <a:latin typeface="Helvetica Neue" panose="02000503000000020004" pitchFamily="2" charset="0"/>
              </a:rPr>
              <a:t> KNN can predict equipment failures or maintenance needs by analyzing historical patterns and similarities with current operating conditions, reducing downtime and optimizing maintenance </a:t>
            </a:r>
            <a:r>
              <a:rPr lang="en-US" sz="1200" b="0" i="0">
                <a:effectLst/>
                <a:latin typeface="Helvetica Neue" panose="02000503000000020004" pitchFamily="2" charset="0"/>
              </a:rPr>
              <a:t>schedules.</a:t>
            </a:r>
            <a:endParaRPr lang="en-US" sz="1200" b="0" i="0" dirty="0">
              <a:effectLst/>
              <a:latin typeface="Helvetica Neue" panose="02000503000000020004" pitchFamily="2" charset="0"/>
            </a:endParaRPr>
          </a:p>
        </p:txBody>
      </p:sp>
    </p:spTree>
    <p:extLst>
      <p:ext uri="{BB962C8B-B14F-4D97-AF65-F5344CB8AC3E}">
        <p14:creationId xmlns:p14="http://schemas.microsoft.com/office/powerpoint/2010/main" val="749685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Rechthoek 3"/>
          <p:cNvSpPr/>
          <p:nvPr/>
        </p:nvSpPr>
        <p:spPr>
          <a:xfrm>
            <a:off x="304920" y="838080"/>
            <a:ext cx="8533440" cy="5181120"/>
          </a:xfrm>
          <a:prstGeom prst="rect">
            <a:avLst/>
          </a:prstGeom>
          <a:solidFill>
            <a:srgbClr val="FFFFFF"/>
          </a:solidFill>
          <a:ln w="9360" cap="sq">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endParaRPr lang="nl-NL" sz="2400" b="0" strike="noStrike" spc="-1" dirty="0">
              <a:solidFill>
                <a:srgbClr val="000000"/>
              </a:solidFill>
              <a:latin typeface="Times New Roman"/>
              <a:ea typeface="DejaVu Sans"/>
            </a:endParaRPr>
          </a:p>
        </p:txBody>
      </p:sp>
      <p:sp>
        <p:nvSpPr>
          <p:cNvPr id="122" name="PlaceHolder 4"/>
          <p:cNvSpPr txBox="1"/>
          <p:nvPr/>
        </p:nvSpPr>
        <p:spPr>
          <a:xfrm>
            <a:off x="0" y="76320"/>
            <a:ext cx="9143280" cy="608760"/>
          </a:xfrm>
          <a:prstGeom prst="rect">
            <a:avLst/>
          </a:prstGeom>
          <a:noFill/>
          <a:ln w="0">
            <a:noFill/>
          </a:ln>
        </p:spPr>
        <p:txBody>
          <a:bodyPr lIns="90000" tIns="46800" rIns="90000" bIns="46800" anchor="ctr">
            <a:noAutofit/>
          </a:bodyPr>
          <a:lstStyle/>
          <a:p>
            <a:pP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nl-NL" sz="4000" spc="-1" dirty="0" err="1">
                <a:solidFill>
                  <a:srgbClr val="FFFFFF"/>
                </a:solidFill>
                <a:latin typeface="Impact"/>
              </a:rPr>
              <a:t>References</a:t>
            </a:r>
            <a:endParaRPr lang="nl-NL" sz="4000" b="0" strike="noStrike" spc="-1" dirty="0">
              <a:solidFill>
                <a:srgbClr val="000000"/>
              </a:solidFill>
              <a:latin typeface="Arial"/>
            </a:endParaRPr>
          </a:p>
        </p:txBody>
      </p:sp>
      <p:sp>
        <p:nvSpPr>
          <p:cNvPr id="6" name="Tekstvak 2">
            <a:extLst>
              <a:ext uri="{FF2B5EF4-FFF2-40B4-BE49-F238E27FC236}">
                <a16:creationId xmlns:a16="http://schemas.microsoft.com/office/drawing/2014/main" id="{5C8D2299-E5E5-E3B9-BFFF-3DB94888F846}"/>
              </a:ext>
            </a:extLst>
          </p:cNvPr>
          <p:cNvSpPr/>
          <p:nvPr/>
        </p:nvSpPr>
        <p:spPr>
          <a:xfrm>
            <a:off x="495889" y="1196785"/>
            <a:ext cx="7866876" cy="1752872"/>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r>
              <a:rPr lang="en-US" sz="1200" dirty="0">
                <a:effectLst/>
                <a:latin typeface="Helvetica Neue" panose="02000503000000020004" pitchFamily="2" charset="0"/>
              </a:rPr>
              <a:t>Abba, I. V. (2023). KNN Algorithm – K-Nearest Neighbors Classifiers and Model Example. </a:t>
            </a:r>
            <a:r>
              <a:rPr lang="en-US" sz="1200" i="1" dirty="0">
                <a:effectLst/>
                <a:latin typeface="Helvetica Neue" panose="02000503000000020004" pitchFamily="2" charset="0"/>
              </a:rPr>
              <a:t>freeCodeCamp.org</a:t>
            </a:r>
            <a:r>
              <a:rPr lang="en-US" sz="1200" dirty="0">
                <a:effectLst/>
                <a:latin typeface="Helvetica Neue" panose="02000503000000020004" pitchFamily="2" charset="0"/>
              </a:rPr>
              <a:t>. https://www.freecodecamp.org/news/k-nearest-neighbors-algorithm-classifiers-and-model-example/</a:t>
            </a:r>
          </a:p>
          <a:p>
            <a:endParaRPr lang="en-US" sz="1200" dirty="0">
              <a:effectLst/>
              <a:latin typeface="Helvetica Neue" panose="02000503000000020004" pitchFamily="2" charset="0"/>
            </a:endParaRPr>
          </a:p>
          <a:p>
            <a:r>
              <a:rPr lang="en-US" sz="1200" dirty="0">
                <a:effectLst/>
                <a:latin typeface="Helvetica Neue" panose="02000503000000020004" pitchFamily="2" charset="0"/>
              </a:rPr>
              <a:t>K-Nearest Neighbor(KNN) Algorithm for Machine Learning - </a:t>
            </a:r>
            <a:r>
              <a:rPr lang="en-US" sz="1200" dirty="0" err="1">
                <a:effectLst/>
                <a:latin typeface="Helvetica Neue" panose="02000503000000020004" pitchFamily="2" charset="0"/>
              </a:rPr>
              <a:t>Javatpoint</a:t>
            </a:r>
            <a:r>
              <a:rPr lang="en-US" sz="1200" dirty="0">
                <a:effectLst/>
                <a:latin typeface="Helvetica Neue" panose="02000503000000020004" pitchFamily="2" charset="0"/>
              </a:rPr>
              <a:t>. (n.d.-b). www.javatpoint.com. https://www.javatpoint.com/k-nearest-neighbor-algorithm-for-machine-learning</a:t>
            </a:r>
          </a:p>
          <a:p>
            <a:endParaRPr lang="en-US" sz="1200" dirty="0">
              <a:effectLst/>
              <a:latin typeface="Helvetica Neue" panose="02000503000000020004" pitchFamily="2" charset="0"/>
            </a:endParaRPr>
          </a:p>
          <a:p>
            <a:r>
              <a:rPr lang="en-US" sz="1200" dirty="0">
                <a:effectLst/>
                <a:latin typeface="Helvetica Neue" panose="02000503000000020004" pitchFamily="2" charset="0"/>
              </a:rPr>
              <a:t>Lantz, B. (2013). </a:t>
            </a:r>
            <a:r>
              <a:rPr lang="en-US" sz="1200" i="1" dirty="0">
                <a:effectLst/>
                <a:latin typeface="Helvetica Neue" panose="02000503000000020004" pitchFamily="2" charset="0"/>
              </a:rPr>
              <a:t>Machine learning with R: Learn how to use R to apply powerful machine learning methods and gain an insight into real-world applications</a:t>
            </a:r>
            <a:r>
              <a:rPr lang="en-US" sz="1200" dirty="0">
                <a:effectLst/>
                <a:latin typeface="Helvetica Neue" panose="02000503000000020004" pitchFamily="2" charset="0"/>
              </a:rPr>
              <a:t>. </a:t>
            </a:r>
            <a:r>
              <a:rPr lang="en-US" sz="1200" dirty="0" err="1">
                <a:effectLst/>
                <a:latin typeface="Helvetica Neue" panose="02000503000000020004" pitchFamily="2" charset="0"/>
              </a:rPr>
              <a:t>Packt</a:t>
            </a:r>
            <a:r>
              <a:rPr lang="en-US" sz="1200" dirty="0">
                <a:effectLst/>
                <a:latin typeface="Helvetica Neue" panose="02000503000000020004" pitchFamily="2" charset="0"/>
              </a:rPr>
              <a:t> Publishing. </a:t>
            </a:r>
          </a:p>
          <a:p>
            <a:pPr>
              <a:lnSpc>
                <a:spcPct val="100000"/>
              </a:lnSpc>
              <a:buNone/>
            </a:pPr>
            <a:endParaRPr lang="en-US" sz="1200" b="0" i="0" dirty="0">
              <a:effectLst/>
              <a:latin typeface="Helvetica Neue" panose="02000503000000020004" pitchFamily="2" charset="0"/>
            </a:endParaRPr>
          </a:p>
        </p:txBody>
      </p:sp>
      <p:pic>
        <p:nvPicPr>
          <p:cNvPr id="2" name="Picture 2" descr="The Healthcare Industry's Not-So-Secret Weapon: ChatGPT | The Healthcare  Technology Report.">
            <a:extLst>
              <a:ext uri="{FF2B5EF4-FFF2-40B4-BE49-F238E27FC236}">
                <a16:creationId xmlns:a16="http://schemas.microsoft.com/office/drawing/2014/main" id="{075DD150-4EE8-E03D-2A49-55C35FD0BB3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12367" y="5592627"/>
            <a:ext cx="632138" cy="353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30828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nelkoppeling_links xmlns="11c69230-f4e8-4222-9897-a22de6b9760d">
      <Url xsi:nil="true"/>
      <Description xsi:nil="true"/>
    </Snelkoppeling_links>
    <_Status xmlns="http://schemas.microsoft.com/sharepoint/v3/fields">Niet gestart</_Status>
    <Document_x0020_type xmlns="11c69230-f4e8-4222-9897-a22de6b9760d" xsi:nil="true"/>
    <TV_afdeling xmlns="11c69230-f4e8-4222-9897-a22de6b9760d" xsi:nil="true"/>
    <Categorie_x0020__DE xmlns="11c69230-f4e8-4222-9897-a22de6b9760d" xsi:nil="true"/>
    <Document_x0020_inhoud xmlns="11c69230-f4e8-4222-9897-a22de6b9760d" xsi:nil="true"/>
    <Document_x0020_eigenaar xmlns="11c69230-f4e8-4222-9897-a22de6b9760d" xsi:nil="true"/>
    <Jaar xmlns="a7b15f6e-d26b-4d7c-b096-1cc1b2238c89">JJJJ</Jaar>
    <Document_x0020_Datum xmlns="11c69230-f4e8-4222-9897-a22de6b9760d"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29217ABA677C34D859AAD68698B150B" ma:contentTypeVersion="9" ma:contentTypeDescription="Een nieuw document maken." ma:contentTypeScope="" ma:versionID="d60ce275a039116274560757f08777e2">
  <xsd:schema xmlns:xsd="http://www.w3.org/2001/XMLSchema" xmlns:xs="http://www.w3.org/2001/XMLSchema" xmlns:p="http://schemas.microsoft.com/office/2006/metadata/properties" xmlns:ns2="11c69230-f4e8-4222-9897-a22de6b9760d" xmlns:ns3="a7b15f6e-d26b-4d7c-b096-1cc1b2238c89" xmlns:ns4="http://schemas.microsoft.com/sharepoint/v3/fields" targetNamespace="http://schemas.microsoft.com/office/2006/metadata/properties" ma:root="true" ma:fieldsID="e2106dcf5deb04e0c76ddbadace46dac" ns2:_="" ns3:_="" ns4:_="">
    <xsd:import namespace="11c69230-f4e8-4222-9897-a22de6b9760d"/>
    <xsd:import namespace="a7b15f6e-d26b-4d7c-b096-1cc1b2238c89"/>
    <xsd:import namespace="http://schemas.microsoft.com/sharepoint/v3/fields"/>
    <xsd:element name="properties">
      <xsd:complexType>
        <xsd:sequence>
          <xsd:element name="documentManagement">
            <xsd:complexType>
              <xsd:all>
                <xsd:element ref="ns2:Snelkoppeling_links" minOccurs="0"/>
                <xsd:element ref="ns2:Document_x0020_inhoud" minOccurs="0"/>
                <xsd:element ref="ns2:Document_x0020_type" minOccurs="0"/>
                <xsd:element ref="ns2:TV_afdeling" minOccurs="0"/>
                <xsd:element ref="ns3:Jaar" minOccurs="0"/>
                <xsd:element ref="ns2:Document_x0020_Datum" minOccurs="0"/>
                <xsd:element ref="ns4:_Status" minOccurs="0"/>
                <xsd:element ref="ns2:Document_x0020_eigenaar" minOccurs="0"/>
                <xsd:element ref="ns2:Categorie_x0020__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1c69230-f4e8-4222-9897-a22de6b9760d" elementFormDefault="qualified">
    <xsd:import namespace="http://schemas.microsoft.com/office/2006/documentManagement/types"/>
    <xsd:import namespace="http://schemas.microsoft.com/office/infopath/2007/PartnerControls"/>
    <xsd:element name="Snelkoppeling_links" ma:index="8" nillable="true" ma:displayName="Snelkoppeling_links" ma:format="Hyperlink" ma:internalName="Snelkoppeling_links">
      <xsd:complexType>
        <xsd:complexContent>
          <xsd:extension base="dms:URL">
            <xsd:sequence>
              <xsd:element name="Url" type="dms:ValidUrl" minOccurs="0" nillable="true"/>
              <xsd:element name="Description" type="xsd:string" nillable="true"/>
            </xsd:sequence>
          </xsd:extension>
        </xsd:complexContent>
      </xsd:complexType>
    </xsd:element>
    <xsd:element name="Document_x0020_inhoud" ma:index="9" nillable="true" ma:displayName="Document inhoud" ma:description="Geef hier in het kort aan wat het onderwerp of de inhoud van het document is. Dit vergroot de vindbaarheid." ma:internalName="Document_x0020_inhoud">
      <xsd:simpleType>
        <xsd:restriction base="dms:Text">
          <xsd:maxLength value="255"/>
        </xsd:restriction>
      </xsd:simpleType>
    </xsd:element>
    <xsd:element name="Document_x0020_type" ma:index="10" nillable="true" ma:displayName="Document type" ma:list="{c6d56f46-1dca-4a2d-9e04-ca71a11324f4}" ma:internalName="Document_x0020_type" ma:showField="LinkTitleNoMenu" ma:web="11c69230-f4e8-4222-9897-a22de6b9760d">
      <xsd:simpleType>
        <xsd:restriction base="dms:Lookup"/>
      </xsd:simpleType>
    </xsd:element>
    <xsd:element name="TV_afdeling" ma:index="11" nillable="true" ma:displayName="TV_afdeling" ma:list="{41037b69-c262-4fbf-a2c4-15a64be21630}" ma:internalName="TV_afdeling" ma:showField="LinkTitleNoMenu" ma:web="11c69230-f4e8-4222-9897-a22de6b9760d">
      <xsd:simpleType>
        <xsd:restriction base="dms:Lookup"/>
      </xsd:simpleType>
    </xsd:element>
    <xsd:element name="Document_x0020_Datum" ma:index="13" nillable="true" ma:displayName="Document Datum" ma:format="DateOnly" ma:internalName="Document_x0020_Datum">
      <xsd:simpleType>
        <xsd:restriction base="dms:DateTime"/>
      </xsd:simpleType>
    </xsd:element>
    <xsd:element name="Document_x0020_eigenaar" ma:index="15" nillable="true" ma:displayName="Document eigenaar" ma:list="{decc7a15-bd61-4bee-ad9f-4f5580f55fb0}" ma:internalName="Document_x0020_eigenaar" ma:showField="LinkTitleNoMenu" ma:web="11c69230-f4e8-4222-9897-a22de6b9760d">
      <xsd:simpleType>
        <xsd:restriction base="dms:Lookup"/>
      </xsd:simpleType>
    </xsd:element>
    <xsd:element name="Categorie_x0020__DE" ma:index="16" nillable="true" ma:displayName="Categorie _DE" ma:list="{63a2c1b7-c7b8-4f98-a330-e70b27122ab3}" ma:internalName="Categorie_x0020__DE" ma:showField="Title" ma:web="11c69230-f4e8-4222-9897-a22de6b9760d">
      <xsd:simpleType>
        <xsd:restriction base="dms:Lookup"/>
      </xsd:simpleType>
    </xsd:element>
  </xsd:schema>
  <xsd:schema xmlns:xsd="http://www.w3.org/2001/XMLSchema" xmlns:xs="http://www.w3.org/2001/XMLSchema" xmlns:dms="http://schemas.microsoft.com/office/2006/documentManagement/types" xmlns:pc="http://schemas.microsoft.com/office/infopath/2007/PartnerControls" targetNamespace="a7b15f6e-d26b-4d7c-b096-1cc1b2238c89" elementFormDefault="qualified">
    <xsd:import namespace="http://schemas.microsoft.com/office/2006/documentManagement/types"/>
    <xsd:import namespace="http://schemas.microsoft.com/office/infopath/2007/PartnerControls"/>
    <xsd:element name="Jaar" ma:index="12" nillable="true" ma:displayName="Jaar" ma:default="JJJJ" ma:internalName="Jaar">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14" nillable="true" ma:displayName="Status" ma:default="Niet gestart" ma:format="Dropdown" ma:internalName="_Status">
      <xsd:simpleType>
        <xsd:restriction base="dms:Choice">
          <xsd:enumeration value="Niet gestart"/>
          <xsd:enumeration value="Gelezen"/>
          <xsd:enumeration value="Concept"/>
          <xsd:enumeration value="Goedkeuring nodig"/>
          <xsd:enumeration value="Herzien"/>
          <xsd:enumeration value="Gepland"/>
          <xsd:enumeration value="In behandeling"/>
          <xsd:enumeration value="Gepubliceerd"/>
          <xsd:enumeration value="Definitief"/>
          <xsd:enumeration value="Verlopen"/>
          <xsd:enumeration value="Afgerond"/>
          <xsd:enumeration value="Annulering"/>
          <xsd:enumeration value="Vervallen"/>
          <xsd:enumeration value="Archief"/>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6D75D56-8046-438E-8E4B-44DA50BB2A2D}">
  <ds:schemaRefs>
    <ds:schemaRef ds:uri="http://schemas.microsoft.com/sharepoint/v3/contenttype/forms"/>
  </ds:schemaRefs>
</ds:datastoreItem>
</file>

<file path=customXml/itemProps2.xml><?xml version="1.0" encoding="utf-8"?>
<ds:datastoreItem xmlns:ds="http://schemas.openxmlformats.org/officeDocument/2006/customXml" ds:itemID="{7B43447D-B8CC-4D86-8E6F-4041028C6E5C}">
  <ds:schemaRefs>
    <ds:schemaRef ds:uri="http://schemas.microsoft.com/office/2006/documentManagement/types"/>
    <ds:schemaRef ds:uri="a7b15f6e-d26b-4d7c-b096-1cc1b2238c89"/>
    <ds:schemaRef ds:uri="http://schemas.microsoft.com/office/2006/metadata/properties"/>
    <ds:schemaRef ds:uri="http://purl.org/dc/dcmitype/"/>
    <ds:schemaRef ds:uri="http://www.w3.org/XML/1998/namespace"/>
    <ds:schemaRef ds:uri="http://schemas.microsoft.com/sharepoint/v3/fields"/>
    <ds:schemaRef ds:uri="http://schemas.microsoft.com/office/infopath/2007/PartnerControls"/>
    <ds:schemaRef ds:uri="http://purl.org/dc/terms/"/>
    <ds:schemaRef ds:uri="http://schemas.openxmlformats.org/package/2006/metadata/core-properties"/>
    <ds:schemaRef ds:uri="11c69230-f4e8-4222-9897-a22de6b9760d"/>
    <ds:schemaRef ds:uri="http://purl.org/dc/elements/1.1/"/>
  </ds:schemaRefs>
</ds:datastoreItem>
</file>

<file path=customXml/itemProps3.xml><?xml version="1.0" encoding="utf-8"?>
<ds:datastoreItem xmlns:ds="http://schemas.openxmlformats.org/officeDocument/2006/customXml" ds:itemID="{8E808CCE-7FA5-49C5-B2C4-5AF133F605A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1c69230-f4e8-4222-9897-a22de6b9760d"/>
    <ds:schemaRef ds:uri="a7b15f6e-d26b-4d7c-b096-1cc1b2238c89"/>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1300</TotalTime>
  <Words>1065</Words>
  <Application>Microsoft Office PowerPoint</Application>
  <PresentationFormat>Diavoorstelling (4:3)</PresentationFormat>
  <Paragraphs>108</Paragraphs>
  <Slides>8</Slides>
  <Notes>0</Notes>
  <HiddenSlides>0</HiddenSlides>
  <MMClips>0</MMClips>
  <ScaleCrop>false</ScaleCrop>
  <HeadingPairs>
    <vt:vector size="6" baseType="variant">
      <vt:variant>
        <vt:lpstr>Gebruikte lettertypen</vt:lpstr>
      </vt:variant>
      <vt:variant>
        <vt:i4>8</vt:i4>
      </vt:variant>
      <vt:variant>
        <vt:lpstr>Thema</vt:lpstr>
      </vt:variant>
      <vt:variant>
        <vt:i4>1</vt:i4>
      </vt:variant>
      <vt:variant>
        <vt:lpstr>Diatitels</vt:lpstr>
      </vt:variant>
      <vt:variant>
        <vt:i4>8</vt:i4>
      </vt:variant>
    </vt:vector>
  </HeadingPairs>
  <TitlesOfParts>
    <vt:vector size="17" baseType="lpstr">
      <vt:lpstr>Arial</vt:lpstr>
      <vt:lpstr>Calibri</vt:lpstr>
      <vt:lpstr>Franklin Gothic Demi</vt:lpstr>
      <vt:lpstr>Helvetica Neue</vt:lpstr>
      <vt:lpstr>Impact</vt:lpstr>
      <vt:lpstr>Symbol</vt:lpstr>
      <vt:lpstr>Times New Roman</vt:lpstr>
      <vt:lpstr>Wingdings</vt:lpstr>
      <vt:lpstr>Office Theme</vt:lpstr>
      <vt:lpstr>K-Nearest Neighbor</vt:lpstr>
      <vt:lpstr>PowerPoint-presentatie</vt:lpstr>
      <vt:lpstr>PowerPoint-presentatie</vt:lpstr>
      <vt:lpstr>PowerPoint-presentatie</vt:lpstr>
      <vt:lpstr>PowerPoint-presentatie</vt:lpstr>
      <vt:lpstr>PowerPoint-presentatie</vt:lpstr>
      <vt:lpstr>PowerPoint-presentatie</vt:lpstr>
      <vt:lpstr>PowerPoint-presentatie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Velzen, M.A.J. van (Marcel)</cp:lastModifiedBy>
  <cp:revision>118</cp:revision>
  <dcterms:created xsi:type="dcterms:W3CDTF">2023-05-29T08:25:00Z</dcterms:created>
  <dcterms:modified xsi:type="dcterms:W3CDTF">2023-07-06T20:07:23Z</dcterms:modified>
  <dc:language>nl-NL</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Diavoorstelling (4:3)</vt:lpwstr>
  </property>
  <property fmtid="{D5CDD505-2E9C-101B-9397-08002B2CF9AE}" pid="3" name="Slides">
    <vt:i4>1</vt:i4>
  </property>
  <property fmtid="{D5CDD505-2E9C-101B-9397-08002B2CF9AE}" pid="4" name="ContentTypeId">
    <vt:lpwstr>0x010100E29217ABA677C34D859AAD68698B150B</vt:lpwstr>
  </property>
</Properties>
</file>