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265" r:id="rId5"/>
    <p:sldId id="256" r:id="rId6"/>
    <p:sldId id="324" r:id="rId7"/>
    <p:sldId id="322" r:id="rId8"/>
    <p:sldId id="325" r:id="rId9"/>
    <p:sldId id="326" r:id="rId10"/>
    <p:sldId id="332" r:id="rId11"/>
    <p:sldId id="331" r:id="rId12"/>
    <p:sldId id="330" r:id="rId13"/>
    <p:sldId id="329" r:id="rId14"/>
    <p:sldId id="328" r:id="rId15"/>
    <p:sldId id="327" r:id="rId16"/>
    <p:sldId id="277" r:id="rId17"/>
  </p:sldIdLst>
  <p:sldSz cx="9144000" cy="6858000" type="screen4x3"/>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6ED3DD9-365A-436A-8C53-09DC184ADC43}" type="datetimeFigureOut">
              <a:rPr lang="nl-NL" smtClean="0"/>
              <a:t>17-7-2023</a:t>
            </a:fld>
            <a:endParaRPr lang="nl-NL"/>
          </a:p>
        </p:txBody>
      </p:sp>
      <p:sp>
        <p:nvSpPr>
          <p:cNvPr id="4" name="Tijdelijke aanduiding voor dia-afbeelding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B298EAC-82DB-46CB-A969-CDE539CEA9FA}" type="slidenum">
              <a:rPr lang="nl-NL" smtClean="0"/>
              <a:t>‹nr.›</a:t>
            </a:fld>
            <a:endParaRPr lang="nl-NL"/>
          </a:p>
        </p:txBody>
      </p:sp>
    </p:spTree>
    <p:extLst>
      <p:ext uri="{BB962C8B-B14F-4D97-AF65-F5344CB8AC3E}">
        <p14:creationId xmlns:p14="http://schemas.microsoft.com/office/powerpoint/2010/main" val="6412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31763F6-7A2E-4EA8-8564-95FC3FEE08B0}" type="slidenum">
              <a:t>‹nr.›</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E3EE94C-62C5-452A-A50C-5DE8708FAD3F}"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4F8884A-759D-4FA5-99CF-4F180D35B8B1}" type="slidenum">
              <a:t>‹nr.›</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BEB3570-2592-4A51-A251-38FA6BD8CCE3}" type="slidenum">
              <a:t>‹nr.›</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76CA2D-A0D3-43D3-9A07-9E572502AA14}" type="slidenum">
              <a:t>‹nr.›</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C317DDE-5CFD-4E9C-9968-4071469D0B5B}" type="slidenum">
              <a:t>‹nr.›</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8C6D83B-5CEC-4A6D-9F9F-4112D9D34F20}"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F8E1D5-3659-49E5-8A43-31827EBA454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60A3445-D8B2-46AD-B1BD-54895CFAEBC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FC2B70B-E989-4081-A816-B730C5C9D77D}"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0B8ED1-FE36-4A1C-931B-88200E052393}"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307B908-0ABD-486F-A3B9-9A402776E0A5}"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6" name="blue_box"/>
          <p:cNvPicPr/>
          <p:nvPr/>
        </p:nvPicPr>
        <p:blipFill>
          <a:blip r:embed="rId15"/>
          <a:stretch/>
        </p:blipFill>
        <p:spPr>
          <a:xfrm>
            <a:off x="228600" y="825480"/>
            <a:ext cx="8686080" cy="5206320"/>
          </a:xfrm>
          <a:prstGeom prst="rect">
            <a:avLst/>
          </a:prstGeom>
          <a:ln w="0">
            <a:noFill/>
          </a:ln>
        </p:spPr>
      </p:pic>
      <p:sp>
        <p:nvSpPr>
          <p:cNvPr id="7" name="PlaceHolder 1"/>
          <p:cNvSpPr>
            <a:spLocks noGrp="1"/>
          </p:cNvSpPr>
          <p:nvPr>
            <p:ph type="ftr" idx="1"/>
          </p:nvPr>
        </p:nvSpPr>
        <p:spPr>
          <a:xfrm>
            <a:off x="3124080" y="6552720"/>
            <a:ext cx="2895120" cy="304200"/>
          </a:xfrm>
          <a:prstGeom prst="rect">
            <a:avLst/>
          </a:prstGeom>
          <a:noFill/>
          <a:ln w="0">
            <a:noFill/>
          </a:ln>
        </p:spPr>
        <p:txBody>
          <a:bodyPr lIns="90000" tIns="46800" rIns="90000" bIns="46800" anchor="t">
            <a:noAutofit/>
          </a:bodyPr>
          <a:lstStyle>
            <a:lvl1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1400" b="0" strike="noStrike" spc="-1">
                <a:solidFill>
                  <a:srgbClr val="FFFFFF"/>
                </a:solidFill>
                <a:latin typeface="Impact"/>
                <a:ea typeface="DejaVu Sans"/>
              </a:rPr>
              <a:t> </a:t>
            </a:r>
            <a:endParaRPr lang="nl-NL" sz="1400" b="0" strike="noStrike" spc="-1">
              <a:solidFill>
                <a:srgbClr val="000000"/>
              </a:solidFill>
              <a:latin typeface="Times New Roman"/>
            </a:endParaRPr>
          </a:p>
        </p:txBody>
      </p:sp>
      <p:sp>
        <p:nvSpPr>
          <p:cNvPr id="2" name="PlaceHolder 2"/>
          <p:cNvSpPr>
            <a:spLocks noGrp="1"/>
          </p:cNvSpPr>
          <p:nvPr>
            <p:ph type="sldNum" idx="2"/>
          </p:nvPr>
        </p:nvSpPr>
        <p:spPr>
          <a:xfrm>
            <a:off x="7238880" y="6552720"/>
            <a:ext cx="1904400" cy="304200"/>
          </a:xfrm>
          <a:prstGeom prst="rect">
            <a:avLst/>
          </a:prstGeom>
          <a:noFill/>
          <a:ln w="0">
            <a:noFill/>
          </a:ln>
        </p:spPr>
        <p:txBody>
          <a:bodyPr lIns="90000" tIns="46800" rIns="90000" bIns="46800" anchor="t">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8369F3-171E-47E6-BCDC-B3C0D7264505}" type="slidenum">
              <a:rPr lang="nl-NL" sz="1400" b="0" strike="noStrike" spc="-1">
                <a:solidFill>
                  <a:srgbClr val="FFFFFF"/>
                </a:solidFill>
                <a:latin typeface="Impact"/>
                <a:ea typeface="DejaVu Sans"/>
              </a:rPr>
              <a:t>‹nr.›</a:t>
            </a:fld>
            <a:endParaRPr lang="nl-NL" sz="1400" b="0" strike="noStrike" spc="-1">
              <a:solidFill>
                <a:srgbClr val="000000"/>
              </a:solidFill>
              <a:latin typeface="Times New Roman"/>
            </a:endParaRPr>
          </a:p>
        </p:txBody>
      </p:sp>
      <p:sp>
        <p:nvSpPr>
          <p:cNvPr id="3" name="PlaceHolder 3"/>
          <p:cNvSpPr>
            <a:spLocks noGrp="1"/>
          </p:cNvSpPr>
          <p:nvPr>
            <p:ph type="dt" idx="3"/>
          </p:nvPr>
        </p:nvSpPr>
        <p:spPr>
          <a:xfrm>
            <a:off x="0" y="6552720"/>
            <a:ext cx="1904400" cy="304200"/>
          </a:xfrm>
          <a:prstGeom prst="rect">
            <a:avLst/>
          </a:prstGeom>
          <a:noFill/>
          <a:ln w="0">
            <a:noFill/>
          </a:ln>
        </p:spPr>
        <p:txBody>
          <a:bodyPr lIns="90000" tIns="46800" rIns="90000" bIns="46800" anchor="t">
            <a:noAutofit/>
          </a:bodyPr>
          <a:lstStyle>
            <a:lvl1pPr>
              <a:defRPr lang="nl-NL" sz="1400" b="0" strike="noStrike" spc="-1">
                <a:solidFill>
                  <a:srgbClr val="000000"/>
                </a:solidFill>
                <a:latin typeface="Times New Roman"/>
              </a:defRPr>
            </a:lvl1pPr>
          </a:lstStyle>
          <a:p>
            <a:r>
              <a:rPr lang="nl-NL" sz="1400" b="0" strike="noStrike" spc="-1">
                <a:solidFill>
                  <a:srgbClr val="000000"/>
                </a:solidFill>
                <a:latin typeface="Times New Roman"/>
              </a:rPr>
              <a:t> </a:t>
            </a: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nl-NL"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3390/s22114268" TargetMode="External"/><Relationship Id="rId7" Type="http://schemas.openxmlformats.org/officeDocument/2006/relationships/image" Target="../media/image5.png"/><Relationship Id="rId2" Type="http://schemas.openxmlformats.org/officeDocument/2006/relationships/hyperlink" Target="https://www.kdnuggets.com/2022/06/making-sense-crispmlq-machine-learning-lifecycle-process.html" TargetMode="External"/><Relationship Id="rId1" Type="http://schemas.openxmlformats.org/officeDocument/2006/relationships/slideLayout" Target="../slideLayouts/slideLayout1.xml"/><Relationship Id="rId6" Type="http://schemas.openxmlformats.org/officeDocument/2006/relationships/hyperlink" Target="https://www.linkedin.com/pulse/short-note-crisp-mlq-quality-involved-pavan-sudheer/" TargetMode="External"/><Relationship Id="rId5" Type="http://schemas.openxmlformats.org/officeDocument/2006/relationships/hyperlink" Target="https://arxiv.org/pdf/2003.05155.pdf" TargetMode="External"/><Relationship Id="rId4" Type="http://schemas.openxmlformats.org/officeDocument/2006/relationships/hyperlink" Target="https://ml-ops.org/content/crisp-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63123" y="3410884"/>
            <a:ext cx="4048217" cy="762120"/>
          </a:xfrm>
          <a:prstGeom prst="rect">
            <a:avLst/>
          </a:prstGeom>
          <a:noFill/>
          <a:ln w="0">
            <a:noFill/>
          </a:ln>
        </p:spPr>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6000" b="0" strike="noStrike" spc="-1" dirty="0">
                <a:solidFill>
                  <a:srgbClr val="FFFFFF"/>
                </a:solidFill>
                <a:latin typeface="Impact"/>
              </a:rPr>
              <a:t>CRISP-ML(Q)</a:t>
            </a:r>
          </a:p>
        </p:txBody>
      </p:sp>
      <p:sp>
        <p:nvSpPr>
          <p:cNvPr id="84" name="PlaceHolder 2"/>
          <p:cNvSpPr>
            <a:spLocks noGrp="1"/>
          </p:cNvSpPr>
          <p:nvPr>
            <p:ph type="subTitle"/>
          </p:nvPr>
        </p:nvSpPr>
        <p:spPr>
          <a:xfrm>
            <a:off x="2967001" y="4105562"/>
            <a:ext cx="5644339" cy="762120"/>
          </a:xfrm>
          <a:prstGeom prst="rect">
            <a:avLst/>
          </a:prstGeom>
          <a:noFill/>
          <a:ln w="0">
            <a:noFill/>
          </a:ln>
        </p:spPr>
        <p:txBody>
          <a:bodyPr lIns="90000" tIns="46800" rIns="90000" bIns="46800" anchor="t">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spc="-1" dirty="0" err="1">
                <a:solidFill>
                  <a:srgbClr val="FFFFFF"/>
                </a:solidFill>
                <a:latin typeface="Impact"/>
              </a:rPr>
              <a:t>Lifecycle</a:t>
            </a:r>
            <a:r>
              <a:rPr lang="nl-NL" sz="2000" spc="-1" dirty="0">
                <a:solidFill>
                  <a:srgbClr val="FFFFFF"/>
                </a:solidFill>
                <a:latin typeface="Impact"/>
              </a:rPr>
              <a:t>  </a:t>
            </a:r>
            <a:r>
              <a:rPr lang="nl-NL" sz="2000" spc="-1" dirty="0" err="1">
                <a:solidFill>
                  <a:srgbClr val="FFFFFF"/>
                </a:solidFill>
                <a:latin typeface="Impact"/>
              </a:rPr>
              <a:t>process</a:t>
            </a:r>
            <a:endParaRPr lang="nl-NL" sz="2000" spc="-1" dirty="0">
              <a:solidFill>
                <a:srgbClr val="FFFFFF"/>
              </a:solidFill>
              <a:latin typeface="Impact"/>
            </a:endParaRPr>
          </a:p>
        </p:txBody>
      </p:sp>
      <p:sp>
        <p:nvSpPr>
          <p:cNvPr id="2" name="PlaceHolder 2">
            <a:extLst>
              <a:ext uri="{FF2B5EF4-FFF2-40B4-BE49-F238E27FC236}">
                <a16:creationId xmlns:a16="http://schemas.microsoft.com/office/drawing/2014/main" id="{C37455CE-5D40-4CCE-DCB3-6E0DEAA1E50B}"/>
              </a:ext>
            </a:extLst>
          </p:cNvPr>
          <p:cNvSpPr>
            <a:spLocks noGrp="1"/>
          </p:cNvSpPr>
          <p:nvPr>
            <p:ph type="subTitle"/>
          </p:nvPr>
        </p:nvSpPr>
        <p:spPr>
          <a:xfrm>
            <a:off x="6286140" y="5181300"/>
            <a:ext cx="2667000" cy="762120"/>
          </a:xfrm>
          <a:prstGeom prst="rect">
            <a:avLst/>
          </a:prstGeom>
          <a:noFill/>
          <a:ln w="0">
            <a:noFill/>
          </a:ln>
        </p:spPr>
        <p:txBody>
          <a:bodyPr lIns="90000" tIns="46800" rIns="90000" bIns="46800" anchor="t">
            <a:noAutofit/>
          </a:bodyPr>
          <a:lstStyle/>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trike="noStrike" spc="-1" dirty="0">
                <a:solidFill>
                  <a:srgbClr val="FFFFFF"/>
                </a:solidFill>
                <a:latin typeface="Franklin Gothic Demi"/>
              </a:rPr>
              <a:t>Marcel van Velzen</a:t>
            </a:r>
          </a:p>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pc="-1" dirty="0">
                <a:solidFill>
                  <a:srgbClr val="FFFFFF"/>
                </a:solidFill>
                <a:latin typeface="Franklin Gothic Demi"/>
              </a:rPr>
              <a:t>Junior Marte </a:t>
            </a:r>
            <a:r>
              <a:rPr lang="nl-NL" sz="2000" b="1" spc="-1" dirty="0" err="1">
                <a:solidFill>
                  <a:srgbClr val="FFFFFF"/>
                </a:solidFill>
                <a:latin typeface="Franklin Gothic Demi"/>
              </a:rPr>
              <a:t>Garcia</a:t>
            </a:r>
            <a:endParaRPr lang="nl-NL" sz="2000" b="1" strike="noStrike" spc="-1" dirty="0">
              <a:solidFill>
                <a:srgbClr val="FFFFFF"/>
              </a:solidFill>
              <a:latin typeface="Franklin Gothic Dem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Model Deployment</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769223" cy="48306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Model Deployment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Evaluate model under production condition</a:t>
            </a:r>
          </a:p>
          <a:p>
            <a:pPr marL="228600" indent="-228600">
              <a:buFont typeface="Wingdings" panose="05000000000000000000" pitchFamily="2" charset="2"/>
              <a:buChar char="§"/>
            </a:pPr>
            <a:r>
              <a:rPr lang="en-US" sz="1100" dirty="0">
                <a:latin typeface="Helvetica Neue" panose="02000503000000020004" pitchFamily="2" charset="0"/>
              </a:rPr>
              <a:t>Assure user acceptance and usability</a:t>
            </a:r>
          </a:p>
          <a:p>
            <a:pPr marL="228600" indent="-228600">
              <a:buFont typeface="Wingdings" panose="05000000000000000000" pitchFamily="2" charset="2"/>
              <a:buChar char="§"/>
            </a:pPr>
            <a:r>
              <a:rPr lang="en-US" sz="1100" dirty="0">
                <a:latin typeface="Helvetica Neue" panose="02000503000000020004" pitchFamily="2" charset="0"/>
              </a:rPr>
              <a:t>Model governance</a:t>
            </a:r>
          </a:p>
          <a:p>
            <a:pPr marL="228600" indent="-228600">
              <a:buFont typeface="Wingdings" panose="05000000000000000000" pitchFamily="2" charset="2"/>
              <a:buChar char="§"/>
            </a:pPr>
            <a:r>
              <a:rPr lang="en-US" sz="1100" dirty="0">
                <a:latin typeface="Helvetica Neue" panose="02000503000000020004" pitchFamily="2" charset="0"/>
              </a:rPr>
              <a:t>Deploy according to the selected strategy (A/B testing, multi-armed bandits)</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Poor performance in the production environment: The deployed model may not perform as expected when applied to real-world data, leading to suboptimal results and decreased efficiency.</a:t>
            </a:r>
          </a:p>
          <a:p>
            <a:pPr marL="228600" indent="-228600">
              <a:buFont typeface="+mj-lt"/>
              <a:buAutoNum type="arabicPeriod"/>
            </a:pPr>
            <a:r>
              <a:rPr lang="en-US" sz="1100" dirty="0">
                <a:latin typeface="Helvetica Neue" panose="02000503000000020004" pitchFamily="2" charset="0"/>
              </a:rPr>
              <a:t>User acceptance and usability issues: Users may have difficulties understanding or using the deployed model, which can hinder its adoption and effectiveness.</a:t>
            </a:r>
          </a:p>
          <a:p>
            <a:pPr marL="228600" indent="-228600">
              <a:buFont typeface="+mj-lt"/>
              <a:buAutoNum type="arabicPeriod"/>
            </a:pPr>
            <a:r>
              <a:rPr lang="en-US" sz="1100" dirty="0">
                <a:latin typeface="Helvetica Neue" panose="02000503000000020004" pitchFamily="2" charset="0"/>
              </a:rPr>
              <a:t>Model governance challenges: Ensuring proper governance and monitoring of the deployed model, including version control, tracking changes, and compliance with regulations, may pose challenges.</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Production environment evaluation: Assess the performance and behavior of the deployed model under realistic production conditions to verify that it meets the desired performance standards and operates effectively.</a:t>
            </a:r>
          </a:p>
          <a:p>
            <a:pPr marL="228600" indent="-228600">
              <a:buFont typeface="+mj-lt"/>
              <a:buAutoNum type="arabicPeriod"/>
            </a:pPr>
            <a:r>
              <a:rPr lang="en-US" sz="1100" dirty="0">
                <a:latin typeface="Helvetica Neue" panose="02000503000000020004" pitchFamily="2" charset="0"/>
              </a:rPr>
              <a:t>User acceptance testing: Conduct usability testing and gather feedback from users to ensure that the deployed model is user-friendly, understandable, and meets their needs and expectations.</a:t>
            </a:r>
          </a:p>
          <a:p>
            <a:pPr marL="228600" indent="-228600">
              <a:buFont typeface="+mj-lt"/>
              <a:buAutoNum type="arabicPeriod"/>
            </a:pPr>
            <a:r>
              <a:rPr lang="en-US" sz="1100" dirty="0">
                <a:latin typeface="Helvetica Neue" panose="02000503000000020004" pitchFamily="2" charset="0"/>
              </a:rPr>
              <a:t>Model governance and monitoring: Implement processes and mechanisms to govern the deployed model, including version control, documentation, and ongoing monitoring to ensure its reliability, accuracy, and compliance with relevant regulations or standards.</a:t>
            </a:r>
          </a:p>
          <a:p>
            <a:pPr marL="228600" indent="-228600">
              <a:buFont typeface="+mj-lt"/>
              <a:buAutoNum type="arabicPeriod"/>
            </a:pPr>
            <a:r>
              <a:rPr lang="en-US" sz="1100" dirty="0">
                <a:latin typeface="Helvetica Neue" panose="02000503000000020004" pitchFamily="2" charset="0"/>
              </a:rPr>
              <a:t>Deployment strategy testing: Employ strategies such as A/B testing or multi-armed bandits to validate the deployment strategy and compare the performance of different versions or configurations of the model in a controlled manner.</a:t>
            </a:r>
          </a:p>
          <a:p>
            <a:endParaRPr lang="en-US" sz="1100" dirty="0">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373309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Monitoring </a:t>
            </a:r>
            <a:r>
              <a:rPr lang="nl-NL" sz="4000" b="0" strike="noStrike" spc="-1" dirty="0" err="1">
                <a:solidFill>
                  <a:srgbClr val="FFFFFF"/>
                </a:solidFill>
                <a:latin typeface="Impact"/>
                <a:ea typeface="DejaVu Sans"/>
              </a:rPr>
              <a:t>and</a:t>
            </a:r>
            <a:r>
              <a:rPr lang="nl-NL" sz="4000" b="0" strike="noStrike" spc="-1" dirty="0">
                <a:solidFill>
                  <a:srgbClr val="FFFFFF"/>
                </a:solidFill>
                <a:latin typeface="Impact"/>
                <a:ea typeface="DejaVu Sans"/>
              </a:rPr>
              <a:t> Maintenance</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7" y="1196785"/>
            <a:ext cx="8248618" cy="49999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Monitoring and Maintenance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Monitor the efficiency and efficacy of the model prediction serving</a:t>
            </a:r>
          </a:p>
          <a:p>
            <a:pPr marL="228600" indent="-228600">
              <a:buFont typeface="Wingdings" panose="05000000000000000000" pitchFamily="2" charset="2"/>
              <a:buChar char="§"/>
            </a:pPr>
            <a:r>
              <a:rPr lang="en-US" sz="1100" dirty="0">
                <a:latin typeface="Helvetica Neue" panose="02000503000000020004" pitchFamily="2" charset="0"/>
              </a:rPr>
              <a:t>Compare to the previously specified success criteria (thresholds)</a:t>
            </a:r>
          </a:p>
          <a:p>
            <a:pPr marL="228600" indent="-228600">
              <a:buFont typeface="Wingdings" panose="05000000000000000000" pitchFamily="2" charset="2"/>
              <a:buChar char="§"/>
            </a:pPr>
            <a:r>
              <a:rPr lang="en-US" sz="1100" dirty="0">
                <a:latin typeface="Helvetica Neue" panose="02000503000000020004" pitchFamily="2" charset="0"/>
              </a:rPr>
              <a:t>Retrain model if required</a:t>
            </a:r>
          </a:p>
          <a:p>
            <a:pPr marL="228600" indent="-228600">
              <a:buFont typeface="Wingdings" panose="05000000000000000000" pitchFamily="2" charset="2"/>
              <a:buChar char="§"/>
            </a:pPr>
            <a:r>
              <a:rPr lang="en-US" sz="1100" dirty="0">
                <a:latin typeface="Helvetica Neue" panose="02000503000000020004" pitchFamily="2" charset="0"/>
              </a:rPr>
              <a:t>Collect new data</a:t>
            </a:r>
          </a:p>
          <a:p>
            <a:pPr marL="228600" indent="-228600">
              <a:buFont typeface="Wingdings" panose="05000000000000000000" pitchFamily="2" charset="2"/>
              <a:buChar char="§"/>
            </a:pPr>
            <a:r>
              <a:rPr lang="en-US" sz="1100" dirty="0">
                <a:latin typeface="Helvetica Neue" panose="02000503000000020004" pitchFamily="2" charset="0"/>
              </a:rPr>
              <a:t>Perform labelling of the new data points</a:t>
            </a:r>
          </a:p>
          <a:p>
            <a:pPr marL="228600" indent="-228600">
              <a:buFont typeface="Wingdings" panose="05000000000000000000" pitchFamily="2" charset="2"/>
              <a:buChar char="§"/>
            </a:pPr>
            <a:r>
              <a:rPr lang="en-US" sz="1100" dirty="0">
                <a:latin typeface="Helvetica Neue" panose="02000503000000020004" pitchFamily="2" charset="0"/>
              </a:rPr>
              <a:t>Repeat tasks from the Model Engineering and Model Evaluation phases</a:t>
            </a:r>
          </a:p>
          <a:p>
            <a:pPr marL="228600" indent="-228600">
              <a:buFont typeface="Wingdings" panose="05000000000000000000" pitchFamily="2" charset="2"/>
              <a:buChar char="§"/>
            </a:pPr>
            <a:r>
              <a:rPr lang="en-US" sz="1100" dirty="0">
                <a:latin typeface="Helvetica Neue" panose="02000503000000020004" pitchFamily="2" charset="0"/>
              </a:rPr>
              <a:t>Continuous, integration, training, and deployment of the model</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Degradation of model performance: Over time, the performance of the ML model may deteriorate due to changes in data patterns, shifting user behavior, or other external factors, leading to reduced accuracy or efficacy.</a:t>
            </a:r>
          </a:p>
          <a:p>
            <a:pPr marL="228600" indent="-228600">
              <a:buFont typeface="+mj-lt"/>
              <a:buAutoNum type="arabicPeriod"/>
            </a:pPr>
            <a:r>
              <a:rPr lang="en-US" sz="1100" dirty="0">
                <a:latin typeface="Helvetica Neue" panose="02000503000000020004" pitchFamily="2" charset="0"/>
              </a:rPr>
              <a:t>Data quality issues: New data collected for model updates may contain errors, missing values, or inconsistencies, impacting the model's performance and reliability.</a:t>
            </a:r>
          </a:p>
          <a:p>
            <a:pPr marL="228600" indent="-228600">
              <a:buFont typeface="+mj-lt"/>
              <a:buAutoNum type="arabicPeriod"/>
            </a:pPr>
            <a:r>
              <a:rPr lang="en-US" sz="1100" dirty="0">
                <a:latin typeface="Helvetica Neue" panose="02000503000000020004" pitchFamily="2" charset="0"/>
              </a:rPr>
              <a:t>Drift and concept shift: The underlying data distribution or relationship between features may change over time, causing the model to become outdated and less effective in making accurate predictions.</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Performance monitoring: Continuously monitor the model's performance to detect degradation and compare it against predefined success criteria or thresholds.</a:t>
            </a:r>
          </a:p>
          <a:p>
            <a:pPr marL="228600" indent="-228600">
              <a:buFont typeface="+mj-lt"/>
              <a:buAutoNum type="arabicPeriod"/>
            </a:pPr>
            <a:r>
              <a:rPr lang="en-US" sz="1100" dirty="0">
                <a:latin typeface="Helvetica Neue" panose="02000503000000020004" pitchFamily="2" charset="0"/>
              </a:rPr>
              <a:t>Retraining and updating the model: If the model's performance deteriorates or if significant changes in data patterns are observed, retrain the model using the new data and perform necessary feature engineering or algorithm adjustments to maintain or improve performance.</a:t>
            </a:r>
          </a:p>
          <a:p>
            <a:pPr marL="228600" indent="-228600">
              <a:buFont typeface="+mj-lt"/>
              <a:buAutoNum type="arabicPeriod"/>
            </a:pPr>
            <a:r>
              <a:rPr lang="en-US" sz="1100" dirty="0">
                <a:latin typeface="Helvetica Neue" panose="02000503000000020004" pitchFamily="2" charset="0"/>
              </a:rPr>
              <a:t>Data quality control: Implement robust data quality assurance processes to detect and address issues in the new data collected for model updates. This can include data cleaning, validation, and verification techniques.</a:t>
            </a:r>
          </a:p>
          <a:p>
            <a:endParaRPr lang="en-US" sz="1100" dirty="0">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340849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err="1">
                <a:solidFill>
                  <a:srgbClr val="FFFFFF"/>
                </a:solidFill>
                <a:latin typeface="Impact"/>
                <a:ea typeface="DejaVu Sans"/>
              </a:rPr>
              <a:t>Strengths</a:t>
            </a:r>
            <a:r>
              <a:rPr lang="nl-NL" sz="4000" b="0" strike="noStrike" spc="-1" dirty="0">
                <a:solidFill>
                  <a:srgbClr val="FFFFFF"/>
                </a:solidFill>
                <a:latin typeface="Impact"/>
                <a:ea typeface="DejaVu Sans"/>
              </a:rPr>
              <a:t> </a:t>
            </a:r>
            <a:r>
              <a:rPr lang="nl-NL" sz="4000" b="0" strike="noStrike" spc="-1" dirty="0" err="1">
                <a:solidFill>
                  <a:srgbClr val="FFFFFF"/>
                </a:solidFill>
                <a:latin typeface="Impact"/>
                <a:ea typeface="DejaVu Sans"/>
              </a:rPr>
              <a:t>and</a:t>
            </a:r>
            <a:r>
              <a:rPr lang="nl-NL" sz="4000" b="0" strike="noStrike" spc="-1" dirty="0">
                <a:solidFill>
                  <a:srgbClr val="FFFFFF"/>
                </a:solidFill>
                <a:latin typeface="Impact"/>
                <a:ea typeface="DejaVu Sans"/>
              </a:rPr>
              <a:t> </a:t>
            </a:r>
            <a:r>
              <a:rPr lang="nl-NL" sz="4000" b="0" strike="noStrike" spc="-1" dirty="0" err="1">
                <a:solidFill>
                  <a:srgbClr val="FFFFFF"/>
                </a:solidFill>
                <a:latin typeface="Impact"/>
                <a:ea typeface="DejaVu Sans"/>
              </a:rPr>
              <a:t>weaknesses</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714042" y="3986889"/>
            <a:ext cx="3737499" cy="9372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Weaknesses of CRISP-ML(Q)</a:t>
            </a:r>
            <a:r>
              <a:rPr lang="en-US" sz="1100" dirty="0">
                <a:latin typeface="Helvetica Neue" panose="02000503000000020004" pitchFamily="2" charset="0"/>
              </a:rPr>
              <a:t>:</a:t>
            </a:r>
          </a:p>
          <a:p>
            <a:pPr marL="171450" indent="-171450">
              <a:buFont typeface="Wingdings" panose="05000000000000000000" pitchFamily="2" charset="2"/>
              <a:buChar char="q"/>
            </a:pPr>
            <a:r>
              <a:rPr lang="en-US" sz="1100" dirty="0">
                <a:latin typeface="Helvetica Neue" panose="02000503000000020004" pitchFamily="2" charset="0"/>
              </a:rPr>
              <a:t>Data Engineering aspects, such as data ingestion, data consumption and data storage may lack sufficient focus</a:t>
            </a:r>
          </a:p>
          <a:p>
            <a:pPr marL="171450" indent="-171450">
              <a:buFont typeface="Wingdings" panose="05000000000000000000" pitchFamily="2" charset="2"/>
              <a:buChar char="q"/>
            </a:pPr>
            <a:r>
              <a:rPr lang="en-US" sz="1100" dirty="0">
                <a:latin typeface="Helvetica Neue" panose="02000503000000020004" pitchFamily="2" charset="0"/>
              </a:rPr>
              <a:t>Limited coverage of ethical considerations</a:t>
            </a:r>
          </a:p>
        </p:txBody>
      </p:sp>
      <p:sp>
        <p:nvSpPr>
          <p:cNvPr id="2" name="Left Arrow 5">
            <a:extLst>
              <a:ext uri="{FF2B5EF4-FFF2-40B4-BE49-F238E27FC236}">
                <a16:creationId xmlns:a16="http://schemas.microsoft.com/office/drawing/2014/main" id="{03E8DE51-CC80-0A7A-7C6D-487CF382AFC2}"/>
              </a:ext>
            </a:extLst>
          </p:cNvPr>
          <p:cNvSpPr/>
          <p:nvPr/>
        </p:nvSpPr>
        <p:spPr>
          <a:xfrm>
            <a:off x="6234269" y="1491462"/>
            <a:ext cx="1723056" cy="467249"/>
          </a:xfrm>
          <a:prstGeom prst="lef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3" name="Left Arrow 5">
            <a:extLst>
              <a:ext uri="{FF2B5EF4-FFF2-40B4-BE49-F238E27FC236}">
                <a16:creationId xmlns:a16="http://schemas.microsoft.com/office/drawing/2014/main" id="{F446D4BD-9CDB-F738-E913-1C5C53798FC1}"/>
              </a:ext>
            </a:extLst>
          </p:cNvPr>
          <p:cNvSpPr/>
          <p:nvPr/>
        </p:nvSpPr>
        <p:spPr>
          <a:xfrm flipH="1">
            <a:off x="2737225" y="3986889"/>
            <a:ext cx="1483356" cy="467249"/>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 name="Tekstvak 2">
            <a:extLst>
              <a:ext uri="{FF2B5EF4-FFF2-40B4-BE49-F238E27FC236}">
                <a16:creationId xmlns:a16="http://schemas.microsoft.com/office/drawing/2014/main" id="{3AACDA38-0C1B-BC77-F15E-9599EAF1D7CE}"/>
              </a:ext>
            </a:extLst>
          </p:cNvPr>
          <p:cNvSpPr/>
          <p:nvPr/>
        </p:nvSpPr>
        <p:spPr>
          <a:xfrm>
            <a:off x="559511" y="1491462"/>
            <a:ext cx="5486181" cy="161437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Strengths of CRISP-ML(Q)</a:t>
            </a:r>
            <a:r>
              <a:rPr lang="en-US" sz="1100" dirty="0">
                <a:latin typeface="Helvetica Neue" panose="02000503000000020004" pitchFamily="2" charset="0"/>
              </a:rPr>
              <a:t>:</a:t>
            </a:r>
          </a:p>
          <a:p>
            <a:pPr marL="171450" indent="-171450">
              <a:buFont typeface="Wingdings" panose="05000000000000000000" pitchFamily="2" charset="2"/>
              <a:buChar char="q"/>
            </a:pPr>
            <a:r>
              <a:rPr lang="en-US" sz="1100" dirty="0">
                <a:latin typeface="Helvetica Neue" panose="02000503000000020004" pitchFamily="2" charset="0"/>
              </a:rPr>
              <a:t>Structured approach guides the entire machine learning project</a:t>
            </a:r>
          </a:p>
          <a:p>
            <a:pPr marL="171450" indent="-171450">
              <a:buFont typeface="Wingdings" panose="05000000000000000000" pitchFamily="2" charset="2"/>
              <a:buChar char="q"/>
            </a:pPr>
            <a:r>
              <a:rPr lang="en-US" sz="1100" dirty="0">
                <a:latin typeface="Helvetica Neue" panose="02000503000000020004" pitchFamily="2" charset="0"/>
              </a:rPr>
              <a:t>Feasibility assessment ensures project viability</a:t>
            </a:r>
          </a:p>
          <a:p>
            <a:pPr marL="171450" indent="-171450">
              <a:buFont typeface="Wingdings" panose="05000000000000000000" pitchFamily="2" charset="2"/>
              <a:buChar char="q"/>
            </a:pPr>
            <a:r>
              <a:rPr lang="en-US" sz="1100" dirty="0">
                <a:latin typeface="Helvetica Neue" panose="02000503000000020004" pitchFamily="2" charset="0"/>
              </a:rPr>
              <a:t>Q</a:t>
            </a:r>
            <a:r>
              <a:rPr lang="en-US" sz="1100" b="0" i="0" dirty="0">
                <a:effectLst/>
                <a:latin typeface="Helvetica Neue" panose="02000503000000020004" pitchFamily="2" charset="0"/>
              </a:rPr>
              <a:t>uality assurance approach throughout each phase, ensuring the reliability, robustness, and overall quality of the machine learning application by addressing potential risks</a:t>
            </a:r>
            <a:endParaRPr lang="en-US" sz="1100" dirty="0">
              <a:latin typeface="Helvetica Neue" panose="02000503000000020004" pitchFamily="2" charset="0"/>
            </a:endParaRPr>
          </a:p>
          <a:p>
            <a:pPr marL="171450" indent="-171450">
              <a:buFont typeface="Wingdings" panose="05000000000000000000" pitchFamily="2" charset="2"/>
              <a:buChar char="q"/>
            </a:pPr>
            <a:r>
              <a:rPr lang="en-US" sz="1100" dirty="0">
                <a:latin typeface="Helvetica Neue" panose="02000503000000020004" pitchFamily="2" charset="0"/>
              </a:rPr>
              <a:t>Dedicated phase for model evaluation ensures performance, robustness, and </a:t>
            </a:r>
            <a:r>
              <a:rPr lang="en-US" sz="1100" dirty="0" err="1">
                <a:latin typeface="Helvetica Neue" panose="02000503000000020004" pitchFamily="2" charset="0"/>
              </a:rPr>
              <a:t>explainability</a:t>
            </a:r>
            <a:endParaRPr lang="en-US" sz="1100" dirty="0">
              <a:latin typeface="Helvetica Neue" panose="02000503000000020004" pitchFamily="2" charset="0"/>
            </a:endParaRPr>
          </a:p>
          <a:p>
            <a:pPr marL="171450" indent="-171450">
              <a:buFont typeface="Wingdings" panose="05000000000000000000" pitchFamily="2" charset="2"/>
              <a:buChar char="q"/>
            </a:pPr>
            <a:r>
              <a:rPr lang="en-US" sz="1100" dirty="0">
                <a:latin typeface="Helvetica Neue" panose="02000503000000020004" pitchFamily="2" charset="0"/>
              </a:rPr>
              <a:t>Emphasis on monitoring and maintenance for long-term effectiveness</a:t>
            </a:r>
          </a:p>
        </p:txBody>
      </p:sp>
    </p:spTree>
    <p:extLst>
      <p:ext uri="{BB962C8B-B14F-4D97-AF65-F5344CB8AC3E}">
        <p14:creationId xmlns:p14="http://schemas.microsoft.com/office/powerpoint/2010/main" val="7032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dirty="0">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References</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246075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dirty="0">
                <a:effectLst/>
                <a:latin typeface="Helvetica Neue" panose="02000503000000020004" pitchFamily="2" charset="0"/>
              </a:rPr>
              <a:t>Awan, A. A. (n.d.). The Machine Learning Lifecycle - </a:t>
            </a:r>
            <a:r>
              <a:rPr lang="en-US" sz="1100" dirty="0" err="1">
                <a:effectLst/>
                <a:latin typeface="Helvetica Neue" panose="02000503000000020004" pitchFamily="2" charset="0"/>
              </a:rPr>
              <a:t>KDNuggets</a:t>
            </a:r>
            <a:r>
              <a:rPr lang="en-US" sz="1100" dirty="0">
                <a:effectLst/>
                <a:latin typeface="Helvetica Neue" panose="02000503000000020004" pitchFamily="2" charset="0"/>
              </a:rPr>
              <a:t>. </a:t>
            </a:r>
            <a:r>
              <a:rPr lang="en-US" sz="1100" dirty="0" err="1">
                <a:effectLst/>
                <a:latin typeface="Helvetica Neue" panose="02000503000000020004" pitchFamily="2" charset="0"/>
              </a:rPr>
              <a:t>KDnuggets</a:t>
            </a:r>
            <a:r>
              <a:rPr lang="en-US" sz="1100" dirty="0">
                <a:effectLst/>
                <a:latin typeface="Helvetica Neue" panose="02000503000000020004" pitchFamily="2" charset="0"/>
              </a:rPr>
              <a:t>. </a:t>
            </a:r>
            <a:r>
              <a:rPr lang="en-US" sz="1100" dirty="0">
                <a:effectLst/>
                <a:latin typeface="Helvetica Neue" panose="02000503000000020004" pitchFamily="2" charset="0"/>
                <a:hlinkClick r:id="rId2"/>
              </a:rPr>
              <a:t>https://www.kdnuggets.com/2022/06/making-sense-crispmlq-machine-learning-lifecycle-process.html</a:t>
            </a:r>
            <a:endParaRPr lang="en-US" sz="1100" dirty="0">
              <a:effectLst/>
              <a:latin typeface="Helvetica Neue" panose="02000503000000020004" pitchFamily="2" charset="0"/>
            </a:endParaRPr>
          </a:p>
          <a:p>
            <a:endParaRPr lang="en-US" sz="1100" dirty="0">
              <a:latin typeface="Helvetica Neue" panose="02000503000000020004" pitchFamily="2" charset="0"/>
            </a:endParaRPr>
          </a:p>
          <a:p>
            <a:r>
              <a:rPr lang="en-US" sz="1100" dirty="0" err="1">
                <a:latin typeface="Helvetica Neue" panose="02000503000000020004" pitchFamily="2" charset="0"/>
              </a:rPr>
              <a:t>Hanzelik</a:t>
            </a:r>
            <a:r>
              <a:rPr lang="en-US" sz="1100" dirty="0">
                <a:latin typeface="Helvetica Neue" panose="02000503000000020004" pitchFamily="2" charset="0"/>
              </a:rPr>
              <a:t>, P. P., </a:t>
            </a:r>
            <a:r>
              <a:rPr lang="en-US" sz="1100" dirty="0" err="1">
                <a:latin typeface="Helvetica Neue" panose="02000503000000020004" pitchFamily="2" charset="0"/>
              </a:rPr>
              <a:t>Kummer</a:t>
            </a:r>
            <a:r>
              <a:rPr lang="en-US" sz="1100" dirty="0">
                <a:latin typeface="Helvetica Neue" panose="02000503000000020004" pitchFamily="2" charset="0"/>
              </a:rPr>
              <a:t>, A., &amp; </a:t>
            </a:r>
            <a:r>
              <a:rPr lang="en-US" sz="1100" dirty="0" err="1">
                <a:latin typeface="Helvetica Neue" panose="02000503000000020004" pitchFamily="2" charset="0"/>
              </a:rPr>
              <a:t>Abonyi</a:t>
            </a:r>
            <a:r>
              <a:rPr lang="en-US" sz="1100" dirty="0">
                <a:latin typeface="Helvetica Neue" panose="02000503000000020004" pitchFamily="2" charset="0"/>
              </a:rPr>
              <a:t>, J. (2022). Edge-Computing and Machine-Learning-Based framework for software sensor development. Sensors, 22(11), 4268. </a:t>
            </a:r>
            <a:r>
              <a:rPr lang="en-US" sz="1100" dirty="0">
                <a:latin typeface="Helvetica Neue" panose="02000503000000020004" pitchFamily="2" charset="0"/>
                <a:hlinkClick r:id="rId3"/>
              </a:rPr>
              <a:t>https://doi.org/10.3390/s22114268</a:t>
            </a:r>
            <a:endParaRPr lang="en-US" sz="1100" dirty="0">
              <a:latin typeface="Helvetica Neue" panose="02000503000000020004" pitchFamily="2" charset="0"/>
            </a:endParaRPr>
          </a:p>
          <a:p>
            <a:endParaRPr lang="en-US" sz="1100" dirty="0">
              <a:latin typeface="Helvetica Neue" panose="02000503000000020004" pitchFamily="2" charset="0"/>
            </a:endParaRPr>
          </a:p>
          <a:p>
            <a:r>
              <a:rPr lang="en-US" sz="1100" dirty="0">
                <a:effectLst/>
                <a:latin typeface="Helvetica Neue" panose="02000503000000020004" pitchFamily="2" charset="0"/>
              </a:rPr>
              <a:t>Ml-ops.org. (2023, February 22). </a:t>
            </a:r>
            <a:r>
              <a:rPr lang="en-US" sz="1100" dirty="0">
                <a:effectLst/>
                <a:latin typeface="Helvetica Neue" panose="02000503000000020004" pitchFamily="2" charset="0"/>
                <a:hlinkClick r:id="rId4"/>
              </a:rPr>
              <a:t>https://ml-ops.org/content/crisp-ml</a:t>
            </a:r>
            <a:endParaRPr lang="en-US" sz="1100" dirty="0">
              <a:effectLst/>
              <a:latin typeface="Helvetica Neue" panose="02000503000000020004" pitchFamily="2" charset="0"/>
            </a:endParaRPr>
          </a:p>
          <a:p>
            <a:endParaRPr lang="en-US" sz="1100" dirty="0">
              <a:latin typeface="Helvetica Neue" panose="02000503000000020004" pitchFamily="2" charset="0"/>
            </a:endParaRPr>
          </a:p>
          <a:p>
            <a:r>
              <a:rPr lang="en-US" sz="1100" dirty="0">
                <a:latin typeface="Helvetica Neue" panose="02000503000000020004" pitchFamily="2" charset="0"/>
              </a:rPr>
              <a:t>Studer, S., </a:t>
            </a:r>
            <a:r>
              <a:rPr lang="en-US" sz="1100" dirty="0" err="1">
                <a:latin typeface="Helvetica Neue" panose="02000503000000020004" pitchFamily="2" charset="0"/>
              </a:rPr>
              <a:t>Binh</a:t>
            </a:r>
            <a:r>
              <a:rPr lang="en-US" sz="1100" dirty="0">
                <a:latin typeface="Helvetica Neue" panose="02000503000000020004" pitchFamily="2" charset="0"/>
              </a:rPr>
              <a:t> Bui, T., Drescher, C., </a:t>
            </a:r>
            <a:r>
              <a:rPr lang="en-US" sz="1100" dirty="0" err="1">
                <a:latin typeface="Helvetica Neue" panose="02000503000000020004" pitchFamily="2" charset="0"/>
              </a:rPr>
              <a:t>Hanuschkin</a:t>
            </a:r>
            <a:r>
              <a:rPr lang="en-US" sz="1100" dirty="0">
                <a:latin typeface="Helvetica Neue" panose="02000503000000020004" pitchFamily="2" charset="0"/>
              </a:rPr>
              <a:t>, A., Winkler, L., Peters, S., &amp; Müller, K.-R. (2021). Towards CRISP-ML(Q): A Machine Learning Process Model with Quality Assurance Methodology. </a:t>
            </a:r>
            <a:r>
              <a:rPr lang="en-US" sz="1100" dirty="0" err="1">
                <a:latin typeface="Helvetica Neue" panose="02000503000000020004" pitchFamily="2" charset="0"/>
              </a:rPr>
              <a:t>arXiv</a:t>
            </a:r>
            <a:r>
              <a:rPr lang="en-US" sz="1100" dirty="0">
                <a:latin typeface="Helvetica Neue" panose="02000503000000020004" pitchFamily="2" charset="0"/>
              </a:rPr>
              <a:t>. </a:t>
            </a:r>
            <a:r>
              <a:rPr lang="en-US" sz="1100" dirty="0">
                <a:latin typeface="Helvetica Neue" panose="02000503000000020004" pitchFamily="2" charset="0"/>
                <a:hlinkClick r:id="rId5"/>
              </a:rPr>
              <a:t>https://arxiv.org/pdf/2003.05155.pdf</a:t>
            </a:r>
            <a:endParaRPr lang="en-US" sz="1100" dirty="0">
              <a:latin typeface="Helvetica Neue" panose="02000503000000020004" pitchFamily="2" charset="0"/>
            </a:endParaRPr>
          </a:p>
          <a:p>
            <a:endParaRPr lang="en-US" sz="1100" dirty="0">
              <a:latin typeface="Helvetica Neue" panose="02000503000000020004" pitchFamily="2" charset="0"/>
            </a:endParaRPr>
          </a:p>
          <a:p>
            <a:r>
              <a:rPr lang="en-US" sz="1100" dirty="0">
                <a:latin typeface="Helvetica Neue" panose="02000503000000020004" pitchFamily="2" charset="0"/>
              </a:rPr>
              <a:t>Sudheer, P. (n.d.). Short note on CRISP-ML(Q) and Quality Involved. www.linkedin.com. </a:t>
            </a:r>
            <a:r>
              <a:rPr lang="en-US" sz="1100" dirty="0">
                <a:latin typeface="Helvetica Neue" panose="02000503000000020004" pitchFamily="2" charset="0"/>
                <a:hlinkClick r:id="rId6"/>
              </a:rPr>
              <a:t>https://www.linkedin.com/pulse/short-note-crisp-mlq-quality-involved-pavan-sudheer/</a:t>
            </a:r>
            <a:endParaRPr lang="en-US" sz="1100" dirty="0">
              <a:latin typeface="Helvetica Neue" panose="02000503000000020004" pitchFamily="2" charset="0"/>
            </a:endParaRPr>
          </a:p>
          <a:p>
            <a:pPr>
              <a:lnSpc>
                <a:spcPct val="100000"/>
              </a:lnSpc>
              <a:buNone/>
            </a:pPr>
            <a:endParaRPr lang="en-US" sz="1100" b="0" i="0" dirty="0">
              <a:effectLst/>
              <a:latin typeface="Helvetica Neue" panose="02000503000000020004" pitchFamily="2" charset="0"/>
            </a:endParaRPr>
          </a:p>
        </p:txBody>
      </p:sp>
      <p:pic>
        <p:nvPicPr>
          <p:cNvPr id="2" name="Picture 2" descr="The Healthcare Industry's Not-So-Secret Weapon: ChatGPT | The Healthcare  Technology Report.">
            <a:extLst>
              <a:ext uri="{FF2B5EF4-FFF2-40B4-BE49-F238E27FC236}">
                <a16:creationId xmlns:a16="http://schemas.microsoft.com/office/drawing/2014/main" id="{075DD150-4EE8-E03D-2A49-55C35FD0BB3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12367" y="5592627"/>
            <a:ext cx="632138" cy="3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8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CRISP-ML(Q)</a:t>
            </a:r>
            <a:endParaRPr lang="nl-NL" sz="4000" b="0" strike="noStrike" spc="-1" dirty="0">
              <a:solidFill>
                <a:srgbClr val="000000"/>
              </a:solidFill>
              <a:latin typeface="Arial"/>
            </a:endParaRPr>
          </a:p>
        </p:txBody>
      </p:sp>
      <p:sp>
        <p:nvSpPr>
          <p:cNvPr id="2" name="Tekstvak 2">
            <a:extLst>
              <a:ext uri="{FF2B5EF4-FFF2-40B4-BE49-F238E27FC236}">
                <a16:creationId xmlns:a16="http://schemas.microsoft.com/office/drawing/2014/main" id="{D775CFB2-FFD1-9D1C-2F78-0B23FCFE6505}"/>
              </a:ext>
            </a:extLst>
          </p:cNvPr>
          <p:cNvSpPr/>
          <p:nvPr/>
        </p:nvSpPr>
        <p:spPr>
          <a:xfrm>
            <a:off x="495889" y="1196785"/>
            <a:ext cx="7866876" cy="34764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0" i="0" dirty="0">
                <a:effectLst/>
                <a:latin typeface="Helvetica Neue" panose="02000503000000020004" pitchFamily="2" charset="0"/>
              </a:rPr>
              <a:t>The Cross-Industry Standard Process for the development of Machine Learning applications with Quality assurance methodology </a:t>
            </a:r>
            <a:r>
              <a:rPr lang="en-US" sz="1100" dirty="0">
                <a:latin typeface="Helvetica Neue" panose="02000503000000020004" pitchFamily="2" charset="0"/>
              </a:rPr>
              <a:t>(</a:t>
            </a:r>
            <a:r>
              <a:rPr lang="en-US" sz="1100" b="1" dirty="0">
                <a:latin typeface="Helvetica Neue" panose="02000503000000020004" pitchFamily="2" charset="0"/>
              </a:rPr>
              <a:t>CRISP-ML(Q)</a:t>
            </a:r>
            <a:r>
              <a:rPr lang="en-US" sz="1100" dirty="0">
                <a:latin typeface="Helvetica Neue" panose="02000503000000020004" pitchFamily="2" charset="0"/>
              </a:rPr>
              <a:t>) guides </a:t>
            </a:r>
            <a:r>
              <a:rPr lang="en-US" sz="1100" b="0" i="0" dirty="0">
                <a:effectLst/>
                <a:latin typeface="Helvetica Neue" panose="02000503000000020004" pitchFamily="2" charset="0"/>
              </a:rPr>
              <a:t>ML practitioners through the development life cycle.</a:t>
            </a:r>
            <a:r>
              <a:rPr lang="en-US" sz="1100" dirty="0">
                <a:latin typeface="Helvetica Neue" panose="02000503000000020004" pitchFamily="2" charset="0"/>
              </a:rPr>
              <a:t> It helps to </a:t>
            </a:r>
            <a:r>
              <a:rPr lang="en-US" sz="1100" b="0" i="0" dirty="0">
                <a:effectLst/>
                <a:latin typeface="Helvetica Neue" panose="02000503000000020004" pitchFamily="2" charset="0"/>
              </a:rPr>
              <a:t>maintain quality, sustainability, robustness, and cost management throughout the ML life cycle.</a:t>
            </a:r>
          </a:p>
          <a:p>
            <a:endParaRPr lang="en-US" sz="1100" dirty="0">
              <a:latin typeface="Helvetica Neue" panose="02000503000000020004" pitchFamily="2" charset="0"/>
            </a:endParaRPr>
          </a:p>
          <a:p>
            <a:r>
              <a:rPr lang="en-US" sz="1100" b="1" dirty="0">
                <a:latin typeface="Helvetica Neue" panose="02000503000000020004" pitchFamily="2" charset="0"/>
              </a:rPr>
              <a:t>CRISP-ML(Q)</a:t>
            </a:r>
            <a:r>
              <a:rPr lang="en-US" sz="1100" dirty="0">
                <a:latin typeface="Helvetica Neue" panose="02000503000000020004" pitchFamily="2" charset="0"/>
              </a:rPr>
              <a:t> is an upgraded version of Cross Industry Standard Process for Data Mining (CRISP-DM) to ensure quality products.</a:t>
            </a:r>
          </a:p>
          <a:p>
            <a:endParaRPr lang="en-US" sz="1100" dirty="0">
              <a:effectLst/>
              <a:latin typeface="Helvetica Neue" panose="02000503000000020004" pitchFamily="2" charset="0"/>
            </a:endParaRPr>
          </a:p>
          <a:p>
            <a:r>
              <a:rPr lang="en-US" sz="1100" b="1" dirty="0">
                <a:latin typeface="Helvetica Neue" panose="02000503000000020004" pitchFamily="2" charset="0"/>
              </a:rPr>
              <a:t>CRISP-ML(Q)</a:t>
            </a:r>
            <a:r>
              <a:rPr lang="en-US" sz="1100" dirty="0">
                <a:latin typeface="Helvetica Neue" panose="02000503000000020004" pitchFamily="2" charset="0"/>
              </a:rPr>
              <a:t> is designed for the development of machine applications i.e. application scenarios where a ML model is deployed and maintained as part of a product or service</a:t>
            </a:r>
          </a:p>
          <a:p>
            <a:endParaRPr lang="en-US" sz="1100" dirty="0">
              <a:effectLst/>
              <a:latin typeface="Helvetica Neue" panose="02000503000000020004" pitchFamily="2" charset="0"/>
            </a:endParaRPr>
          </a:p>
          <a:p>
            <a:pPr marL="171450" indent="-171450">
              <a:buFont typeface="Wingdings" panose="05000000000000000000" pitchFamily="2" charset="2"/>
              <a:buChar char="q"/>
            </a:pPr>
            <a:r>
              <a:rPr lang="en-US" sz="1100" b="1" dirty="0">
                <a:effectLst/>
                <a:latin typeface="Helvetica Neue" panose="02000503000000020004" pitchFamily="2" charset="0"/>
              </a:rPr>
              <a:t>Quality assurance methodology is introduced in each phase and task</a:t>
            </a:r>
            <a:br>
              <a:rPr lang="en-US" sz="1100" dirty="0">
                <a:effectLst/>
                <a:latin typeface="Helvetica Neue" panose="02000503000000020004" pitchFamily="2" charset="0"/>
              </a:rPr>
            </a:br>
            <a:r>
              <a:rPr lang="en-US" sz="1100" dirty="0">
                <a:effectLst/>
                <a:latin typeface="Helvetica Neue" panose="02000503000000020004" pitchFamily="2" charset="0"/>
              </a:rPr>
              <a:t>The quality methodology serves to mitigate risks that affect the success and efficiency of the machine learning application.</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171450" indent="-171450">
              <a:buFont typeface="Wingdings" panose="05000000000000000000" pitchFamily="2" charset="2"/>
              <a:buChar char="q"/>
            </a:pPr>
            <a:r>
              <a:rPr lang="en-US" sz="1100" b="1" dirty="0">
                <a:effectLst/>
                <a:latin typeface="Helvetica Neue" panose="02000503000000020004" pitchFamily="2" charset="0"/>
              </a:rPr>
              <a:t>Covers a monitoring and maintenance phase</a:t>
            </a:r>
            <a:br>
              <a:rPr lang="en-US" sz="1100" b="1" dirty="0">
                <a:effectLst/>
                <a:latin typeface="Helvetica Neue" panose="02000503000000020004" pitchFamily="2" charset="0"/>
              </a:rPr>
            </a:br>
            <a:r>
              <a:rPr lang="en-US" sz="1100" dirty="0">
                <a:effectLst/>
                <a:latin typeface="Helvetica Neue" panose="02000503000000020004" pitchFamily="2" charset="0"/>
              </a:rPr>
              <a:t>To address risks of model degradation in a changing environment and this extends the scope of the process model as compared to CRISP-DM.</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171450" indent="-171450">
              <a:buFont typeface="Wingdings" panose="05000000000000000000" pitchFamily="2" charset="2"/>
              <a:buChar char="q"/>
            </a:pPr>
            <a:r>
              <a:rPr lang="en-US" sz="1100" b="1" dirty="0">
                <a:effectLst/>
                <a:latin typeface="Helvetica Neue" panose="02000503000000020004" pitchFamily="2" charset="0"/>
              </a:rPr>
              <a:t>Business and Data Understanding are merged into a single phase</a:t>
            </a:r>
            <a:br>
              <a:rPr lang="en-US" sz="1100" dirty="0">
                <a:effectLst/>
                <a:latin typeface="Helvetica Neue" panose="02000503000000020004" pitchFamily="2" charset="0"/>
              </a:rPr>
            </a:br>
            <a:r>
              <a:rPr lang="en-US" sz="1100" dirty="0">
                <a:effectLst/>
                <a:latin typeface="Helvetica Neue" panose="02000503000000020004" pitchFamily="2" charset="0"/>
              </a:rPr>
              <a:t>Industry practice has taught that these two activities, which are separate in CRISP-DM, are strongly intertwined.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dirty="0">
                <a:solidFill>
                  <a:srgbClr val="FFFFFF"/>
                </a:solidFill>
                <a:latin typeface="Impact"/>
                <a:ea typeface="DejaVu Sans"/>
              </a:rPr>
              <a:t>ML Development Life Cycle Process</a:t>
            </a:r>
            <a:endParaRPr lang="nl-NL" sz="4000" b="0" strike="noStrike" spc="-1" dirty="0">
              <a:solidFill>
                <a:srgbClr val="000000"/>
              </a:solidFill>
              <a:latin typeface="Arial"/>
            </a:endParaRPr>
          </a:p>
        </p:txBody>
      </p:sp>
      <p:pic>
        <p:nvPicPr>
          <p:cNvPr id="4" name="Afbeelding 3">
            <a:extLst>
              <a:ext uri="{FF2B5EF4-FFF2-40B4-BE49-F238E27FC236}">
                <a16:creationId xmlns:a16="http://schemas.microsoft.com/office/drawing/2014/main" id="{EF6505E2-ECAF-CABA-43D8-C208347801AB}"/>
              </a:ext>
            </a:extLst>
          </p:cNvPr>
          <p:cNvPicPr>
            <a:picLocks noChangeAspect="1"/>
          </p:cNvPicPr>
          <p:nvPr/>
        </p:nvPicPr>
        <p:blipFill>
          <a:blip r:embed="rId3"/>
          <a:stretch>
            <a:fillRect/>
          </a:stretch>
        </p:blipFill>
        <p:spPr>
          <a:xfrm>
            <a:off x="1029902" y="1260628"/>
            <a:ext cx="6909919" cy="2681057"/>
          </a:xfrm>
          <a:prstGeom prst="rect">
            <a:avLst/>
          </a:prstGeom>
        </p:spPr>
      </p:pic>
      <p:sp>
        <p:nvSpPr>
          <p:cNvPr id="5" name="Tekstvak 2">
            <a:extLst>
              <a:ext uri="{FF2B5EF4-FFF2-40B4-BE49-F238E27FC236}">
                <a16:creationId xmlns:a16="http://schemas.microsoft.com/office/drawing/2014/main" id="{2AC8F45F-FD04-FD08-20BE-F8769327585E}"/>
              </a:ext>
            </a:extLst>
          </p:cNvPr>
          <p:cNvSpPr/>
          <p:nvPr/>
        </p:nvSpPr>
        <p:spPr>
          <a:xfrm>
            <a:off x="495889" y="4161934"/>
            <a:ext cx="7866876" cy="127581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0" i="0" dirty="0">
                <a:effectLst/>
                <a:latin typeface="Helvetica Neue" panose="02000503000000020004" pitchFamily="2" charset="0"/>
              </a:rPr>
              <a:t>It starts with an idea and defining the use case for machine learning, followed by understanding the business problem and the data. The next part is modeling and deployment of the models, including monitoring the installed models. Operation includes data visualization and the development of intelligent applications. The arrows illustrate the cyclically of the development.</a:t>
            </a:r>
          </a:p>
          <a:p>
            <a:endParaRPr lang="en-US" sz="1100" dirty="0">
              <a:latin typeface="Helvetica Neue" panose="02000503000000020004" pitchFamily="2" charset="0"/>
            </a:endParaRPr>
          </a:p>
          <a:p>
            <a:r>
              <a:rPr lang="en-US" sz="1100" b="0" i="0" dirty="0">
                <a:effectLst/>
                <a:latin typeface="Helvetica Neue" panose="02000503000000020004" pitchFamily="2" charset="0"/>
              </a:rPr>
              <a:t>Many phases in ML development are iterative. Sometimes, we might need to review the business goals, KPIs, and available data from the previous steps to adjust the outcomes of the ML model results.</a:t>
            </a:r>
            <a:endParaRPr lang="en-US" sz="1100" dirty="0">
              <a:effectLst/>
              <a:latin typeface="Helvetica Neue" panose="02000503000000020004" pitchFamily="2" charset="0"/>
            </a:endParaRPr>
          </a:p>
        </p:txBody>
      </p:sp>
    </p:spTree>
    <p:extLst>
      <p:ext uri="{BB962C8B-B14F-4D97-AF65-F5344CB8AC3E}">
        <p14:creationId xmlns:p14="http://schemas.microsoft.com/office/powerpoint/2010/main" val="162540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err="1">
                <a:solidFill>
                  <a:srgbClr val="FFFFFF"/>
                </a:solidFill>
                <a:latin typeface="Impact"/>
                <a:ea typeface="DejaVu Sans"/>
              </a:rPr>
              <a:t>Phases</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5919231" cy="466136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CRISP-ML(Q)</a:t>
            </a:r>
            <a:r>
              <a:rPr lang="en-US" sz="1100" dirty="0">
                <a:latin typeface="Helvetica Neue" panose="02000503000000020004" pitchFamily="2" charset="0"/>
              </a:rPr>
              <a:t> </a:t>
            </a:r>
            <a:r>
              <a:rPr lang="en-US" sz="1100" dirty="0">
                <a:effectLst/>
                <a:latin typeface="Helvetica Neue" panose="02000503000000020004" pitchFamily="2" charset="0"/>
              </a:rPr>
              <a:t>has six individual phases:</a:t>
            </a:r>
          </a:p>
          <a:p>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Business and Data Understanding</a:t>
            </a:r>
            <a:br>
              <a:rPr lang="en-US" sz="1100" dirty="0">
                <a:effectLst/>
                <a:latin typeface="Helvetica Neue" panose="02000503000000020004" pitchFamily="2" charset="0"/>
              </a:rPr>
            </a:br>
            <a:r>
              <a:rPr lang="en-US" sz="1100" dirty="0">
                <a:effectLst/>
                <a:latin typeface="Helvetica Neue" panose="02000503000000020004" pitchFamily="2" charset="0"/>
              </a:rPr>
              <a:t>Developing machine learning applications starts with identifying the scope of the ML application, the success criteria, and a data quality verification. The goal of this first phase is to ensure the feasibility of the project.</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Data Engineering (Data Preparation)</a:t>
            </a:r>
            <a:br>
              <a:rPr lang="en-US" sz="1100" dirty="0">
                <a:effectLst/>
                <a:latin typeface="Helvetica Neue" panose="02000503000000020004" pitchFamily="2" charset="0"/>
              </a:rPr>
            </a:br>
            <a:r>
              <a:rPr lang="en-US" sz="1100" dirty="0">
                <a:effectLst/>
                <a:latin typeface="Helvetica Neue" panose="02000503000000020004" pitchFamily="2" charset="0"/>
              </a:rPr>
              <a:t>Prepare data for the following modeling phase.</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Model Engineering</a:t>
            </a:r>
            <a:br>
              <a:rPr lang="en-US" sz="1100" dirty="0">
                <a:effectLst/>
                <a:latin typeface="Helvetica Neue" panose="02000503000000020004" pitchFamily="2" charset="0"/>
              </a:rPr>
            </a:br>
            <a:r>
              <a:rPr lang="en-US" sz="1100" dirty="0">
                <a:effectLst/>
                <a:latin typeface="Helvetica Neue" panose="02000503000000020004" pitchFamily="2" charset="0"/>
              </a:rPr>
              <a:t>Specify one or several machine learning models to be deployed in the production.</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Model Evaluation</a:t>
            </a:r>
            <a:br>
              <a:rPr lang="en-US" sz="1100" dirty="0">
                <a:effectLst/>
                <a:latin typeface="Helvetica Neue" panose="02000503000000020004" pitchFamily="2" charset="0"/>
              </a:rPr>
            </a:br>
            <a:r>
              <a:rPr lang="en-US" sz="1100" dirty="0">
                <a:effectLst/>
                <a:latin typeface="Helvetica Neue" panose="02000503000000020004" pitchFamily="2" charset="0"/>
              </a:rPr>
              <a:t>The performance of the trained model needs to be validated. Additionally, the model robustness should be assessed. Furthermore, it is best practice to develop an explainable ML model.</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Model Deployment</a:t>
            </a:r>
            <a:br>
              <a:rPr lang="en-US" sz="1100" dirty="0">
                <a:effectLst/>
                <a:latin typeface="Helvetica Neue" panose="02000503000000020004" pitchFamily="2" charset="0"/>
              </a:rPr>
            </a:br>
            <a:r>
              <a:rPr lang="en-US" sz="1100" dirty="0">
                <a:effectLst/>
                <a:latin typeface="Helvetica Neue" panose="02000503000000020004" pitchFamily="2" charset="0"/>
              </a:rPr>
              <a:t>The ML model is graduated to be deployed in the (pre-) production environment.</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Monitoring and Maintenance</a:t>
            </a:r>
            <a:br>
              <a:rPr lang="en-US" sz="1100" dirty="0">
                <a:effectLst/>
                <a:latin typeface="Helvetica Neue" panose="02000503000000020004" pitchFamily="2" charset="0"/>
              </a:rPr>
            </a:br>
            <a:r>
              <a:rPr lang="en-US" sz="1100" dirty="0">
                <a:effectLst/>
                <a:latin typeface="Helvetica Neue" panose="02000503000000020004" pitchFamily="2" charset="0"/>
              </a:rPr>
              <a:t>It is essential to monitor the performance of the ML model and to maintain it.</a:t>
            </a:r>
          </a:p>
          <a:p>
            <a:endParaRPr lang="en-US" sz="1100" dirty="0">
              <a:effectLst/>
              <a:latin typeface="Helvetica Neue" panose="02000503000000020004" pitchFamily="2" charset="0"/>
            </a:endParaRPr>
          </a:p>
          <a:p>
            <a:r>
              <a:rPr lang="en-US" sz="1100" dirty="0">
                <a:effectLst/>
                <a:latin typeface="Helvetica Neue" panose="02000503000000020004" pitchFamily="2" charset="0"/>
              </a:rPr>
              <a:t>These phases require constant iteration and exploration for building better solutions. Even though there is an order in a framework, the output of the later phase can determine whether we have to re-examine the previous phase or not. </a:t>
            </a:r>
          </a:p>
        </p:txBody>
      </p:sp>
      <p:sp>
        <p:nvSpPr>
          <p:cNvPr id="10" name="CustomShape 22">
            <a:extLst>
              <a:ext uri="{FF2B5EF4-FFF2-40B4-BE49-F238E27FC236}">
                <a16:creationId xmlns:a16="http://schemas.microsoft.com/office/drawing/2014/main" id="{D214EE05-B728-5F9B-4DE0-2C65E801A627}"/>
              </a:ext>
            </a:extLst>
          </p:cNvPr>
          <p:cNvSpPr/>
          <p:nvPr/>
        </p:nvSpPr>
        <p:spPr>
          <a:xfrm>
            <a:off x="6646330" y="1264825"/>
            <a:ext cx="230400" cy="257400"/>
          </a:xfrm>
          <a:custGeom>
            <a:avLst/>
            <a:gdLst/>
            <a:ahLst/>
            <a:cxnLst/>
            <a:rect l="l" t="t" r="r" b="b"/>
            <a:pathLst>
              <a:path w="602" h="667">
                <a:moveTo>
                  <a:pt x="314" y="154"/>
                </a:moveTo>
                <a:lnTo>
                  <a:pt x="261" y="85"/>
                </a:lnTo>
                <a:lnTo>
                  <a:pt x="187" y="34"/>
                </a:lnTo>
                <a:lnTo>
                  <a:pt x="121" y="0"/>
                </a:lnTo>
                <a:lnTo>
                  <a:pt x="69" y="9"/>
                </a:lnTo>
                <a:lnTo>
                  <a:pt x="31" y="47"/>
                </a:lnTo>
                <a:lnTo>
                  <a:pt x="0" y="163"/>
                </a:lnTo>
                <a:lnTo>
                  <a:pt x="12" y="296"/>
                </a:lnTo>
                <a:lnTo>
                  <a:pt x="44" y="423"/>
                </a:lnTo>
                <a:lnTo>
                  <a:pt x="78" y="522"/>
                </a:lnTo>
                <a:lnTo>
                  <a:pt x="144" y="625"/>
                </a:lnTo>
                <a:lnTo>
                  <a:pt x="200" y="667"/>
                </a:lnTo>
                <a:lnTo>
                  <a:pt x="278" y="667"/>
                </a:lnTo>
                <a:lnTo>
                  <a:pt x="357" y="638"/>
                </a:lnTo>
                <a:lnTo>
                  <a:pt x="396" y="564"/>
                </a:lnTo>
                <a:lnTo>
                  <a:pt x="418" y="471"/>
                </a:lnTo>
                <a:lnTo>
                  <a:pt x="410" y="355"/>
                </a:lnTo>
                <a:lnTo>
                  <a:pt x="593" y="368"/>
                </a:lnTo>
                <a:lnTo>
                  <a:pt x="602" y="317"/>
                </a:lnTo>
                <a:lnTo>
                  <a:pt x="393" y="296"/>
                </a:lnTo>
                <a:lnTo>
                  <a:pt x="340" y="176"/>
                </a:lnTo>
                <a:lnTo>
                  <a:pt x="314" y="154"/>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1" name="CustomShape 23">
            <a:extLst>
              <a:ext uri="{FF2B5EF4-FFF2-40B4-BE49-F238E27FC236}">
                <a16:creationId xmlns:a16="http://schemas.microsoft.com/office/drawing/2014/main" id="{62B330A7-AABF-AD22-1D3A-5FEE3523E8FD}"/>
              </a:ext>
            </a:extLst>
          </p:cNvPr>
          <p:cNvSpPr/>
          <p:nvPr/>
        </p:nvSpPr>
        <p:spPr>
          <a:xfrm>
            <a:off x="6454090" y="1196785"/>
            <a:ext cx="266760" cy="416160"/>
          </a:xfrm>
          <a:custGeom>
            <a:avLst/>
            <a:gdLst/>
            <a:ahLst/>
            <a:cxnLst/>
            <a:rect l="l" t="t" r="r" b="b"/>
            <a:pathLst>
              <a:path w="692" h="1069">
                <a:moveTo>
                  <a:pt x="404" y="25"/>
                </a:moveTo>
                <a:lnTo>
                  <a:pt x="491" y="0"/>
                </a:lnTo>
                <a:lnTo>
                  <a:pt x="560" y="4"/>
                </a:lnTo>
                <a:lnTo>
                  <a:pt x="613" y="42"/>
                </a:lnTo>
                <a:lnTo>
                  <a:pt x="649" y="102"/>
                </a:lnTo>
                <a:lnTo>
                  <a:pt x="635" y="165"/>
                </a:lnTo>
                <a:lnTo>
                  <a:pt x="587" y="165"/>
                </a:lnTo>
                <a:lnTo>
                  <a:pt x="600" y="114"/>
                </a:lnTo>
                <a:lnTo>
                  <a:pt x="560" y="68"/>
                </a:lnTo>
                <a:lnTo>
                  <a:pt x="522" y="51"/>
                </a:lnTo>
                <a:lnTo>
                  <a:pt x="456" y="68"/>
                </a:lnTo>
                <a:lnTo>
                  <a:pt x="483" y="119"/>
                </a:lnTo>
                <a:lnTo>
                  <a:pt x="491" y="165"/>
                </a:lnTo>
                <a:lnTo>
                  <a:pt x="483" y="205"/>
                </a:lnTo>
                <a:lnTo>
                  <a:pt x="417" y="222"/>
                </a:lnTo>
                <a:lnTo>
                  <a:pt x="347" y="209"/>
                </a:lnTo>
                <a:lnTo>
                  <a:pt x="334" y="179"/>
                </a:lnTo>
                <a:lnTo>
                  <a:pt x="260" y="260"/>
                </a:lnTo>
                <a:lnTo>
                  <a:pt x="217" y="350"/>
                </a:lnTo>
                <a:lnTo>
                  <a:pt x="156" y="465"/>
                </a:lnTo>
                <a:lnTo>
                  <a:pt x="117" y="568"/>
                </a:lnTo>
                <a:lnTo>
                  <a:pt x="100" y="667"/>
                </a:lnTo>
                <a:lnTo>
                  <a:pt x="113" y="718"/>
                </a:lnTo>
                <a:lnTo>
                  <a:pt x="183" y="783"/>
                </a:lnTo>
                <a:lnTo>
                  <a:pt x="326" y="838"/>
                </a:lnTo>
                <a:lnTo>
                  <a:pt x="404" y="863"/>
                </a:lnTo>
                <a:lnTo>
                  <a:pt x="483" y="876"/>
                </a:lnTo>
                <a:lnTo>
                  <a:pt x="600" y="923"/>
                </a:lnTo>
                <a:lnTo>
                  <a:pt x="687" y="954"/>
                </a:lnTo>
                <a:lnTo>
                  <a:pt x="692" y="1013"/>
                </a:lnTo>
                <a:lnTo>
                  <a:pt x="649" y="1056"/>
                </a:lnTo>
                <a:lnTo>
                  <a:pt x="596" y="1069"/>
                </a:lnTo>
                <a:lnTo>
                  <a:pt x="517" y="1030"/>
                </a:lnTo>
                <a:lnTo>
                  <a:pt x="334" y="936"/>
                </a:lnTo>
                <a:lnTo>
                  <a:pt x="183" y="872"/>
                </a:lnTo>
                <a:lnTo>
                  <a:pt x="77" y="800"/>
                </a:lnTo>
                <a:lnTo>
                  <a:pt x="8" y="735"/>
                </a:lnTo>
                <a:lnTo>
                  <a:pt x="0" y="658"/>
                </a:lnTo>
                <a:lnTo>
                  <a:pt x="38" y="555"/>
                </a:lnTo>
                <a:lnTo>
                  <a:pt x="117" y="401"/>
                </a:lnTo>
                <a:lnTo>
                  <a:pt x="190" y="273"/>
                </a:lnTo>
                <a:lnTo>
                  <a:pt x="283" y="140"/>
                </a:lnTo>
                <a:lnTo>
                  <a:pt x="352" y="63"/>
                </a:lnTo>
                <a:lnTo>
                  <a:pt x="439" y="25"/>
                </a:lnTo>
                <a:lnTo>
                  <a:pt x="404" y="25"/>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2" name="CustomShape 24">
            <a:extLst>
              <a:ext uri="{FF2B5EF4-FFF2-40B4-BE49-F238E27FC236}">
                <a16:creationId xmlns:a16="http://schemas.microsoft.com/office/drawing/2014/main" id="{F366708E-2182-425D-6100-4A666EF0AD52}"/>
              </a:ext>
            </a:extLst>
          </p:cNvPr>
          <p:cNvSpPr/>
          <p:nvPr/>
        </p:nvSpPr>
        <p:spPr>
          <a:xfrm>
            <a:off x="6709690" y="1547425"/>
            <a:ext cx="135000" cy="390600"/>
          </a:xfrm>
          <a:custGeom>
            <a:avLst/>
            <a:gdLst/>
            <a:ahLst/>
            <a:cxnLst/>
            <a:rect l="l" t="t" r="r" b="b"/>
            <a:pathLst>
              <a:path w="362" h="1004">
                <a:moveTo>
                  <a:pt x="23" y="78"/>
                </a:moveTo>
                <a:lnTo>
                  <a:pt x="36" y="27"/>
                </a:lnTo>
                <a:lnTo>
                  <a:pt x="93" y="0"/>
                </a:lnTo>
                <a:lnTo>
                  <a:pt x="144" y="0"/>
                </a:lnTo>
                <a:lnTo>
                  <a:pt x="210" y="39"/>
                </a:lnTo>
                <a:lnTo>
                  <a:pt x="272" y="129"/>
                </a:lnTo>
                <a:lnTo>
                  <a:pt x="315" y="223"/>
                </a:lnTo>
                <a:lnTo>
                  <a:pt x="336" y="350"/>
                </a:lnTo>
                <a:lnTo>
                  <a:pt x="355" y="500"/>
                </a:lnTo>
                <a:lnTo>
                  <a:pt x="362" y="645"/>
                </a:lnTo>
                <a:lnTo>
                  <a:pt x="362" y="833"/>
                </a:lnTo>
                <a:lnTo>
                  <a:pt x="336" y="949"/>
                </a:lnTo>
                <a:lnTo>
                  <a:pt x="289" y="991"/>
                </a:lnTo>
                <a:lnTo>
                  <a:pt x="206" y="1004"/>
                </a:lnTo>
                <a:lnTo>
                  <a:pt x="119" y="1001"/>
                </a:lnTo>
                <a:lnTo>
                  <a:pt x="74" y="949"/>
                </a:lnTo>
                <a:lnTo>
                  <a:pt x="49" y="860"/>
                </a:lnTo>
                <a:lnTo>
                  <a:pt x="27" y="770"/>
                </a:lnTo>
                <a:lnTo>
                  <a:pt x="10" y="607"/>
                </a:lnTo>
                <a:lnTo>
                  <a:pt x="0" y="424"/>
                </a:lnTo>
                <a:lnTo>
                  <a:pt x="0" y="210"/>
                </a:lnTo>
                <a:lnTo>
                  <a:pt x="23" y="116"/>
                </a:lnTo>
                <a:lnTo>
                  <a:pt x="23" y="78"/>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3" name="CustomShape 25">
            <a:extLst>
              <a:ext uri="{FF2B5EF4-FFF2-40B4-BE49-F238E27FC236}">
                <a16:creationId xmlns:a16="http://schemas.microsoft.com/office/drawing/2014/main" id="{B7E99BA1-9447-E482-9451-739CBDB83AAE}"/>
              </a:ext>
            </a:extLst>
          </p:cNvPr>
          <p:cNvSpPr/>
          <p:nvPr/>
        </p:nvSpPr>
        <p:spPr>
          <a:xfrm>
            <a:off x="6776290" y="1558585"/>
            <a:ext cx="211320" cy="298440"/>
          </a:xfrm>
          <a:custGeom>
            <a:avLst/>
            <a:gdLst/>
            <a:ahLst/>
            <a:cxnLst/>
            <a:rect l="l" t="t" r="r" b="b"/>
            <a:pathLst>
              <a:path w="552" h="771">
                <a:moveTo>
                  <a:pt x="30" y="0"/>
                </a:moveTo>
                <a:lnTo>
                  <a:pt x="143" y="13"/>
                </a:lnTo>
                <a:lnTo>
                  <a:pt x="260" y="34"/>
                </a:lnTo>
                <a:lnTo>
                  <a:pt x="383" y="103"/>
                </a:lnTo>
                <a:lnTo>
                  <a:pt x="470" y="154"/>
                </a:lnTo>
                <a:lnTo>
                  <a:pt x="526" y="228"/>
                </a:lnTo>
                <a:lnTo>
                  <a:pt x="552" y="270"/>
                </a:lnTo>
                <a:lnTo>
                  <a:pt x="500" y="395"/>
                </a:lnTo>
                <a:lnTo>
                  <a:pt x="417" y="471"/>
                </a:lnTo>
                <a:lnTo>
                  <a:pt x="317" y="526"/>
                </a:lnTo>
                <a:lnTo>
                  <a:pt x="264" y="561"/>
                </a:lnTo>
                <a:lnTo>
                  <a:pt x="173" y="578"/>
                </a:lnTo>
                <a:lnTo>
                  <a:pt x="169" y="612"/>
                </a:lnTo>
                <a:lnTo>
                  <a:pt x="239" y="642"/>
                </a:lnTo>
                <a:lnTo>
                  <a:pt x="339" y="669"/>
                </a:lnTo>
                <a:lnTo>
                  <a:pt x="434" y="720"/>
                </a:lnTo>
                <a:lnTo>
                  <a:pt x="396" y="758"/>
                </a:lnTo>
                <a:lnTo>
                  <a:pt x="356" y="771"/>
                </a:lnTo>
                <a:lnTo>
                  <a:pt x="300" y="715"/>
                </a:lnTo>
                <a:lnTo>
                  <a:pt x="213" y="680"/>
                </a:lnTo>
                <a:lnTo>
                  <a:pt x="143" y="655"/>
                </a:lnTo>
                <a:lnTo>
                  <a:pt x="143" y="604"/>
                </a:lnTo>
                <a:lnTo>
                  <a:pt x="156" y="549"/>
                </a:lnTo>
                <a:lnTo>
                  <a:pt x="200" y="526"/>
                </a:lnTo>
                <a:lnTo>
                  <a:pt x="339" y="471"/>
                </a:lnTo>
                <a:lnTo>
                  <a:pt x="417" y="386"/>
                </a:lnTo>
                <a:lnTo>
                  <a:pt x="473" y="296"/>
                </a:lnTo>
                <a:lnTo>
                  <a:pt x="460" y="253"/>
                </a:lnTo>
                <a:lnTo>
                  <a:pt x="417" y="201"/>
                </a:lnTo>
                <a:lnTo>
                  <a:pt x="313" y="129"/>
                </a:lnTo>
                <a:lnTo>
                  <a:pt x="187" y="103"/>
                </a:lnTo>
                <a:lnTo>
                  <a:pt x="104" y="99"/>
                </a:lnTo>
                <a:lnTo>
                  <a:pt x="30" y="99"/>
                </a:lnTo>
                <a:lnTo>
                  <a:pt x="0" y="51"/>
                </a:lnTo>
                <a:lnTo>
                  <a:pt x="30" y="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4" name="CustomShape 26">
            <a:extLst>
              <a:ext uri="{FF2B5EF4-FFF2-40B4-BE49-F238E27FC236}">
                <a16:creationId xmlns:a16="http://schemas.microsoft.com/office/drawing/2014/main" id="{BB6F3B9F-FD88-0CE6-0992-747AEEA4A519}"/>
              </a:ext>
            </a:extLst>
          </p:cNvPr>
          <p:cNvSpPr/>
          <p:nvPr/>
        </p:nvSpPr>
        <p:spPr>
          <a:xfrm>
            <a:off x="6793930" y="1904545"/>
            <a:ext cx="258840" cy="486000"/>
          </a:xfrm>
          <a:custGeom>
            <a:avLst/>
            <a:gdLst/>
            <a:ahLst/>
            <a:cxnLst/>
            <a:rect l="l" t="t" r="r" b="b"/>
            <a:pathLst>
              <a:path w="673" h="1246">
                <a:moveTo>
                  <a:pt x="78" y="0"/>
                </a:moveTo>
                <a:lnTo>
                  <a:pt x="17" y="0"/>
                </a:lnTo>
                <a:lnTo>
                  <a:pt x="0" y="89"/>
                </a:lnTo>
                <a:lnTo>
                  <a:pt x="44" y="142"/>
                </a:lnTo>
                <a:lnTo>
                  <a:pt x="183" y="266"/>
                </a:lnTo>
                <a:lnTo>
                  <a:pt x="305" y="424"/>
                </a:lnTo>
                <a:lnTo>
                  <a:pt x="384" y="587"/>
                </a:lnTo>
                <a:lnTo>
                  <a:pt x="396" y="693"/>
                </a:lnTo>
                <a:lnTo>
                  <a:pt x="392" y="771"/>
                </a:lnTo>
                <a:lnTo>
                  <a:pt x="358" y="946"/>
                </a:lnTo>
                <a:lnTo>
                  <a:pt x="313" y="1088"/>
                </a:lnTo>
                <a:lnTo>
                  <a:pt x="275" y="1170"/>
                </a:lnTo>
                <a:lnTo>
                  <a:pt x="266" y="1221"/>
                </a:lnTo>
                <a:lnTo>
                  <a:pt x="305" y="1221"/>
                </a:lnTo>
                <a:lnTo>
                  <a:pt x="366" y="1204"/>
                </a:lnTo>
                <a:lnTo>
                  <a:pt x="384" y="1208"/>
                </a:lnTo>
                <a:lnTo>
                  <a:pt x="511" y="1216"/>
                </a:lnTo>
                <a:lnTo>
                  <a:pt x="607" y="1246"/>
                </a:lnTo>
                <a:lnTo>
                  <a:pt x="641" y="1229"/>
                </a:lnTo>
                <a:lnTo>
                  <a:pt x="673" y="1164"/>
                </a:lnTo>
                <a:lnTo>
                  <a:pt x="641" y="1130"/>
                </a:lnTo>
                <a:lnTo>
                  <a:pt x="498" y="1126"/>
                </a:lnTo>
                <a:lnTo>
                  <a:pt x="396" y="1139"/>
                </a:lnTo>
                <a:lnTo>
                  <a:pt x="345" y="1164"/>
                </a:lnTo>
                <a:lnTo>
                  <a:pt x="353" y="1105"/>
                </a:lnTo>
                <a:lnTo>
                  <a:pt x="405" y="1014"/>
                </a:lnTo>
                <a:lnTo>
                  <a:pt x="449" y="874"/>
                </a:lnTo>
                <a:lnTo>
                  <a:pt x="484" y="754"/>
                </a:lnTo>
                <a:lnTo>
                  <a:pt x="458" y="617"/>
                </a:lnTo>
                <a:lnTo>
                  <a:pt x="419" y="471"/>
                </a:lnTo>
                <a:lnTo>
                  <a:pt x="340" y="304"/>
                </a:lnTo>
                <a:lnTo>
                  <a:pt x="226" y="150"/>
                </a:lnTo>
                <a:lnTo>
                  <a:pt x="130" y="38"/>
                </a:lnTo>
                <a:lnTo>
                  <a:pt x="78" y="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5" name="CustomShape 27">
            <a:extLst>
              <a:ext uri="{FF2B5EF4-FFF2-40B4-BE49-F238E27FC236}">
                <a16:creationId xmlns:a16="http://schemas.microsoft.com/office/drawing/2014/main" id="{4B17C359-E792-D8DA-5A25-541AC89CAAC2}"/>
              </a:ext>
            </a:extLst>
          </p:cNvPr>
          <p:cNvSpPr/>
          <p:nvPr/>
        </p:nvSpPr>
        <p:spPr>
          <a:xfrm>
            <a:off x="6627250" y="1904545"/>
            <a:ext cx="171360" cy="493920"/>
          </a:xfrm>
          <a:custGeom>
            <a:avLst/>
            <a:gdLst/>
            <a:ahLst/>
            <a:cxnLst/>
            <a:rect l="l" t="t" r="r" b="b"/>
            <a:pathLst>
              <a:path w="452" h="1270">
                <a:moveTo>
                  <a:pt x="313" y="0"/>
                </a:moveTo>
                <a:lnTo>
                  <a:pt x="256" y="120"/>
                </a:lnTo>
                <a:lnTo>
                  <a:pt x="217" y="295"/>
                </a:lnTo>
                <a:lnTo>
                  <a:pt x="169" y="488"/>
                </a:lnTo>
                <a:lnTo>
                  <a:pt x="126" y="684"/>
                </a:lnTo>
                <a:lnTo>
                  <a:pt x="126" y="757"/>
                </a:lnTo>
                <a:lnTo>
                  <a:pt x="169" y="886"/>
                </a:lnTo>
                <a:lnTo>
                  <a:pt x="230" y="954"/>
                </a:lnTo>
                <a:lnTo>
                  <a:pt x="287" y="1040"/>
                </a:lnTo>
                <a:lnTo>
                  <a:pt x="326" y="1103"/>
                </a:lnTo>
                <a:lnTo>
                  <a:pt x="309" y="1133"/>
                </a:lnTo>
                <a:lnTo>
                  <a:pt x="209" y="1146"/>
                </a:lnTo>
                <a:lnTo>
                  <a:pt x="47" y="1171"/>
                </a:lnTo>
                <a:lnTo>
                  <a:pt x="0" y="1211"/>
                </a:lnTo>
                <a:lnTo>
                  <a:pt x="39" y="1245"/>
                </a:lnTo>
                <a:lnTo>
                  <a:pt x="130" y="1270"/>
                </a:lnTo>
                <a:lnTo>
                  <a:pt x="235" y="1219"/>
                </a:lnTo>
                <a:lnTo>
                  <a:pt x="313" y="1184"/>
                </a:lnTo>
                <a:lnTo>
                  <a:pt x="413" y="1171"/>
                </a:lnTo>
                <a:lnTo>
                  <a:pt x="452" y="1159"/>
                </a:lnTo>
                <a:lnTo>
                  <a:pt x="439" y="1116"/>
                </a:lnTo>
                <a:lnTo>
                  <a:pt x="326" y="1006"/>
                </a:lnTo>
                <a:lnTo>
                  <a:pt x="260" y="890"/>
                </a:lnTo>
                <a:lnTo>
                  <a:pt x="204" y="812"/>
                </a:lnTo>
                <a:lnTo>
                  <a:pt x="196" y="736"/>
                </a:lnTo>
                <a:lnTo>
                  <a:pt x="222" y="608"/>
                </a:lnTo>
                <a:lnTo>
                  <a:pt x="283" y="475"/>
                </a:lnTo>
                <a:lnTo>
                  <a:pt x="348" y="249"/>
                </a:lnTo>
                <a:lnTo>
                  <a:pt x="405" y="116"/>
                </a:lnTo>
                <a:lnTo>
                  <a:pt x="400" y="38"/>
                </a:lnTo>
                <a:lnTo>
                  <a:pt x="348" y="0"/>
                </a:lnTo>
                <a:lnTo>
                  <a:pt x="313" y="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6" name="CustomShape 39">
            <a:extLst>
              <a:ext uri="{FF2B5EF4-FFF2-40B4-BE49-F238E27FC236}">
                <a16:creationId xmlns:a16="http://schemas.microsoft.com/office/drawing/2014/main" id="{DBB364FF-3E58-CB43-0092-3FBFF5F5C9DB}"/>
              </a:ext>
            </a:extLst>
          </p:cNvPr>
          <p:cNvSpPr/>
          <p:nvPr/>
        </p:nvSpPr>
        <p:spPr>
          <a:xfrm>
            <a:off x="8039552" y="2783794"/>
            <a:ext cx="193680" cy="430200"/>
          </a:xfrm>
          <a:custGeom>
            <a:avLst/>
            <a:gdLst/>
            <a:ahLst/>
            <a:cxnLst/>
            <a:rect l="l" t="t" r="r" b="b"/>
            <a:pathLst>
              <a:path w="382" h="830">
                <a:moveTo>
                  <a:pt x="91" y="66"/>
                </a:moveTo>
                <a:lnTo>
                  <a:pt x="132" y="17"/>
                </a:lnTo>
                <a:lnTo>
                  <a:pt x="210" y="0"/>
                </a:lnTo>
                <a:lnTo>
                  <a:pt x="277" y="17"/>
                </a:lnTo>
                <a:lnTo>
                  <a:pt x="314" y="45"/>
                </a:lnTo>
                <a:lnTo>
                  <a:pt x="344" y="99"/>
                </a:lnTo>
                <a:lnTo>
                  <a:pt x="370" y="195"/>
                </a:lnTo>
                <a:lnTo>
                  <a:pt x="382" y="299"/>
                </a:lnTo>
                <a:lnTo>
                  <a:pt x="382" y="486"/>
                </a:lnTo>
                <a:lnTo>
                  <a:pt x="344" y="649"/>
                </a:lnTo>
                <a:lnTo>
                  <a:pt x="288" y="741"/>
                </a:lnTo>
                <a:lnTo>
                  <a:pt x="232" y="794"/>
                </a:lnTo>
                <a:lnTo>
                  <a:pt x="169" y="830"/>
                </a:lnTo>
                <a:lnTo>
                  <a:pt x="80" y="826"/>
                </a:lnTo>
                <a:lnTo>
                  <a:pt x="9" y="771"/>
                </a:lnTo>
                <a:lnTo>
                  <a:pt x="0" y="704"/>
                </a:lnTo>
                <a:lnTo>
                  <a:pt x="35" y="606"/>
                </a:lnTo>
                <a:lnTo>
                  <a:pt x="65" y="494"/>
                </a:lnTo>
                <a:lnTo>
                  <a:pt x="76" y="351"/>
                </a:lnTo>
                <a:lnTo>
                  <a:pt x="57" y="229"/>
                </a:lnTo>
                <a:lnTo>
                  <a:pt x="57" y="139"/>
                </a:lnTo>
                <a:lnTo>
                  <a:pt x="91" y="66"/>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7" name="CustomShape 40">
            <a:extLst>
              <a:ext uri="{FF2B5EF4-FFF2-40B4-BE49-F238E27FC236}">
                <a16:creationId xmlns:a16="http://schemas.microsoft.com/office/drawing/2014/main" id="{144E641A-A92C-80C5-2804-DF1B6816E696}"/>
              </a:ext>
            </a:extLst>
          </p:cNvPr>
          <p:cNvSpPr/>
          <p:nvPr/>
        </p:nvSpPr>
        <p:spPr>
          <a:xfrm>
            <a:off x="8117312" y="3174394"/>
            <a:ext cx="223920" cy="424080"/>
          </a:xfrm>
          <a:custGeom>
            <a:avLst/>
            <a:gdLst/>
            <a:ahLst/>
            <a:cxnLst/>
            <a:rect l="l" t="t" r="r" b="b"/>
            <a:pathLst>
              <a:path w="437" h="819">
                <a:moveTo>
                  <a:pt x="145" y="34"/>
                </a:moveTo>
                <a:lnTo>
                  <a:pt x="93" y="0"/>
                </a:lnTo>
                <a:lnTo>
                  <a:pt x="26" y="0"/>
                </a:lnTo>
                <a:lnTo>
                  <a:pt x="0" y="45"/>
                </a:lnTo>
                <a:lnTo>
                  <a:pt x="11" y="111"/>
                </a:lnTo>
                <a:lnTo>
                  <a:pt x="71" y="176"/>
                </a:lnTo>
                <a:lnTo>
                  <a:pt x="194" y="236"/>
                </a:lnTo>
                <a:lnTo>
                  <a:pt x="335" y="363"/>
                </a:lnTo>
                <a:lnTo>
                  <a:pt x="357" y="419"/>
                </a:lnTo>
                <a:lnTo>
                  <a:pt x="346" y="445"/>
                </a:lnTo>
                <a:lnTo>
                  <a:pt x="238" y="529"/>
                </a:lnTo>
                <a:lnTo>
                  <a:pt x="112" y="629"/>
                </a:lnTo>
                <a:lnTo>
                  <a:pt x="82" y="672"/>
                </a:lnTo>
                <a:lnTo>
                  <a:pt x="82" y="717"/>
                </a:lnTo>
                <a:lnTo>
                  <a:pt x="179" y="765"/>
                </a:lnTo>
                <a:lnTo>
                  <a:pt x="327" y="819"/>
                </a:lnTo>
                <a:lnTo>
                  <a:pt x="380" y="819"/>
                </a:lnTo>
                <a:lnTo>
                  <a:pt x="437" y="782"/>
                </a:lnTo>
                <a:lnTo>
                  <a:pt x="437" y="754"/>
                </a:lnTo>
                <a:lnTo>
                  <a:pt x="394" y="739"/>
                </a:lnTo>
                <a:lnTo>
                  <a:pt x="205" y="717"/>
                </a:lnTo>
                <a:lnTo>
                  <a:pt x="134" y="698"/>
                </a:lnTo>
                <a:lnTo>
                  <a:pt x="127" y="666"/>
                </a:lnTo>
                <a:lnTo>
                  <a:pt x="249" y="574"/>
                </a:lnTo>
                <a:lnTo>
                  <a:pt x="383" y="485"/>
                </a:lnTo>
                <a:lnTo>
                  <a:pt x="413" y="453"/>
                </a:lnTo>
                <a:lnTo>
                  <a:pt x="424" y="408"/>
                </a:lnTo>
                <a:lnTo>
                  <a:pt x="413" y="346"/>
                </a:lnTo>
                <a:lnTo>
                  <a:pt x="372" y="298"/>
                </a:lnTo>
                <a:lnTo>
                  <a:pt x="238" y="137"/>
                </a:lnTo>
                <a:lnTo>
                  <a:pt x="145" y="34"/>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8" name="CustomShape 41">
            <a:extLst>
              <a:ext uri="{FF2B5EF4-FFF2-40B4-BE49-F238E27FC236}">
                <a16:creationId xmlns:a16="http://schemas.microsoft.com/office/drawing/2014/main" id="{CA11757C-9947-D084-22F1-5795775E042E}"/>
              </a:ext>
            </a:extLst>
          </p:cNvPr>
          <p:cNvSpPr/>
          <p:nvPr/>
        </p:nvSpPr>
        <p:spPr>
          <a:xfrm>
            <a:off x="7815632" y="3153874"/>
            <a:ext cx="279360" cy="451080"/>
          </a:xfrm>
          <a:custGeom>
            <a:avLst/>
            <a:gdLst/>
            <a:ahLst/>
            <a:cxnLst/>
            <a:rect l="l" t="t" r="r" b="b"/>
            <a:pathLst>
              <a:path w="543" h="871">
                <a:moveTo>
                  <a:pt x="295" y="118"/>
                </a:moveTo>
                <a:lnTo>
                  <a:pt x="382" y="43"/>
                </a:lnTo>
                <a:lnTo>
                  <a:pt x="464" y="0"/>
                </a:lnTo>
                <a:lnTo>
                  <a:pt x="516" y="6"/>
                </a:lnTo>
                <a:lnTo>
                  <a:pt x="543" y="43"/>
                </a:lnTo>
                <a:lnTo>
                  <a:pt x="543" y="84"/>
                </a:lnTo>
                <a:lnTo>
                  <a:pt x="527" y="128"/>
                </a:lnTo>
                <a:lnTo>
                  <a:pt x="471" y="154"/>
                </a:lnTo>
                <a:lnTo>
                  <a:pt x="358" y="216"/>
                </a:lnTo>
                <a:lnTo>
                  <a:pt x="291" y="294"/>
                </a:lnTo>
                <a:lnTo>
                  <a:pt x="247" y="386"/>
                </a:lnTo>
                <a:lnTo>
                  <a:pt x="235" y="440"/>
                </a:lnTo>
                <a:lnTo>
                  <a:pt x="295" y="506"/>
                </a:lnTo>
                <a:lnTo>
                  <a:pt x="358" y="603"/>
                </a:lnTo>
                <a:lnTo>
                  <a:pt x="404" y="691"/>
                </a:lnTo>
                <a:lnTo>
                  <a:pt x="415" y="746"/>
                </a:lnTo>
                <a:lnTo>
                  <a:pt x="415" y="779"/>
                </a:lnTo>
                <a:lnTo>
                  <a:pt x="386" y="801"/>
                </a:lnTo>
                <a:lnTo>
                  <a:pt x="291" y="805"/>
                </a:lnTo>
                <a:lnTo>
                  <a:pt x="149" y="837"/>
                </a:lnTo>
                <a:lnTo>
                  <a:pt x="123" y="867"/>
                </a:lnTo>
                <a:lnTo>
                  <a:pt x="100" y="871"/>
                </a:lnTo>
                <a:lnTo>
                  <a:pt x="0" y="837"/>
                </a:lnTo>
                <a:lnTo>
                  <a:pt x="0" y="805"/>
                </a:lnTo>
                <a:lnTo>
                  <a:pt x="44" y="779"/>
                </a:lnTo>
                <a:lnTo>
                  <a:pt x="224" y="746"/>
                </a:lnTo>
                <a:lnTo>
                  <a:pt x="317" y="757"/>
                </a:lnTo>
                <a:lnTo>
                  <a:pt x="363" y="757"/>
                </a:lnTo>
                <a:lnTo>
                  <a:pt x="374" y="738"/>
                </a:lnTo>
                <a:lnTo>
                  <a:pt x="336" y="657"/>
                </a:lnTo>
                <a:lnTo>
                  <a:pt x="258" y="551"/>
                </a:lnTo>
                <a:lnTo>
                  <a:pt x="202" y="474"/>
                </a:lnTo>
                <a:lnTo>
                  <a:pt x="180" y="429"/>
                </a:lnTo>
                <a:lnTo>
                  <a:pt x="180" y="363"/>
                </a:lnTo>
                <a:lnTo>
                  <a:pt x="217" y="253"/>
                </a:lnTo>
                <a:lnTo>
                  <a:pt x="250" y="184"/>
                </a:lnTo>
                <a:lnTo>
                  <a:pt x="295" y="118"/>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9" name="CustomShape 42">
            <a:extLst>
              <a:ext uri="{FF2B5EF4-FFF2-40B4-BE49-F238E27FC236}">
                <a16:creationId xmlns:a16="http://schemas.microsoft.com/office/drawing/2014/main" id="{8CF31677-1447-4721-BFFA-75009BDBC073}"/>
              </a:ext>
            </a:extLst>
          </p:cNvPr>
          <p:cNvSpPr/>
          <p:nvPr/>
        </p:nvSpPr>
        <p:spPr>
          <a:xfrm>
            <a:off x="7661552" y="2783794"/>
            <a:ext cx="379440" cy="336600"/>
          </a:xfrm>
          <a:custGeom>
            <a:avLst/>
            <a:gdLst/>
            <a:ahLst/>
            <a:cxnLst/>
            <a:rect l="l" t="t" r="r" b="b"/>
            <a:pathLst>
              <a:path w="735" h="651">
                <a:moveTo>
                  <a:pt x="441" y="651"/>
                </a:moveTo>
                <a:lnTo>
                  <a:pt x="486" y="645"/>
                </a:lnTo>
                <a:lnTo>
                  <a:pt x="500" y="609"/>
                </a:lnTo>
                <a:lnTo>
                  <a:pt x="513" y="477"/>
                </a:lnTo>
                <a:lnTo>
                  <a:pt x="581" y="323"/>
                </a:lnTo>
                <a:lnTo>
                  <a:pt x="651" y="252"/>
                </a:lnTo>
                <a:lnTo>
                  <a:pt x="735" y="179"/>
                </a:lnTo>
                <a:lnTo>
                  <a:pt x="727" y="128"/>
                </a:lnTo>
                <a:lnTo>
                  <a:pt x="678" y="100"/>
                </a:lnTo>
                <a:lnTo>
                  <a:pt x="615" y="128"/>
                </a:lnTo>
                <a:lnTo>
                  <a:pt x="547" y="202"/>
                </a:lnTo>
                <a:lnTo>
                  <a:pt x="484" y="365"/>
                </a:lnTo>
                <a:lnTo>
                  <a:pt x="457" y="491"/>
                </a:lnTo>
                <a:lnTo>
                  <a:pt x="438" y="557"/>
                </a:lnTo>
                <a:lnTo>
                  <a:pt x="386" y="533"/>
                </a:lnTo>
                <a:lnTo>
                  <a:pt x="328" y="424"/>
                </a:lnTo>
                <a:lnTo>
                  <a:pt x="279" y="274"/>
                </a:lnTo>
                <a:lnTo>
                  <a:pt x="288" y="206"/>
                </a:lnTo>
                <a:lnTo>
                  <a:pt x="315" y="134"/>
                </a:lnTo>
                <a:lnTo>
                  <a:pt x="326" y="81"/>
                </a:lnTo>
                <a:lnTo>
                  <a:pt x="207" y="79"/>
                </a:lnTo>
                <a:lnTo>
                  <a:pt x="88" y="57"/>
                </a:lnTo>
                <a:lnTo>
                  <a:pt x="33" y="0"/>
                </a:lnTo>
                <a:lnTo>
                  <a:pt x="0" y="27"/>
                </a:lnTo>
                <a:lnTo>
                  <a:pt x="44" y="125"/>
                </a:lnTo>
                <a:lnTo>
                  <a:pt x="139" y="136"/>
                </a:lnTo>
                <a:lnTo>
                  <a:pt x="242" y="147"/>
                </a:lnTo>
                <a:lnTo>
                  <a:pt x="245" y="232"/>
                </a:lnTo>
                <a:lnTo>
                  <a:pt x="255" y="331"/>
                </a:lnTo>
                <a:lnTo>
                  <a:pt x="289" y="442"/>
                </a:lnTo>
                <a:lnTo>
                  <a:pt x="333" y="552"/>
                </a:lnTo>
                <a:lnTo>
                  <a:pt x="398" y="625"/>
                </a:lnTo>
                <a:lnTo>
                  <a:pt x="441" y="651"/>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0" name="CustomShape 43">
            <a:extLst>
              <a:ext uri="{FF2B5EF4-FFF2-40B4-BE49-F238E27FC236}">
                <a16:creationId xmlns:a16="http://schemas.microsoft.com/office/drawing/2014/main" id="{A5C5F91D-2642-84BF-79B0-CC67FCA4DA74}"/>
              </a:ext>
            </a:extLst>
          </p:cNvPr>
          <p:cNvSpPr/>
          <p:nvPr/>
        </p:nvSpPr>
        <p:spPr>
          <a:xfrm>
            <a:off x="8239352" y="2371234"/>
            <a:ext cx="279360" cy="455760"/>
          </a:xfrm>
          <a:custGeom>
            <a:avLst/>
            <a:gdLst/>
            <a:ahLst/>
            <a:cxnLst/>
            <a:rect l="l" t="t" r="r" b="b"/>
            <a:pathLst>
              <a:path w="541" h="879">
                <a:moveTo>
                  <a:pt x="0" y="871"/>
                </a:moveTo>
                <a:lnTo>
                  <a:pt x="0" y="813"/>
                </a:lnTo>
                <a:lnTo>
                  <a:pt x="33" y="768"/>
                </a:lnTo>
                <a:lnTo>
                  <a:pt x="180" y="717"/>
                </a:lnTo>
                <a:lnTo>
                  <a:pt x="361" y="673"/>
                </a:lnTo>
                <a:lnTo>
                  <a:pt x="465" y="648"/>
                </a:lnTo>
                <a:lnTo>
                  <a:pt x="478" y="625"/>
                </a:lnTo>
                <a:lnTo>
                  <a:pt x="428" y="560"/>
                </a:lnTo>
                <a:lnTo>
                  <a:pt x="330" y="463"/>
                </a:lnTo>
                <a:lnTo>
                  <a:pt x="229" y="382"/>
                </a:lnTo>
                <a:lnTo>
                  <a:pt x="150" y="339"/>
                </a:lnTo>
                <a:lnTo>
                  <a:pt x="105" y="294"/>
                </a:lnTo>
                <a:lnTo>
                  <a:pt x="102" y="261"/>
                </a:lnTo>
                <a:lnTo>
                  <a:pt x="128" y="232"/>
                </a:lnTo>
                <a:lnTo>
                  <a:pt x="191" y="217"/>
                </a:lnTo>
                <a:lnTo>
                  <a:pt x="270" y="161"/>
                </a:lnTo>
                <a:lnTo>
                  <a:pt x="282" y="107"/>
                </a:lnTo>
                <a:lnTo>
                  <a:pt x="282" y="30"/>
                </a:lnTo>
                <a:lnTo>
                  <a:pt x="274" y="0"/>
                </a:lnTo>
                <a:lnTo>
                  <a:pt x="304" y="7"/>
                </a:lnTo>
                <a:lnTo>
                  <a:pt x="346" y="73"/>
                </a:lnTo>
                <a:lnTo>
                  <a:pt x="361" y="144"/>
                </a:lnTo>
                <a:lnTo>
                  <a:pt x="315" y="195"/>
                </a:lnTo>
                <a:lnTo>
                  <a:pt x="274" y="210"/>
                </a:lnTo>
                <a:lnTo>
                  <a:pt x="195" y="251"/>
                </a:lnTo>
                <a:lnTo>
                  <a:pt x="180" y="272"/>
                </a:lnTo>
                <a:lnTo>
                  <a:pt x="191" y="294"/>
                </a:lnTo>
                <a:lnTo>
                  <a:pt x="263" y="354"/>
                </a:lnTo>
                <a:lnTo>
                  <a:pt x="339" y="386"/>
                </a:lnTo>
                <a:lnTo>
                  <a:pt x="439" y="470"/>
                </a:lnTo>
                <a:lnTo>
                  <a:pt x="507" y="570"/>
                </a:lnTo>
                <a:lnTo>
                  <a:pt x="541" y="648"/>
                </a:lnTo>
                <a:lnTo>
                  <a:pt x="530" y="673"/>
                </a:lnTo>
                <a:lnTo>
                  <a:pt x="507" y="691"/>
                </a:lnTo>
                <a:lnTo>
                  <a:pt x="420" y="725"/>
                </a:lnTo>
                <a:lnTo>
                  <a:pt x="248" y="780"/>
                </a:lnTo>
                <a:lnTo>
                  <a:pt x="139" y="828"/>
                </a:lnTo>
                <a:lnTo>
                  <a:pt x="68" y="869"/>
                </a:lnTo>
                <a:lnTo>
                  <a:pt x="22" y="879"/>
                </a:lnTo>
                <a:lnTo>
                  <a:pt x="0" y="871"/>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1" name="CustomShape 44">
            <a:extLst>
              <a:ext uri="{FF2B5EF4-FFF2-40B4-BE49-F238E27FC236}">
                <a16:creationId xmlns:a16="http://schemas.microsoft.com/office/drawing/2014/main" id="{034A3F7F-72DC-88E9-3638-1DF86AFB4CFB}"/>
              </a:ext>
            </a:extLst>
          </p:cNvPr>
          <p:cNvSpPr/>
          <p:nvPr/>
        </p:nvSpPr>
        <p:spPr>
          <a:xfrm>
            <a:off x="7959992" y="2441074"/>
            <a:ext cx="216000" cy="322200"/>
          </a:xfrm>
          <a:custGeom>
            <a:avLst/>
            <a:gdLst/>
            <a:ahLst/>
            <a:cxnLst/>
            <a:rect l="l" t="t" r="r" b="b"/>
            <a:pathLst>
              <a:path w="422" h="626">
                <a:moveTo>
                  <a:pt x="86" y="509"/>
                </a:moveTo>
                <a:lnTo>
                  <a:pt x="134" y="564"/>
                </a:lnTo>
                <a:lnTo>
                  <a:pt x="213" y="616"/>
                </a:lnTo>
                <a:lnTo>
                  <a:pt x="280" y="626"/>
                </a:lnTo>
                <a:lnTo>
                  <a:pt x="331" y="616"/>
                </a:lnTo>
                <a:lnTo>
                  <a:pt x="392" y="572"/>
                </a:lnTo>
                <a:lnTo>
                  <a:pt x="414" y="483"/>
                </a:lnTo>
                <a:lnTo>
                  <a:pt x="422" y="416"/>
                </a:lnTo>
                <a:lnTo>
                  <a:pt x="403" y="354"/>
                </a:lnTo>
                <a:lnTo>
                  <a:pt x="368" y="277"/>
                </a:lnTo>
                <a:lnTo>
                  <a:pt x="336" y="210"/>
                </a:lnTo>
                <a:lnTo>
                  <a:pt x="331" y="196"/>
                </a:lnTo>
                <a:lnTo>
                  <a:pt x="346" y="118"/>
                </a:lnTo>
                <a:lnTo>
                  <a:pt x="392" y="41"/>
                </a:lnTo>
                <a:lnTo>
                  <a:pt x="399" y="18"/>
                </a:lnTo>
                <a:lnTo>
                  <a:pt x="376" y="0"/>
                </a:lnTo>
                <a:lnTo>
                  <a:pt x="346" y="0"/>
                </a:lnTo>
                <a:lnTo>
                  <a:pt x="314" y="101"/>
                </a:lnTo>
                <a:lnTo>
                  <a:pt x="299" y="166"/>
                </a:lnTo>
                <a:lnTo>
                  <a:pt x="258" y="122"/>
                </a:lnTo>
                <a:lnTo>
                  <a:pt x="223" y="88"/>
                </a:lnTo>
                <a:lnTo>
                  <a:pt x="153" y="63"/>
                </a:lnTo>
                <a:lnTo>
                  <a:pt x="101" y="63"/>
                </a:lnTo>
                <a:lnTo>
                  <a:pt x="22" y="101"/>
                </a:lnTo>
                <a:lnTo>
                  <a:pt x="0" y="206"/>
                </a:lnTo>
                <a:lnTo>
                  <a:pt x="19" y="343"/>
                </a:lnTo>
                <a:lnTo>
                  <a:pt x="52" y="472"/>
                </a:lnTo>
                <a:lnTo>
                  <a:pt x="86" y="509"/>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2" name="CustomShape 45">
            <a:extLst>
              <a:ext uri="{FF2B5EF4-FFF2-40B4-BE49-F238E27FC236}">
                <a16:creationId xmlns:a16="http://schemas.microsoft.com/office/drawing/2014/main" id="{CAD4D197-8435-77FB-693C-CE969713A8D9}"/>
              </a:ext>
            </a:extLst>
          </p:cNvPr>
          <p:cNvSpPr/>
          <p:nvPr/>
        </p:nvSpPr>
        <p:spPr>
          <a:xfrm rot="20640000">
            <a:off x="7306592" y="2351074"/>
            <a:ext cx="300240" cy="300240"/>
          </a:xfrm>
          <a:prstGeom prst="cube">
            <a:avLst>
              <a:gd name="adj" fmla="val 25000"/>
            </a:avLst>
          </a:prstGeom>
          <a:solidFill>
            <a:srgbClr val="FF0066"/>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000000"/>
              </a:solidFill>
              <a:latin typeface="Arial"/>
              <a:ea typeface="DejaVu Sans"/>
            </a:endParaRPr>
          </a:p>
        </p:txBody>
      </p:sp>
      <p:sp>
        <p:nvSpPr>
          <p:cNvPr id="23" name="CustomShape 46">
            <a:extLst>
              <a:ext uri="{FF2B5EF4-FFF2-40B4-BE49-F238E27FC236}">
                <a16:creationId xmlns:a16="http://schemas.microsoft.com/office/drawing/2014/main" id="{F03638CB-C6AB-CCAD-5D7D-5386E32639DB}"/>
              </a:ext>
            </a:extLst>
          </p:cNvPr>
          <p:cNvSpPr/>
          <p:nvPr/>
        </p:nvSpPr>
        <p:spPr>
          <a:xfrm rot="19320000">
            <a:off x="8194352" y="1965514"/>
            <a:ext cx="300240" cy="300240"/>
          </a:xfrm>
          <a:prstGeom prst="cube">
            <a:avLst>
              <a:gd name="adj" fmla="val 25000"/>
            </a:avLst>
          </a:prstGeom>
          <a:solidFill>
            <a:srgbClr val="003399"/>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4" name="CustomShape 58">
            <a:extLst>
              <a:ext uri="{FF2B5EF4-FFF2-40B4-BE49-F238E27FC236}">
                <a16:creationId xmlns:a16="http://schemas.microsoft.com/office/drawing/2014/main" id="{EFC6E3EB-7C75-D91A-D139-446734229459}"/>
              </a:ext>
            </a:extLst>
          </p:cNvPr>
          <p:cNvSpPr/>
          <p:nvPr/>
        </p:nvSpPr>
        <p:spPr>
          <a:xfrm>
            <a:off x="6784210" y="3582788"/>
            <a:ext cx="193680" cy="262080"/>
          </a:xfrm>
          <a:custGeom>
            <a:avLst/>
            <a:gdLst/>
            <a:ahLst/>
            <a:cxnLst/>
            <a:rect l="l" t="t" r="r" b="b"/>
            <a:pathLst>
              <a:path w="509" h="684">
                <a:moveTo>
                  <a:pt x="155" y="248"/>
                </a:moveTo>
                <a:lnTo>
                  <a:pt x="184" y="152"/>
                </a:lnTo>
                <a:lnTo>
                  <a:pt x="222" y="56"/>
                </a:lnTo>
                <a:lnTo>
                  <a:pt x="277" y="8"/>
                </a:lnTo>
                <a:lnTo>
                  <a:pt x="354" y="0"/>
                </a:lnTo>
                <a:lnTo>
                  <a:pt x="416" y="32"/>
                </a:lnTo>
                <a:lnTo>
                  <a:pt x="461" y="84"/>
                </a:lnTo>
                <a:lnTo>
                  <a:pt x="493" y="180"/>
                </a:lnTo>
                <a:lnTo>
                  <a:pt x="509" y="296"/>
                </a:lnTo>
                <a:lnTo>
                  <a:pt x="509" y="415"/>
                </a:lnTo>
                <a:lnTo>
                  <a:pt x="483" y="547"/>
                </a:lnTo>
                <a:lnTo>
                  <a:pt x="416" y="631"/>
                </a:lnTo>
                <a:lnTo>
                  <a:pt x="350" y="684"/>
                </a:lnTo>
                <a:lnTo>
                  <a:pt x="287" y="679"/>
                </a:lnTo>
                <a:lnTo>
                  <a:pt x="232" y="623"/>
                </a:lnTo>
                <a:lnTo>
                  <a:pt x="184" y="527"/>
                </a:lnTo>
                <a:lnTo>
                  <a:pt x="151" y="443"/>
                </a:lnTo>
                <a:lnTo>
                  <a:pt x="151" y="336"/>
                </a:lnTo>
                <a:lnTo>
                  <a:pt x="0" y="312"/>
                </a:lnTo>
                <a:lnTo>
                  <a:pt x="19" y="252"/>
                </a:lnTo>
                <a:lnTo>
                  <a:pt x="155" y="248"/>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5" name="CustomShape 59">
            <a:extLst>
              <a:ext uri="{FF2B5EF4-FFF2-40B4-BE49-F238E27FC236}">
                <a16:creationId xmlns:a16="http://schemas.microsoft.com/office/drawing/2014/main" id="{245C020E-C35F-116F-A205-8B27B20B2FF6}"/>
              </a:ext>
            </a:extLst>
          </p:cNvPr>
          <p:cNvSpPr/>
          <p:nvPr/>
        </p:nvSpPr>
        <p:spPr>
          <a:xfrm>
            <a:off x="6917410" y="3366788"/>
            <a:ext cx="255600" cy="598680"/>
          </a:xfrm>
          <a:custGeom>
            <a:avLst/>
            <a:gdLst/>
            <a:ahLst/>
            <a:cxnLst/>
            <a:rect l="l" t="t" r="r" b="b"/>
            <a:pathLst>
              <a:path w="662" h="1532">
                <a:moveTo>
                  <a:pt x="16" y="1520"/>
                </a:moveTo>
                <a:lnTo>
                  <a:pt x="0" y="1444"/>
                </a:lnTo>
                <a:lnTo>
                  <a:pt x="37" y="1383"/>
                </a:lnTo>
                <a:lnTo>
                  <a:pt x="157" y="1311"/>
                </a:lnTo>
                <a:lnTo>
                  <a:pt x="264" y="1231"/>
                </a:lnTo>
                <a:lnTo>
                  <a:pt x="366" y="1098"/>
                </a:lnTo>
                <a:lnTo>
                  <a:pt x="505" y="915"/>
                </a:lnTo>
                <a:lnTo>
                  <a:pt x="542" y="842"/>
                </a:lnTo>
                <a:lnTo>
                  <a:pt x="560" y="770"/>
                </a:lnTo>
                <a:lnTo>
                  <a:pt x="552" y="698"/>
                </a:lnTo>
                <a:lnTo>
                  <a:pt x="519" y="565"/>
                </a:lnTo>
                <a:lnTo>
                  <a:pt x="440" y="398"/>
                </a:lnTo>
                <a:lnTo>
                  <a:pt x="352" y="304"/>
                </a:lnTo>
                <a:lnTo>
                  <a:pt x="275" y="253"/>
                </a:lnTo>
                <a:lnTo>
                  <a:pt x="212" y="245"/>
                </a:lnTo>
                <a:lnTo>
                  <a:pt x="180" y="253"/>
                </a:lnTo>
                <a:lnTo>
                  <a:pt x="176" y="217"/>
                </a:lnTo>
                <a:lnTo>
                  <a:pt x="252" y="205"/>
                </a:lnTo>
                <a:lnTo>
                  <a:pt x="340" y="205"/>
                </a:lnTo>
                <a:lnTo>
                  <a:pt x="278" y="124"/>
                </a:lnTo>
                <a:lnTo>
                  <a:pt x="242" y="60"/>
                </a:lnTo>
                <a:lnTo>
                  <a:pt x="267" y="36"/>
                </a:lnTo>
                <a:lnTo>
                  <a:pt x="366" y="145"/>
                </a:lnTo>
                <a:lnTo>
                  <a:pt x="385" y="161"/>
                </a:lnTo>
                <a:lnTo>
                  <a:pt x="366" y="76"/>
                </a:lnTo>
                <a:lnTo>
                  <a:pt x="352" y="12"/>
                </a:lnTo>
                <a:lnTo>
                  <a:pt x="366" y="0"/>
                </a:lnTo>
                <a:lnTo>
                  <a:pt x="399" y="12"/>
                </a:lnTo>
                <a:lnTo>
                  <a:pt x="428" y="161"/>
                </a:lnTo>
                <a:lnTo>
                  <a:pt x="443" y="157"/>
                </a:lnTo>
                <a:lnTo>
                  <a:pt x="443" y="40"/>
                </a:lnTo>
                <a:lnTo>
                  <a:pt x="472" y="28"/>
                </a:lnTo>
                <a:lnTo>
                  <a:pt x="494" y="48"/>
                </a:lnTo>
                <a:lnTo>
                  <a:pt x="483" y="205"/>
                </a:lnTo>
                <a:lnTo>
                  <a:pt x="476" y="269"/>
                </a:lnTo>
                <a:lnTo>
                  <a:pt x="494" y="398"/>
                </a:lnTo>
                <a:lnTo>
                  <a:pt x="552" y="533"/>
                </a:lnTo>
                <a:lnTo>
                  <a:pt x="614" y="690"/>
                </a:lnTo>
                <a:lnTo>
                  <a:pt x="662" y="806"/>
                </a:lnTo>
                <a:lnTo>
                  <a:pt x="659" y="866"/>
                </a:lnTo>
                <a:lnTo>
                  <a:pt x="571" y="975"/>
                </a:lnTo>
                <a:lnTo>
                  <a:pt x="450" y="1110"/>
                </a:lnTo>
                <a:lnTo>
                  <a:pt x="352" y="1243"/>
                </a:lnTo>
                <a:lnTo>
                  <a:pt x="231" y="1420"/>
                </a:lnTo>
                <a:lnTo>
                  <a:pt x="132" y="1508"/>
                </a:lnTo>
                <a:lnTo>
                  <a:pt x="55" y="1532"/>
                </a:lnTo>
                <a:lnTo>
                  <a:pt x="16" y="152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6" name="CustomShape 60">
            <a:extLst>
              <a:ext uri="{FF2B5EF4-FFF2-40B4-BE49-F238E27FC236}">
                <a16:creationId xmlns:a16="http://schemas.microsoft.com/office/drawing/2014/main" id="{E5CF6467-A5CB-8D35-B881-49A040C3D0CF}"/>
              </a:ext>
            </a:extLst>
          </p:cNvPr>
          <p:cNvSpPr/>
          <p:nvPr/>
        </p:nvSpPr>
        <p:spPr>
          <a:xfrm>
            <a:off x="6403330" y="3931988"/>
            <a:ext cx="471600" cy="298440"/>
          </a:xfrm>
          <a:custGeom>
            <a:avLst/>
            <a:gdLst/>
            <a:ahLst/>
            <a:cxnLst/>
            <a:rect l="l" t="t" r="r" b="b"/>
            <a:pathLst>
              <a:path w="1213" h="771">
                <a:moveTo>
                  <a:pt x="246" y="622"/>
                </a:moveTo>
                <a:lnTo>
                  <a:pt x="422" y="614"/>
                </a:lnTo>
                <a:lnTo>
                  <a:pt x="582" y="590"/>
                </a:lnTo>
                <a:lnTo>
                  <a:pt x="682" y="562"/>
                </a:lnTo>
                <a:lnTo>
                  <a:pt x="825" y="471"/>
                </a:lnTo>
                <a:lnTo>
                  <a:pt x="927" y="383"/>
                </a:lnTo>
                <a:lnTo>
                  <a:pt x="1059" y="275"/>
                </a:lnTo>
                <a:lnTo>
                  <a:pt x="1121" y="207"/>
                </a:lnTo>
                <a:lnTo>
                  <a:pt x="1169" y="160"/>
                </a:lnTo>
                <a:lnTo>
                  <a:pt x="1213" y="108"/>
                </a:lnTo>
                <a:lnTo>
                  <a:pt x="1213" y="52"/>
                </a:lnTo>
                <a:lnTo>
                  <a:pt x="1165" y="0"/>
                </a:lnTo>
                <a:lnTo>
                  <a:pt x="1135" y="12"/>
                </a:lnTo>
                <a:lnTo>
                  <a:pt x="1056" y="120"/>
                </a:lnTo>
                <a:lnTo>
                  <a:pt x="968" y="243"/>
                </a:lnTo>
                <a:lnTo>
                  <a:pt x="880" y="359"/>
                </a:lnTo>
                <a:lnTo>
                  <a:pt x="751" y="455"/>
                </a:lnTo>
                <a:lnTo>
                  <a:pt x="641" y="519"/>
                </a:lnTo>
                <a:lnTo>
                  <a:pt x="520" y="550"/>
                </a:lnTo>
                <a:lnTo>
                  <a:pt x="352" y="554"/>
                </a:lnTo>
                <a:lnTo>
                  <a:pt x="253" y="554"/>
                </a:lnTo>
                <a:lnTo>
                  <a:pt x="169" y="483"/>
                </a:lnTo>
                <a:lnTo>
                  <a:pt x="147" y="435"/>
                </a:lnTo>
                <a:lnTo>
                  <a:pt x="110" y="435"/>
                </a:lnTo>
                <a:lnTo>
                  <a:pt x="136" y="495"/>
                </a:lnTo>
                <a:lnTo>
                  <a:pt x="176" y="550"/>
                </a:lnTo>
                <a:lnTo>
                  <a:pt x="77" y="526"/>
                </a:lnTo>
                <a:lnTo>
                  <a:pt x="4" y="515"/>
                </a:lnTo>
                <a:lnTo>
                  <a:pt x="4" y="538"/>
                </a:lnTo>
                <a:lnTo>
                  <a:pt x="69" y="554"/>
                </a:lnTo>
                <a:lnTo>
                  <a:pt x="114" y="586"/>
                </a:lnTo>
                <a:lnTo>
                  <a:pt x="154" y="590"/>
                </a:lnTo>
                <a:lnTo>
                  <a:pt x="92" y="614"/>
                </a:lnTo>
                <a:lnTo>
                  <a:pt x="0" y="638"/>
                </a:lnTo>
                <a:lnTo>
                  <a:pt x="4" y="662"/>
                </a:lnTo>
                <a:lnTo>
                  <a:pt x="33" y="670"/>
                </a:lnTo>
                <a:lnTo>
                  <a:pt x="121" y="638"/>
                </a:lnTo>
                <a:lnTo>
                  <a:pt x="176" y="634"/>
                </a:lnTo>
                <a:lnTo>
                  <a:pt x="143" y="670"/>
                </a:lnTo>
                <a:lnTo>
                  <a:pt x="92" y="730"/>
                </a:lnTo>
                <a:lnTo>
                  <a:pt x="69" y="746"/>
                </a:lnTo>
                <a:lnTo>
                  <a:pt x="88" y="771"/>
                </a:lnTo>
                <a:lnTo>
                  <a:pt x="133" y="742"/>
                </a:lnTo>
                <a:lnTo>
                  <a:pt x="191" y="682"/>
                </a:lnTo>
                <a:lnTo>
                  <a:pt x="246" y="622"/>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7" name="CustomShape 61">
            <a:extLst>
              <a:ext uri="{FF2B5EF4-FFF2-40B4-BE49-F238E27FC236}">
                <a16:creationId xmlns:a16="http://schemas.microsoft.com/office/drawing/2014/main" id="{64F2A034-9F99-D8A6-7C46-28FA1CBEF3B3}"/>
              </a:ext>
            </a:extLst>
          </p:cNvPr>
          <p:cNvSpPr/>
          <p:nvPr/>
        </p:nvSpPr>
        <p:spPr>
          <a:xfrm>
            <a:off x="6844690" y="3899948"/>
            <a:ext cx="274680" cy="414360"/>
          </a:xfrm>
          <a:custGeom>
            <a:avLst/>
            <a:gdLst/>
            <a:ahLst/>
            <a:cxnLst/>
            <a:rect l="l" t="t" r="r" b="b"/>
            <a:pathLst>
              <a:path w="711" h="1063">
                <a:moveTo>
                  <a:pt x="44" y="120"/>
                </a:moveTo>
                <a:lnTo>
                  <a:pt x="73" y="36"/>
                </a:lnTo>
                <a:lnTo>
                  <a:pt x="121" y="0"/>
                </a:lnTo>
                <a:lnTo>
                  <a:pt x="165" y="0"/>
                </a:lnTo>
                <a:lnTo>
                  <a:pt x="209" y="24"/>
                </a:lnTo>
                <a:lnTo>
                  <a:pt x="253" y="72"/>
                </a:lnTo>
                <a:lnTo>
                  <a:pt x="275" y="156"/>
                </a:lnTo>
                <a:lnTo>
                  <a:pt x="287" y="240"/>
                </a:lnTo>
                <a:lnTo>
                  <a:pt x="308" y="323"/>
                </a:lnTo>
                <a:lnTo>
                  <a:pt x="349" y="415"/>
                </a:lnTo>
                <a:lnTo>
                  <a:pt x="418" y="511"/>
                </a:lnTo>
                <a:lnTo>
                  <a:pt x="485" y="575"/>
                </a:lnTo>
                <a:lnTo>
                  <a:pt x="583" y="622"/>
                </a:lnTo>
                <a:lnTo>
                  <a:pt x="667" y="694"/>
                </a:lnTo>
                <a:lnTo>
                  <a:pt x="711" y="766"/>
                </a:lnTo>
                <a:lnTo>
                  <a:pt x="704" y="826"/>
                </a:lnTo>
                <a:lnTo>
                  <a:pt x="693" y="898"/>
                </a:lnTo>
                <a:lnTo>
                  <a:pt x="660" y="946"/>
                </a:lnTo>
                <a:lnTo>
                  <a:pt x="605" y="1005"/>
                </a:lnTo>
                <a:lnTo>
                  <a:pt x="524" y="1049"/>
                </a:lnTo>
                <a:lnTo>
                  <a:pt x="462" y="1063"/>
                </a:lnTo>
                <a:lnTo>
                  <a:pt x="374" y="1041"/>
                </a:lnTo>
                <a:lnTo>
                  <a:pt x="294" y="993"/>
                </a:lnTo>
                <a:lnTo>
                  <a:pt x="209" y="922"/>
                </a:lnTo>
                <a:lnTo>
                  <a:pt x="151" y="838"/>
                </a:lnTo>
                <a:lnTo>
                  <a:pt x="96" y="730"/>
                </a:lnTo>
                <a:lnTo>
                  <a:pt x="51" y="606"/>
                </a:lnTo>
                <a:lnTo>
                  <a:pt x="22" y="499"/>
                </a:lnTo>
                <a:lnTo>
                  <a:pt x="8" y="395"/>
                </a:lnTo>
                <a:lnTo>
                  <a:pt x="0" y="251"/>
                </a:lnTo>
                <a:lnTo>
                  <a:pt x="22" y="156"/>
                </a:lnTo>
                <a:lnTo>
                  <a:pt x="44" y="12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8" name="CustomShape 62">
            <a:extLst>
              <a:ext uri="{FF2B5EF4-FFF2-40B4-BE49-F238E27FC236}">
                <a16:creationId xmlns:a16="http://schemas.microsoft.com/office/drawing/2014/main" id="{48F5CA37-44C2-3E93-E5D8-B18043934659}"/>
              </a:ext>
            </a:extLst>
          </p:cNvPr>
          <p:cNvSpPr/>
          <p:nvPr/>
        </p:nvSpPr>
        <p:spPr>
          <a:xfrm>
            <a:off x="7076170" y="4081028"/>
            <a:ext cx="474840" cy="374760"/>
          </a:xfrm>
          <a:custGeom>
            <a:avLst/>
            <a:gdLst/>
            <a:ahLst/>
            <a:cxnLst/>
            <a:rect l="l" t="t" r="r" b="b"/>
            <a:pathLst>
              <a:path w="1219" h="964">
                <a:moveTo>
                  <a:pt x="136" y="304"/>
                </a:moveTo>
                <a:lnTo>
                  <a:pt x="253" y="195"/>
                </a:lnTo>
                <a:lnTo>
                  <a:pt x="396" y="96"/>
                </a:lnTo>
                <a:lnTo>
                  <a:pt x="487" y="36"/>
                </a:lnTo>
                <a:lnTo>
                  <a:pt x="560" y="16"/>
                </a:lnTo>
                <a:lnTo>
                  <a:pt x="618" y="0"/>
                </a:lnTo>
                <a:lnTo>
                  <a:pt x="670" y="24"/>
                </a:lnTo>
                <a:lnTo>
                  <a:pt x="703" y="100"/>
                </a:lnTo>
                <a:lnTo>
                  <a:pt x="725" y="304"/>
                </a:lnTo>
                <a:lnTo>
                  <a:pt x="725" y="552"/>
                </a:lnTo>
                <a:lnTo>
                  <a:pt x="725" y="711"/>
                </a:lnTo>
                <a:lnTo>
                  <a:pt x="751" y="808"/>
                </a:lnTo>
                <a:lnTo>
                  <a:pt x="802" y="792"/>
                </a:lnTo>
                <a:lnTo>
                  <a:pt x="839" y="733"/>
                </a:lnTo>
                <a:lnTo>
                  <a:pt x="911" y="663"/>
                </a:lnTo>
                <a:lnTo>
                  <a:pt x="1025" y="623"/>
                </a:lnTo>
                <a:lnTo>
                  <a:pt x="1102" y="623"/>
                </a:lnTo>
                <a:lnTo>
                  <a:pt x="1219" y="647"/>
                </a:lnTo>
                <a:lnTo>
                  <a:pt x="1212" y="695"/>
                </a:lnTo>
                <a:lnTo>
                  <a:pt x="1187" y="736"/>
                </a:lnTo>
                <a:lnTo>
                  <a:pt x="1147" y="744"/>
                </a:lnTo>
                <a:lnTo>
                  <a:pt x="1102" y="719"/>
                </a:lnTo>
                <a:lnTo>
                  <a:pt x="1037" y="687"/>
                </a:lnTo>
                <a:lnTo>
                  <a:pt x="970" y="687"/>
                </a:lnTo>
                <a:lnTo>
                  <a:pt x="882" y="748"/>
                </a:lnTo>
                <a:lnTo>
                  <a:pt x="828" y="840"/>
                </a:lnTo>
                <a:lnTo>
                  <a:pt x="816" y="916"/>
                </a:lnTo>
                <a:lnTo>
                  <a:pt x="794" y="964"/>
                </a:lnTo>
                <a:lnTo>
                  <a:pt x="706" y="960"/>
                </a:lnTo>
                <a:lnTo>
                  <a:pt x="703" y="888"/>
                </a:lnTo>
                <a:lnTo>
                  <a:pt x="673" y="784"/>
                </a:lnTo>
                <a:lnTo>
                  <a:pt x="663" y="675"/>
                </a:lnTo>
                <a:lnTo>
                  <a:pt x="670" y="532"/>
                </a:lnTo>
                <a:lnTo>
                  <a:pt x="659" y="328"/>
                </a:lnTo>
                <a:lnTo>
                  <a:pt x="652" y="195"/>
                </a:lnTo>
                <a:lnTo>
                  <a:pt x="630" y="147"/>
                </a:lnTo>
                <a:lnTo>
                  <a:pt x="586" y="100"/>
                </a:lnTo>
                <a:lnTo>
                  <a:pt x="539" y="100"/>
                </a:lnTo>
                <a:lnTo>
                  <a:pt x="472" y="147"/>
                </a:lnTo>
                <a:lnTo>
                  <a:pt x="384" y="241"/>
                </a:lnTo>
                <a:lnTo>
                  <a:pt x="275" y="360"/>
                </a:lnTo>
                <a:lnTo>
                  <a:pt x="165" y="472"/>
                </a:lnTo>
                <a:lnTo>
                  <a:pt x="110" y="508"/>
                </a:lnTo>
                <a:lnTo>
                  <a:pt x="44" y="508"/>
                </a:lnTo>
                <a:lnTo>
                  <a:pt x="0" y="456"/>
                </a:lnTo>
                <a:lnTo>
                  <a:pt x="3" y="372"/>
                </a:lnTo>
                <a:lnTo>
                  <a:pt x="48" y="328"/>
                </a:lnTo>
                <a:lnTo>
                  <a:pt x="98" y="316"/>
                </a:lnTo>
                <a:lnTo>
                  <a:pt x="136" y="304"/>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9" name="CustomShape 63">
            <a:extLst>
              <a:ext uri="{FF2B5EF4-FFF2-40B4-BE49-F238E27FC236}">
                <a16:creationId xmlns:a16="http://schemas.microsoft.com/office/drawing/2014/main" id="{3A50443F-2AFD-41ED-04D7-589FFD7D72E4}"/>
              </a:ext>
            </a:extLst>
          </p:cNvPr>
          <p:cNvSpPr/>
          <p:nvPr/>
        </p:nvSpPr>
        <p:spPr>
          <a:xfrm>
            <a:off x="7050970" y="4246268"/>
            <a:ext cx="322200" cy="392040"/>
          </a:xfrm>
          <a:custGeom>
            <a:avLst/>
            <a:gdLst/>
            <a:ahLst/>
            <a:cxnLst/>
            <a:rect l="l" t="t" r="r" b="b"/>
            <a:pathLst>
              <a:path w="834" h="1012">
                <a:moveTo>
                  <a:pt x="0" y="85"/>
                </a:moveTo>
                <a:lnTo>
                  <a:pt x="26" y="21"/>
                </a:lnTo>
                <a:lnTo>
                  <a:pt x="81" y="0"/>
                </a:lnTo>
                <a:lnTo>
                  <a:pt x="157" y="9"/>
                </a:lnTo>
                <a:lnTo>
                  <a:pt x="176" y="69"/>
                </a:lnTo>
                <a:lnTo>
                  <a:pt x="147" y="302"/>
                </a:lnTo>
                <a:lnTo>
                  <a:pt x="143" y="478"/>
                </a:lnTo>
                <a:lnTo>
                  <a:pt x="136" y="578"/>
                </a:lnTo>
                <a:lnTo>
                  <a:pt x="136" y="598"/>
                </a:lnTo>
                <a:lnTo>
                  <a:pt x="154" y="695"/>
                </a:lnTo>
                <a:lnTo>
                  <a:pt x="202" y="711"/>
                </a:lnTo>
                <a:lnTo>
                  <a:pt x="264" y="695"/>
                </a:lnTo>
                <a:lnTo>
                  <a:pt x="355" y="639"/>
                </a:lnTo>
                <a:lnTo>
                  <a:pt x="454" y="611"/>
                </a:lnTo>
                <a:lnTo>
                  <a:pt x="564" y="590"/>
                </a:lnTo>
                <a:lnTo>
                  <a:pt x="684" y="574"/>
                </a:lnTo>
                <a:lnTo>
                  <a:pt x="772" y="574"/>
                </a:lnTo>
                <a:lnTo>
                  <a:pt x="812" y="586"/>
                </a:lnTo>
                <a:lnTo>
                  <a:pt x="834" y="615"/>
                </a:lnTo>
                <a:lnTo>
                  <a:pt x="824" y="659"/>
                </a:lnTo>
                <a:lnTo>
                  <a:pt x="769" y="695"/>
                </a:lnTo>
                <a:lnTo>
                  <a:pt x="717" y="747"/>
                </a:lnTo>
                <a:lnTo>
                  <a:pt x="669" y="820"/>
                </a:lnTo>
                <a:lnTo>
                  <a:pt x="640" y="880"/>
                </a:lnTo>
                <a:lnTo>
                  <a:pt x="615" y="940"/>
                </a:lnTo>
                <a:lnTo>
                  <a:pt x="597" y="1012"/>
                </a:lnTo>
                <a:lnTo>
                  <a:pt x="571" y="1012"/>
                </a:lnTo>
                <a:lnTo>
                  <a:pt x="549" y="984"/>
                </a:lnTo>
                <a:lnTo>
                  <a:pt x="541" y="904"/>
                </a:lnTo>
                <a:lnTo>
                  <a:pt x="593" y="832"/>
                </a:lnTo>
                <a:lnTo>
                  <a:pt x="662" y="747"/>
                </a:lnTo>
                <a:lnTo>
                  <a:pt x="728" y="683"/>
                </a:lnTo>
                <a:lnTo>
                  <a:pt x="757" y="663"/>
                </a:lnTo>
                <a:lnTo>
                  <a:pt x="769" y="635"/>
                </a:lnTo>
                <a:lnTo>
                  <a:pt x="739" y="615"/>
                </a:lnTo>
                <a:lnTo>
                  <a:pt x="640" y="615"/>
                </a:lnTo>
                <a:lnTo>
                  <a:pt x="516" y="639"/>
                </a:lnTo>
                <a:lnTo>
                  <a:pt x="417" y="675"/>
                </a:lnTo>
                <a:lnTo>
                  <a:pt x="311" y="743"/>
                </a:lnTo>
                <a:lnTo>
                  <a:pt x="219" y="791"/>
                </a:lnTo>
                <a:lnTo>
                  <a:pt x="121" y="795"/>
                </a:lnTo>
                <a:lnTo>
                  <a:pt x="81" y="779"/>
                </a:lnTo>
                <a:lnTo>
                  <a:pt x="59" y="719"/>
                </a:lnTo>
                <a:lnTo>
                  <a:pt x="44" y="635"/>
                </a:lnTo>
                <a:lnTo>
                  <a:pt x="37" y="478"/>
                </a:lnTo>
                <a:lnTo>
                  <a:pt x="23" y="200"/>
                </a:lnTo>
                <a:lnTo>
                  <a:pt x="0" y="85"/>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0" name="CustomShape 64">
            <a:extLst>
              <a:ext uri="{FF2B5EF4-FFF2-40B4-BE49-F238E27FC236}">
                <a16:creationId xmlns:a16="http://schemas.microsoft.com/office/drawing/2014/main" id="{B254045C-3CDC-14CB-CBF2-4F0CB066A2CB}"/>
              </a:ext>
            </a:extLst>
          </p:cNvPr>
          <p:cNvSpPr/>
          <p:nvPr/>
        </p:nvSpPr>
        <p:spPr>
          <a:xfrm>
            <a:off x="7512850" y="4457228"/>
            <a:ext cx="146160" cy="49320"/>
          </a:xfrm>
          <a:custGeom>
            <a:avLst/>
            <a:gdLst/>
            <a:ahLst/>
            <a:cxnLst/>
            <a:rect l="l" t="t" r="r" b="b"/>
            <a:pathLst>
              <a:path w="397" h="144">
                <a:moveTo>
                  <a:pt x="397" y="144"/>
                </a:moveTo>
                <a:lnTo>
                  <a:pt x="192" y="40"/>
                </a:lnTo>
                <a:lnTo>
                  <a:pt x="56" y="0"/>
                </a:lnTo>
                <a:lnTo>
                  <a:pt x="11" y="0"/>
                </a:lnTo>
                <a:lnTo>
                  <a:pt x="0" y="36"/>
                </a:lnTo>
                <a:lnTo>
                  <a:pt x="25" y="64"/>
                </a:lnTo>
                <a:lnTo>
                  <a:pt x="82" y="72"/>
                </a:lnTo>
                <a:lnTo>
                  <a:pt x="214" y="100"/>
                </a:lnTo>
                <a:lnTo>
                  <a:pt x="397" y="144"/>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9680" rIns="90000" bIns="49680" anchor="t">
            <a:noAutofit/>
          </a:bodyPr>
          <a:lstStyle/>
          <a:p>
            <a:pPr>
              <a:lnSpc>
                <a:spcPct val="100000"/>
              </a:lnSpc>
              <a:buNone/>
            </a:pPr>
            <a:endParaRPr lang="nl-NL" sz="1800" b="0" strike="noStrike" spc="-1">
              <a:solidFill>
                <a:srgbClr val="FFFFFF"/>
              </a:solidFill>
              <a:latin typeface="Arial"/>
              <a:ea typeface="DejaVu Sans"/>
            </a:endParaRPr>
          </a:p>
        </p:txBody>
      </p:sp>
      <p:sp>
        <p:nvSpPr>
          <p:cNvPr id="31" name="CustomShape 65">
            <a:extLst>
              <a:ext uri="{FF2B5EF4-FFF2-40B4-BE49-F238E27FC236}">
                <a16:creationId xmlns:a16="http://schemas.microsoft.com/office/drawing/2014/main" id="{6B40F67B-FA64-2AB9-E74C-04D6CBF38FA4}"/>
              </a:ext>
            </a:extLst>
          </p:cNvPr>
          <p:cNvSpPr/>
          <p:nvPr/>
        </p:nvSpPr>
        <p:spPr>
          <a:xfrm>
            <a:off x="7470010" y="4505108"/>
            <a:ext cx="38160" cy="146160"/>
          </a:xfrm>
          <a:custGeom>
            <a:avLst/>
            <a:gdLst/>
            <a:ahLst/>
            <a:cxnLst/>
            <a:rect l="l" t="t" r="r" b="b"/>
            <a:pathLst>
              <a:path w="113" h="387">
                <a:moveTo>
                  <a:pt x="113" y="387"/>
                </a:moveTo>
                <a:lnTo>
                  <a:pt x="110" y="197"/>
                </a:lnTo>
                <a:lnTo>
                  <a:pt x="81" y="52"/>
                </a:lnTo>
                <a:lnTo>
                  <a:pt x="48" y="0"/>
                </a:lnTo>
                <a:lnTo>
                  <a:pt x="22" y="0"/>
                </a:lnTo>
                <a:lnTo>
                  <a:pt x="0" y="16"/>
                </a:lnTo>
                <a:lnTo>
                  <a:pt x="0" y="72"/>
                </a:lnTo>
                <a:lnTo>
                  <a:pt x="55" y="244"/>
                </a:lnTo>
                <a:lnTo>
                  <a:pt x="113" y="387"/>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146880" rIns="90000" bIns="146880" anchor="t">
            <a:noAutofit/>
          </a:bodyPr>
          <a:lstStyle/>
          <a:p>
            <a:pPr>
              <a:lnSpc>
                <a:spcPct val="100000"/>
              </a:lnSpc>
              <a:buNone/>
            </a:pPr>
            <a:endParaRPr lang="nl-NL" sz="1800" b="0" strike="noStrike" spc="-1">
              <a:solidFill>
                <a:srgbClr val="FFFFFF"/>
              </a:solidFill>
              <a:latin typeface="Arial"/>
              <a:ea typeface="DejaVu Sans"/>
            </a:endParaRPr>
          </a:p>
        </p:txBody>
      </p:sp>
      <p:sp>
        <p:nvSpPr>
          <p:cNvPr id="32" name="CustomShape 66">
            <a:extLst>
              <a:ext uri="{FF2B5EF4-FFF2-40B4-BE49-F238E27FC236}">
                <a16:creationId xmlns:a16="http://schemas.microsoft.com/office/drawing/2014/main" id="{8D72F872-51A9-FC33-9A88-3395623922DF}"/>
              </a:ext>
            </a:extLst>
          </p:cNvPr>
          <p:cNvSpPr/>
          <p:nvPr/>
        </p:nvSpPr>
        <p:spPr>
          <a:xfrm>
            <a:off x="7535170" y="4198748"/>
            <a:ext cx="92160" cy="50760"/>
          </a:xfrm>
          <a:custGeom>
            <a:avLst/>
            <a:gdLst/>
            <a:ahLst/>
            <a:cxnLst/>
            <a:rect l="l" t="t" r="r" b="b"/>
            <a:pathLst>
              <a:path w="249" h="148">
                <a:moveTo>
                  <a:pt x="0" y="96"/>
                </a:moveTo>
                <a:lnTo>
                  <a:pt x="48" y="40"/>
                </a:lnTo>
                <a:lnTo>
                  <a:pt x="116" y="4"/>
                </a:lnTo>
                <a:lnTo>
                  <a:pt x="193" y="0"/>
                </a:lnTo>
                <a:lnTo>
                  <a:pt x="249" y="12"/>
                </a:lnTo>
                <a:lnTo>
                  <a:pt x="160" y="24"/>
                </a:lnTo>
                <a:lnTo>
                  <a:pt x="126" y="48"/>
                </a:lnTo>
                <a:lnTo>
                  <a:pt x="93" y="84"/>
                </a:lnTo>
                <a:lnTo>
                  <a:pt x="78" y="124"/>
                </a:lnTo>
                <a:lnTo>
                  <a:pt x="48" y="148"/>
                </a:lnTo>
                <a:lnTo>
                  <a:pt x="11" y="144"/>
                </a:lnTo>
                <a:lnTo>
                  <a:pt x="0" y="96"/>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51120" rIns="90000" bIns="51120" anchor="t">
            <a:noAutofit/>
          </a:bodyPr>
          <a:lstStyle/>
          <a:p>
            <a:pPr>
              <a:lnSpc>
                <a:spcPct val="100000"/>
              </a:lnSpc>
              <a:buNone/>
            </a:pPr>
            <a:endParaRPr lang="nl-NL" sz="1800" b="0" strike="noStrike" spc="-1">
              <a:solidFill>
                <a:srgbClr val="FFFFFF"/>
              </a:solidFill>
              <a:latin typeface="Arial"/>
              <a:ea typeface="DejaVu Sans"/>
            </a:endParaRPr>
          </a:p>
        </p:txBody>
      </p:sp>
      <p:sp>
        <p:nvSpPr>
          <p:cNvPr id="33" name="CustomShape 28">
            <a:extLst>
              <a:ext uri="{FF2B5EF4-FFF2-40B4-BE49-F238E27FC236}">
                <a16:creationId xmlns:a16="http://schemas.microsoft.com/office/drawing/2014/main" id="{FC8446F9-321C-8ACF-829D-04707EB6A5B9}"/>
              </a:ext>
            </a:extLst>
          </p:cNvPr>
          <p:cNvSpPr/>
          <p:nvPr/>
        </p:nvSpPr>
        <p:spPr>
          <a:xfrm>
            <a:off x="8132524" y="4597521"/>
            <a:ext cx="243000" cy="227160"/>
          </a:xfrm>
          <a:custGeom>
            <a:avLst/>
            <a:gdLst/>
            <a:ahLst/>
            <a:cxnLst/>
            <a:rect l="l" t="t" r="r" b="b"/>
            <a:pathLst>
              <a:path w="475" h="443">
                <a:moveTo>
                  <a:pt x="310" y="128"/>
                </a:moveTo>
                <a:lnTo>
                  <a:pt x="252" y="45"/>
                </a:lnTo>
                <a:lnTo>
                  <a:pt x="193" y="0"/>
                </a:lnTo>
                <a:lnTo>
                  <a:pt x="123" y="0"/>
                </a:lnTo>
                <a:lnTo>
                  <a:pt x="47" y="28"/>
                </a:lnTo>
                <a:lnTo>
                  <a:pt x="12" y="77"/>
                </a:lnTo>
                <a:lnTo>
                  <a:pt x="0" y="144"/>
                </a:lnTo>
                <a:lnTo>
                  <a:pt x="12" y="233"/>
                </a:lnTo>
                <a:lnTo>
                  <a:pt x="58" y="332"/>
                </a:lnTo>
                <a:lnTo>
                  <a:pt x="141" y="399"/>
                </a:lnTo>
                <a:lnTo>
                  <a:pt x="205" y="432"/>
                </a:lnTo>
                <a:lnTo>
                  <a:pt x="269" y="443"/>
                </a:lnTo>
                <a:lnTo>
                  <a:pt x="322" y="426"/>
                </a:lnTo>
                <a:lnTo>
                  <a:pt x="351" y="399"/>
                </a:lnTo>
                <a:lnTo>
                  <a:pt x="369" y="332"/>
                </a:lnTo>
                <a:lnTo>
                  <a:pt x="363" y="255"/>
                </a:lnTo>
                <a:lnTo>
                  <a:pt x="345" y="189"/>
                </a:lnTo>
                <a:lnTo>
                  <a:pt x="462" y="128"/>
                </a:lnTo>
                <a:lnTo>
                  <a:pt x="475" y="100"/>
                </a:lnTo>
                <a:lnTo>
                  <a:pt x="462" y="88"/>
                </a:lnTo>
                <a:lnTo>
                  <a:pt x="333" y="160"/>
                </a:lnTo>
                <a:lnTo>
                  <a:pt x="310" y="128"/>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4" name="CustomShape 29">
            <a:extLst>
              <a:ext uri="{FF2B5EF4-FFF2-40B4-BE49-F238E27FC236}">
                <a16:creationId xmlns:a16="http://schemas.microsoft.com/office/drawing/2014/main" id="{3279467F-6723-11C1-C9B4-3ED491AFA44C}"/>
              </a:ext>
            </a:extLst>
          </p:cNvPr>
          <p:cNvSpPr/>
          <p:nvPr/>
        </p:nvSpPr>
        <p:spPr>
          <a:xfrm>
            <a:off x="8310364" y="4375041"/>
            <a:ext cx="216000" cy="514440"/>
          </a:xfrm>
          <a:custGeom>
            <a:avLst/>
            <a:gdLst/>
            <a:ahLst/>
            <a:cxnLst/>
            <a:rect l="l" t="t" r="r" b="b"/>
            <a:pathLst>
              <a:path w="422" h="990">
                <a:moveTo>
                  <a:pt x="117" y="835"/>
                </a:moveTo>
                <a:lnTo>
                  <a:pt x="41" y="890"/>
                </a:lnTo>
                <a:lnTo>
                  <a:pt x="18" y="908"/>
                </a:lnTo>
                <a:lnTo>
                  <a:pt x="0" y="946"/>
                </a:lnTo>
                <a:lnTo>
                  <a:pt x="23" y="984"/>
                </a:lnTo>
                <a:lnTo>
                  <a:pt x="47" y="990"/>
                </a:lnTo>
                <a:lnTo>
                  <a:pt x="117" y="968"/>
                </a:lnTo>
                <a:lnTo>
                  <a:pt x="223" y="890"/>
                </a:lnTo>
                <a:lnTo>
                  <a:pt x="317" y="797"/>
                </a:lnTo>
                <a:lnTo>
                  <a:pt x="416" y="691"/>
                </a:lnTo>
                <a:lnTo>
                  <a:pt x="422" y="647"/>
                </a:lnTo>
                <a:lnTo>
                  <a:pt x="422" y="526"/>
                </a:lnTo>
                <a:lnTo>
                  <a:pt x="393" y="338"/>
                </a:lnTo>
                <a:lnTo>
                  <a:pt x="411" y="227"/>
                </a:lnTo>
                <a:lnTo>
                  <a:pt x="422" y="182"/>
                </a:lnTo>
                <a:lnTo>
                  <a:pt x="405" y="160"/>
                </a:lnTo>
                <a:lnTo>
                  <a:pt x="363" y="139"/>
                </a:lnTo>
                <a:lnTo>
                  <a:pt x="334" y="122"/>
                </a:lnTo>
                <a:lnTo>
                  <a:pt x="352" y="23"/>
                </a:lnTo>
                <a:lnTo>
                  <a:pt x="340" y="0"/>
                </a:lnTo>
                <a:lnTo>
                  <a:pt x="317" y="6"/>
                </a:lnTo>
                <a:lnTo>
                  <a:pt x="305" y="133"/>
                </a:lnTo>
                <a:lnTo>
                  <a:pt x="294" y="166"/>
                </a:lnTo>
                <a:lnTo>
                  <a:pt x="288" y="188"/>
                </a:lnTo>
                <a:lnTo>
                  <a:pt x="240" y="171"/>
                </a:lnTo>
                <a:lnTo>
                  <a:pt x="205" y="171"/>
                </a:lnTo>
                <a:lnTo>
                  <a:pt x="205" y="193"/>
                </a:lnTo>
                <a:lnTo>
                  <a:pt x="229" y="211"/>
                </a:lnTo>
                <a:lnTo>
                  <a:pt x="270" y="211"/>
                </a:lnTo>
                <a:lnTo>
                  <a:pt x="299" y="233"/>
                </a:lnTo>
                <a:lnTo>
                  <a:pt x="323" y="271"/>
                </a:lnTo>
                <a:lnTo>
                  <a:pt x="346" y="332"/>
                </a:lnTo>
                <a:lnTo>
                  <a:pt x="363" y="454"/>
                </a:lnTo>
                <a:lnTo>
                  <a:pt x="363" y="564"/>
                </a:lnTo>
                <a:lnTo>
                  <a:pt x="352" y="653"/>
                </a:lnTo>
                <a:lnTo>
                  <a:pt x="328" y="691"/>
                </a:lnTo>
                <a:lnTo>
                  <a:pt x="246" y="747"/>
                </a:lnTo>
                <a:lnTo>
                  <a:pt x="158" y="797"/>
                </a:lnTo>
                <a:lnTo>
                  <a:pt x="117" y="835"/>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5" name="CustomShape 30">
            <a:extLst>
              <a:ext uri="{FF2B5EF4-FFF2-40B4-BE49-F238E27FC236}">
                <a16:creationId xmlns:a16="http://schemas.microsoft.com/office/drawing/2014/main" id="{F1EE5F47-2026-7212-F9A7-CBC21184EA0B}"/>
              </a:ext>
            </a:extLst>
          </p:cNvPr>
          <p:cNvSpPr/>
          <p:nvPr/>
        </p:nvSpPr>
        <p:spPr>
          <a:xfrm>
            <a:off x="8043604" y="4857801"/>
            <a:ext cx="193680" cy="308160"/>
          </a:xfrm>
          <a:custGeom>
            <a:avLst/>
            <a:gdLst/>
            <a:ahLst/>
            <a:cxnLst/>
            <a:rect l="l" t="t" r="r" b="b"/>
            <a:pathLst>
              <a:path w="381" h="597">
                <a:moveTo>
                  <a:pt x="381" y="16"/>
                </a:moveTo>
                <a:lnTo>
                  <a:pt x="340" y="0"/>
                </a:lnTo>
                <a:lnTo>
                  <a:pt x="252" y="5"/>
                </a:lnTo>
                <a:lnTo>
                  <a:pt x="175" y="61"/>
                </a:lnTo>
                <a:lnTo>
                  <a:pt x="64" y="177"/>
                </a:lnTo>
                <a:lnTo>
                  <a:pt x="6" y="271"/>
                </a:lnTo>
                <a:lnTo>
                  <a:pt x="0" y="304"/>
                </a:lnTo>
                <a:lnTo>
                  <a:pt x="29" y="365"/>
                </a:lnTo>
                <a:lnTo>
                  <a:pt x="93" y="393"/>
                </a:lnTo>
                <a:lnTo>
                  <a:pt x="175" y="425"/>
                </a:lnTo>
                <a:lnTo>
                  <a:pt x="240" y="442"/>
                </a:lnTo>
                <a:lnTo>
                  <a:pt x="269" y="470"/>
                </a:lnTo>
                <a:lnTo>
                  <a:pt x="252" y="509"/>
                </a:lnTo>
                <a:lnTo>
                  <a:pt x="205" y="553"/>
                </a:lnTo>
                <a:lnTo>
                  <a:pt x="146" y="559"/>
                </a:lnTo>
                <a:lnTo>
                  <a:pt x="106" y="541"/>
                </a:lnTo>
                <a:lnTo>
                  <a:pt x="81" y="559"/>
                </a:lnTo>
                <a:lnTo>
                  <a:pt x="87" y="581"/>
                </a:lnTo>
                <a:lnTo>
                  <a:pt x="135" y="597"/>
                </a:lnTo>
                <a:lnTo>
                  <a:pt x="205" y="597"/>
                </a:lnTo>
                <a:lnTo>
                  <a:pt x="269" y="581"/>
                </a:lnTo>
                <a:lnTo>
                  <a:pt x="305" y="559"/>
                </a:lnTo>
                <a:lnTo>
                  <a:pt x="328" y="520"/>
                </a:lnTo>
                <a:lnTo>
                  <a:pt x="340" y="476"/>
                </a:lnTo>
                <a:lnTo>
                  <a:pt x="311" y="436"/>
                </a:lnTo>
                <a:lnTo>
                  <a:pt x="240" y="409"/>
                </a:lnTo>
                <a:lnTo>
                  <a:pt x="158" y="387"/>
                </a:lnTo>
                <a:lnTo>
                  <a:pt x="87" y="349"/>
                </a:lnTo>
                <a:lnTo>
                  <a:pt x="70" y="315"/>
                </a:lnTo>
                <a:lnTo>
                  <a:pt x="81" y="255"/>
                </a:lnTo>
                <a:lnTo>
                  <a:pt x="135" y="177"/>
                </a:lnTo>
                <a:lnTo>
                  <a:pt x="199" y="132"/>
                </a:lnTo>
                <a:lnTo>
                  <a:pt x="299" y="100"/>
                </a:lnTo>
                <a:lnTo>
                  <a:pt x="381" y="83"/>
                </a:lnTo>
                <a:lnTo>
                  <a:pt x="381" y="38"/>
                </a:lnTo>
                <a:lnTo>
                  <a:pt x="381" y="16"/>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6" name="CustomShape 31">
            <a:extLst>
              <a:ext uri="{FF2B5EF4-FFF2-40B4-BE49-F238E27FC236}">
                <a16:creationId xmlns:a16="http://schemas.microsoft.com/office/drawing/2014/main" id="{7BC88451-21B7-CFCC-E3B0-8D74F53A5050}"/>
              </a:ext>
            </a:extLst>
          </p:cNvPr>
          <p:cNvSpPr/>
          <p:nvPr/>
        </p:nvSpPr>
        <p:spPr>
          <a:xfrm>
            <a:off x="8207044" y="4843401"/>
            <a:ext cx="181080" cy="379440"/>
          </a:xfrm>
          <a:custGeom>
            <a:avLst/>
            <a:gdLst/>
            <a:ahLst/>
            <a:cxnLst/>
            <a:rect l="l" t="t" r="r" b="b"/>
            <a:pathLst>
              <a:path w="357" h="735">
                <a:moveTo>
                  <a:pt x="310" y="232"/>
                </a:moveTo>
                <a:lnTo>
                  <a:pt x="275" y="94"/>
                </a:lnTo>
                <a:lnTo>
                  <a:pt x="234" y="27"/>
                </a:lnTo>
                <a:lnTo>
                  <a:pt x="146" y="0"/>
                </a:lnTo>
                <a:lnTo>
                  <a:pt x="58" y="11"/>
                </a:lnTo>
                <a:lnTo>
                  <a:pt x="17" y="83"/>
                </a:lnTo>
                <a:lnTo>
                  <a:pt x="23" y="171"/>
                </a:lnTo>
                <a:lnTo>
                  <a:pt x="46" y="315"/>
                </a:lnTo>
                <a:lnTo>
                  <a:pt x="46" y="442"/>
                </a:lnTo>
                <a:lnTo>
                  <a:pt x="17" y="552"/>
                </a:lnTo>
                <a:lnTo>
                  <a:pt x="0" y="613"/>
                </a:lnTo>
                <a:lnTo>
                  <a:pt x="11" y="668"/>
                </a:lnTo>
                <a:lnTo>
                  <a:pt x="52" y="696"/>
                </a:lnTo>
                <a:lnTo>
                  <a:pt x="105" y="724"/>
                </a:lnTo>
                <a:lnTo>
                  <a:pt x="157" y="735"/>
                </a:lnTo>
                <a:lnTo>
                  <a:pt x="222" y="735"/>
                </a:lnTo>
                <a:lnTo>
                  <a:pt x="299" y="679"/>
                </a:lnTo>
                <a:lnTo>
                  <a:pt x="357" y="563"/>
                </a:lnTo>
                <a:lnTo>
                  <a:pt x="351" y="458"/>
                </a:lnTo>
                <a:lnTo>
                  <a:pt x="316" y="337"/>
                </a:lnTo>
                <a:lnTo>
                  <a:pt x="310" y="232"/>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7" name="CustomShape 32">
            <a:extLst>
              <a:ext uri="{FF2B5EF4-FFF2-40B4-BE49-F238E27FC236}">
                <a16:creationId xmlns:a16="http://schemas.microsoft.com/office/drawing/2014/main" id="{7C70E215-0F49-C8DA-8200-786A655A2BA4}"/>
              </a:ext>
            </a:extLst>
          </p:cNvPr>
          <p:cNvSpPr/>
          <p:nvPr/>
        </p:nvSpPr>
        <p:spPr>
          <a:xfrm>
            <a:off x="8148364" y="5159481"/>
            <a:ext cx="135000" cy="552600"/>
          </a:xfrm>
          <a:custGeom>
            <a:avLst/>
            <a:gdLst/>
            <a:ahLst/>
            <a:cxnLst/>
            <a:rect l="l" t="t" r="r" b="b"/>
            <a:pathLst>
              <a:path w="271" h="1062">
                <a:moveTo>
                  <a:pt x="259" y="16"/>
                </a:moveTo>
                <a:lnTo>
                  <a:pt x="189" y="0"/>
                </a:lnTo>
                <a:lnTo>
                  <a:pt x="147" y="16"/>
                </a:lnTo>
                <a:lnTo>
                  <a:pt x="130" y="71"/>
                </a:lnTo>
                <a:lnTo>
                  <a:pt x="147" y="375"/>
                </a:lnTo>
                <a:lnTo>
                  <a:pt x="147" y="447"/>
                </a:lnTo>
                <a:lnTo>
                  <a:pt x="124" y="581"/>
                </a:lnTo>
                <a:lnTo>
                  <a:pt x="118" y="735"/>
                </a:lnTo>
                <a:lnTo>
                  <a:pt x="130" y="813"/>
                </a:lnTo>
                <a:lnTo>
                  <a:pt x="118" y="856"/>
                </a:lnTo>
                <a:lnTo>
                  <a:pt x="36" y="923"/>
                </a:lnTo>
                <a:lnTo>
                  <a:pt x="0" y="1006"/>
                </a:lnTo>
                <a:lnTo>
                  <a:pt x="7" y="1033"/>
                </a:lnTo>
                <a:lnTo>
                  <a:pt x="71" y="1062"/>
                </a:lnTo>
                <a:lnTo>
                  <a:pt x="88" y="1050"/>
                </a:lnTo>
                <a:lnTo>
                  <a:pt x="95" y="1001"/>
                </a:lnTo>
                <a:lnTo>
                  <a:pt x="113" y="928"/>
                </a:lnTo>
                <a:lnTo>
                  <a:pt x="142" y="896"/>
                </a:lnTo>
                <a:lnTo>
                  <a:pt x="176" y="874"/>
                </a:lnTo>
                <a:lnTo>
                  <a:pt x="206" y="845"/>
                </a:lnTo>
                <a:lnTo>
                  <a:pt x="212" y="823"/>
                </a:lnTo>
                <a:lnTo>
                  <a:pt x="195" y="796"/>
                </a:lnTo>
                <a:lnTo>
                  <a:pt x="176" y="780"/>
                </a:lnTo>
                <a:lnTo>
                  <a:pt x="165" y="713"/>
                </a:lnTo>
                <a:lnTo>
                  <a:pt x="176" y="574"/>
                </a:lnTo>
                <a:lnTo>
                  <a:pt x="218" y="414"/>
                </a:lnTo>
                <a:lnTo>
                  <a:pt x="259" y="286"/>
                </a:lnTo>
                <a:lnTo>
                  <a:pt x="271" y="132"/>
                </a:lnTo>
                <a:lnTo>
                  <a:pt x="259" y="16"/>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8" name="CustomShape 33">
            <a:extLst>
              <a:ext uri="{FF2B5EF4-FFF2-40B4-BE49-F238E27FC236}">
                <a16:creationId xmlns:a16="http://schemas.microsoft.com/office/drawing/2014/main" id="{7F6BE329-F344-1BD1-82E2-D54AA7C7349F}"/>
              </a:ext>
            </a:extLst>
          </p:cNvPr>
          <p:cNvSpPr/>
          <p:nvPr/>
        </p:nvSpPr>
        <p:spPr>
          <a:xfrm>
            <a:off x="8303884" y="5159481"/>
            <a:ext cx="228600" cy="465120"/>
          </a:xfrm>
          <a:custGeom>
            <a:avLst/>
            <a:gdLst/>
            <a:ahLst/>
            <a:cxnLst/>
            <a:rect l="l" t="t" r="r" b="b"/>
            <a:pathLst>
              <a:path w="445" h="896">
                <a:moveTo>
                  <a:pt x="146" y="132"/>
                </a:moveTo>
                <a:lnTo>
                  <a:pt x="134" y="44"/>
                </a:lnTo>
                <a:lnTo>
                  <a:pt x="82" y="0"/>
                </a:lnTo>
                <a:lnTo>
                  <a:pt x="5" y="5"/>
                </a:lnTo>
                <a:lnTo>
                  <a:pt x="0" y="44"/>
                </a:lnTo>
                <a:lnTo>
                  <a:pt x="5" y="127"/>
                </a:lnTo>
                <a:lnTo>
                  <a:pt x="46" y="254"/>
                </a:lnTo>
                <a:lnTo>
                  <a:pt x="76" y="348"/>
                </a:lnTo>
                <a:lnTo>
                  <a:pt x="111" y="475"/>
                </a:lnTo>
                <a:lnTo>
                  <a:pt x="122" y="585"/>
                </a:lnTo>
                <a:lnTo>
                  <a:pt x="122" y="674"/>
                </a:lnTo>
                <a:lnTo>
                  <a:pt x="105" y="740"/>
                </a:lnTo>
                <a:lnTo>
                  <a:pt x="88" y="762"/>
                </a:lnTo>
                <a:lnTo>
                  <a:pt x="88" y="784"/>
                </a:lnTo>
                <a:lnTo>
                  <a:pt x="111" y="818"/>
                </a:lnTo>
                <a:lnTo>
                  <a:pt x="151" y="829"/>
                </a:lnTo>
                <a:lnTo>
                  <a:pt x="216" y="829"/>
                </a:lnTo>
                <a:lnTo>
                  <a:pt x="334" y="856"/>
                </a:lnTo>
                <a:lnTo>
                  <a:pt x="368" y="896"/>
                </a:lnTo>
                <a:lnTo>
                  <a:pt x="422" y="873"/>
                </a:lnTo>
                <a:lnTo>
                  <a:pt x="445" y="818"/>
                </a:lnTo>
                <a:lnTo>
                  <a:pt x="422" y="796"/>
                </a:lnTo>
                <a:lnTo>
                  <a:pt x="322" y="784"/>
                </a:lnTo>
                <a:lnTo>
                  <a:pt x="211" y="784"/>
                </a:lnTo>
                <a:lnTo>
                  <a:pt x="163" y="779"/>
                </a:lnTo>
                <a:lnTo>
                  <a:pt x="151" y="746"/>
                </a:lnTo>
                <a:lnTo>
                  <a:pt x="163" y="685"/>
                </a:lnTo>
                <a:lnTo>
                  <a:pt x="170" y="580"/>
                </a:lnTo>
                <a:lnTo>
                  <a:pt x="157" y="464"/>
                </a:lnTo>
                <a:lnTo>
                  <a:pt x="140" y="309"/>
                </a:lnTo>
                <a:lnTo>
                  <a:pt x="146" y="176"/>
                </a:lnTo>
                <a:lnTo>
                  <a:pt x="146" y="132"/>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9" name="CustomShape 34">
            <a:extLst>
              <a:ext uri="{FF2B5EF4-FFF2-40B4-BE49-F238E27FC236}">
                <a16:creationId xmlns:a16="http://schemas.microsoft.com/office/drawing/2014/main" id="{DE29570A-92C5-9501-E65D-C0EC89AECCC0}"/>
              </a:ext>
            </a:extLst>
          </p:cNvPr>
          <p:cNvSpPr/>
          <p:nvPr/>
        </p:nvSpPr>
        <p:spPr>
          <a:xfrm>
            <a:off x="8128204" y="4408521"/>
            <a:ext cx="63360" cy="133560"/>
          </a:xfrm>
          <a:custGeom>
            <a:avLst/>
            <a:gdLst/>
            <a:ahLst/>
            <a:cxnLst/>
            <a:rect l="l" t="t" r="r" b="b"/>
            <a:pathLst>
              <a:path w="173" h="290">
                <a:moveTo>
                  <a:pt x="56" y="262"/>
                </a:moveTo>
                <a:lnTo>
                  <a:pt x="58" y="215"/>
                </a:lnTo>
                <a:lnTo>
                  <a:pt x="47" y="179"/>
                </a:lnTo>
                <a:lnTo>
                  <a:pt x="26" y="149"/>
                </a:lnTo>
                <a:lnTo>
                  <a:pt x="0" y="101"/>
                </a:lnTo>
                <a:lnTo>
                  <a:pt x="3" y="71"/>
                </a:lnTo>
                <a:lnTo>
                  <a:pt x="20" y="33"/>
                </a:lnTo>
                <a:lnTo>
                  <a:pt x="52" y="7"/>
                </a:lnTo>
                <a:lnTo>
                  <a:pt x="81" y="0"/>
                </a:lnTo>
                <a:lnTo>
                  <a:pt x="111" y="5"/>
                </a:lnTo>
                <a:lnTo>
                  <a:pt x="131" y="16"/>
                </a:lnTo>
                <a:lnTo>
                  <a:pt x="158" y="38"/>
                </a:lnTo>
                <a:lnTo>
                  <a:pt x="173" y="71"/>
                </a:lnTo>
                <a:lnTo>
                  <a:pt x="167" y="105"/>
                </a:lnTo>
                <a:lnTo>
                  <a:pt x="146" y="134"/>
                </a:lnTo>
                <a:lnTo>
                  <a:pt x="117" y="181"/>
                </a:lnTo>
                <a:lnTo>
                  <a:pt x="111" y="215"/>
                </a:lnTo>
                <a:lnTo>
                  <a:pt x="114" y="243"/>
                </a:lnTo>
                <a:lnTo>
                  <a:pt x="100" y="270"/>
                </a:lnTo>
                <a:lnTo>
                  <a:pt x="85" y="290"/>
                </a:lnTo>
                <a:lnTo>
                  <a:pt x="56" y="262"/>
                </a:lnTo>
                <a:close/>
              </a:path>
            </a:pathLst>
          </a:custGeom>
          <a:solidFill>
            <a:srgbClr val="FFFF00"/>
          </a:solidFill>
          <a:ln w="4680">
            <a:solidFill>
              <a:srgbClr val="000000"/>
            </a:solidFill>
            <a:round/>
          </a:ln>
        </p:spPr>
        <p:style>
          <a:lnRef idx="0">
            <a:scrgbClr r="0" g="0" b="0"/>
          </a:lnRef>
          <a:fillRef idx="0">
            <a:scrgbClr r="0" g="0" b="0"/>
          </a:fillRef>
          <a:effectRef idx="0">
            <a:scrgbClr r="0" g="0" b="0"/>
          </a:effectRef>
          <a:fontRef idx="minor"/>
        </p:style>
        <p:txBody>
          <a:bodyPr lIns="90000" tIns="133920" rIns="90000" bIns="133920" anchor="t">
            <a:noAutofit/>
          </a:bodyPr>
          <a:lstStyle/>
          <a:p>
            <a:pPr>
              <a:lnSpc>
                <a:spcPct val="100000"/>
              </a:lnSpc>
              <a:buNone/>
            </a:pPr>
            <a:endParaRPr lang="nl-NL" sz="1800" b="0" strike="noStrike" spc="-1">
              <a:solidFill>
                <a:srgbClr val="000000"/>
              </a:solidFill>
              <a:latin typeface="Arial"/>
              <a:ea typeface="DejaVu Sans"/>
            </a:endParaRPr>
          </a:p>
        </p:txBody>
      </p:sp>
      <p:sp>
        <p:nvSpPr>
          <p:cNvPr id="40" name="CustomShape 35">
            <a:extLst>
              <a:ext uri="{FF2B5EF4-FFF2-40B4-BE49-F238E27FC236}">
                <a16:creationId xmlns:a16="http://schemas.microsoft.com/office/drawing/2014/main" id="{1BCE089A-68E9-D066-9297-676AF7DAD959}"/>
              </a:ext>
            </a:extLst>
          </p:cNvPr>
          <p:cNvSpPr/>
          <p:nvPr/>
        </p:nvSpPr>
        <p:spPr>
          <a:xfrm>
            <a:off x="8054764" y="4400961"/>
            <a:ext cx="44280" cy="20880"/>
          </a:xfrm>
          <a:custGeom>
            <a:avLst/>
            <a:gdLst/>
            <a:ahLst/>
            <a:cxnLst/>
            <a:rect l="l" t="t" r="r" b="b"/>
            <a:pathLst>
              <a:path w="126" h="56">
                <a:moveTo>
                  <a:pt x="126" y="56"/>
                </a:moveTo>
                <a:lnTo>
                  <a:pt x="21" y="39"/>
                </a:lnTo>
                <a:lnTo>
                  <a:pt x="0" y="19"/>
                </a:lnTo>
                <a:lnTo>
                  <a:pt x="8" y="3"/>
                </a:lnTo>
                <a:lnTo>
                  <a:pt x="32" y="0"/>
                </a:lnTo>
                <a:lnTo>
                  <a:pt x="126" y="56"/>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1600" rIns="90000" bIns="21600" anchor="t">
            <a:noAutofit/>
          </a:bodyPr>
          <a:lstStyle/>
          <a:p>
            <a:pPr>
              <a:lnSpc>
                <a:spcPct val="100000"/>
              </a:lnSpc>
              <a:buNone/>
            </a:pPr>
            <a:endParaRPr lang="nl-NL" sz="1800" b="0" strike="noStrike" spc="-1">
              <a:solidFill>
                <a:srgbClr val="FFFFFF"/>
              </a:solidFill>
              <a:latin typeface="Arial"/>
              <a:ea typeface="DejaVu Sans"/>
            </a:endParaRPr>
          </a:p>
        </p:txBody>
      </p:sp>
      <p:sp>
        <p:nvSpPr>
          <p:cNvPr id="41" name="CustomShape 36">
            <a:extLst>
              <a:ext uri="{FF2B5EF4-FFF2-40B4-BE49-F238E27FC236}">
                <a16:creationId xmlns:a16="http://schemas.microsoft.com/office/drawing/2014/main" id="{BBE53B12-6F07-C8F7-DAFC-51E82A5C6047}"/>
              </a:ext>
            </a:extLst>
          </p:cNvPr>
          <p:cNvSpPr/>
          <p:nvPr/>
        </p:nvSpPr>
        <p:spPr>
          <a:xfrm>
            <a:off x="8105524" y="4330041"/>
            <a:ext cx="16560" cy="37080"/>
          </a:xfrm>
          <a:custGeom>
            <a:avLst/>
            <a:gdLst/>
            <a:ahLst/>
            <a:cxnLst/>
            <a:rect l="l" t="t" r="r" b="b"/>
            <a:pathLst>
              <a:path w="56" h="92">
                <a:moveTo>
                  <a:pt x="56" y="92"/>
                </a:moveTo>
                <a:lnTo>
                  <a:pt x="0" y="34"/>
                </a:lnTo>
                <a:lnTo>
                  <a:pt x="6" y="9"/>
                </a:lnTo>
                <a:lnTo>
                  <a:pt x="33" y="0"/>
                </a:lnTo>
                <a:lnTo>
                  <a:pt x="48" y="17"/>
                </a:lnTo>
                <a:lnTo>
                  <a:pt x="56" y="92"/>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7440" rIns="90000" bIns="37440" anchor="t">
            <a:noAutofit/>
          </a:bodyPr>
          <a:lstStyle/>
          <a:p>
            <a:pPr>
              <a:lnSpc>
                <a:spcPct val="100000"/>
              </a:lnSpc>
              <a:buNone/>
            </a:pPr>
            <a:endParaRPr lang="nl-NL" sz="1800" b="0" strike="noStrike" spc="-1">
              <a:solidFill>
                <a:srgbClr val="FFFFFF"/>
              </a:solidFill>
              <a:latin typeface="Arial"/>
              <a:ea typeface="DejaVu Sans"/>
            </a:endParaRPr>
          </a:p>
        </p:txBody>
      </p:sp>
      <p:sp>
        <p:nvSpPr>
          <p:cNvPr id="44" name="CustomShape 37">
            <a:extLst>
              <a:ext uri="{FF2B5EF4-FFF2-40B4-BE49-F238E27FC236}">
                <a16:creationId xmlns:a16="http://schemas.microsoft.com/office/drawing/2014/main" id="{9976F42A-3DD8-5C55-00A0-5A03918B0682}"/>
              </a:ext>
            </a:extLst>
          </p:cNvPr>
          <p:cNvSpPr/>
          <p:nvPr/>
        </p:nvSpPr>
        <p:spPr>
          <a:xfrm>
            <a:off x="8176084" y="4318521"/>
            <a:ext cx="13320" cy="45720"/>
          </a:xfrm>
          <a:custGeom>
            <a:avLst/>
            <a:gdLst/>
            <a:ahLst/>
            <a:cxnLst/>
            <a:rect l="l" t="t" r="r" b="b"/>
            <a:pathLst>
              <a:path w="47" h="110">
                <a:moveTo>
                  <a:pt x="7" y="110"/>
                </a:moveTo>
                <a:lnTo>
                  <a:pt x="0" y="28"/>
                </a:lnTo>
                <a:lnTo>
                  <a:pt x="25" y="0"/>
                </a:lnTo>
                <a:lnTo>
                  <a:pt x="47" y="12"/>
                </a:lnTo>
                <a:lnTo>
                  <a:pt x="44" y="34"/>
                </a:lnTo>
                <a:lnTo>
                  <a:pt x="7" y="11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6080" rIns="90000" bIns="46080" anchor="t">
            <a:noAutofit/>
          </a:bodyPr>
          <a:lstStyle/>
          <a:p>
            <a:pPr>
              <a:lnSpc>
                <a:spcPct val="100000"/>
              </a:lnSpc>
              <a:buNone/>
            </a:pPr>
            <a:endParaRPr lang="nl-NL" sz="1800" b="0" strike="noStrike" spc="-1">
              <a:solidFill>
                <a:srgbClr val="FFFFFF"/>
              </a:solidFill>
              <a:latin typeface="Arial"/>
              <a:ea typeface="DejaVu Sans"/>
            </a:endParaRPr>
          </a:p>
        </p:txBody>
      </p:sp>
      <p:sp>
        <p:nvSpPr>
          <p:cNvPr id="45" name="CustomShape 38">
            <a:extLst>
              <a:ext uri="{FF2B5EF4-FFF2-40B4-BE49-F238E27FC236}">
                <a16:creationId xmlns:a16="http://schemas.microsoft.com/office/drawing/2014/main" id="{B5A7FFC2-E0E3-24B9-DCAA-2EED6BF74331}"/>
              </a:ext>
            </a:extLst>
          </p:cNvPr>
          <p:cNvSpPr/>
          <p:nvPr/>
        </p:nvSpPr>
        <p:spPr>
          <a:xfrm>
            <a:off x="8213164" y="4359561"/>
            <a:ext cx="39960" cy="27000"/>
          </a:xfrm>
          <a:custGeom>
            <a:avLst/>
            <a:gdLst/>
            <a:ahLst/>
            <a:cxnLst/>
            <a:rect l="l" t="t" r="r" b="b"/>
            <a:pathLst>
              <a:path w="114" h="69">
                <a:moveTo>
                  <a:pt x="0" y="69"/>
                </a:moveTo>
                <a:lnTo>
                  <a:pt x="85" y="0"/>
                </a:lnTo>
                <a:lnTo>
                  <a:pt x="114" y="13"/>
                </a:lnTo>
                <a:lnTo>
                  <a:pt x="111" y="36"/>
                </a:lnTo>
                <a:lnTo>
                  <a:pt x="96" y="47"/>
                </a:lnTo>
                <a:lnTo>
                  <a:pt x="0" y="69"/>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7360" rIns="90000" bIns="27360" anchor="t">
            <a:noAutofit/>
          </a:bodyPr>
          <a:lstStyle/>
          <a:p>
            <a:pPr>
              <a:lnSpc>
                <a:spcPct val="100000"/>
              </a:lnSpc>
              <a:buNone/>
            </a:pPr>
            <a:endParaRPr lang="nl-NL" sz="1800" b="0" strike="noStrike" spc="-1">
              <a:solidFill>
                <a:srgbClr val="FFFFFF"/>
              </a:solidFill>
              <a:latin typeface="Arial"/>
              <a:ea typeface="DejaVu Sans"/>
            </a:endParaRPr>
          </a:p>
        </p:txBody>
      </p:sp>
    </p:spTree>
    <p:extLst>
      <p:ext uri="{BB962C8B-B14F-4D97-AF65-F5344CB8AC3E}">
        <p14:creationId xmlns:p14="http://schemas.microsoft.com/office/powerpoint/2010/main" val="340363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err="1">
                <a:solidFill>
                  <a:srgbClr val="FFFFFF"/>
                </a:solidFill>
                <a:latin typeface="Impact"/>
                <a:ea typeface="DejaVu Sans"/>
              </a:rPr>
              <a:t>Quality</a:t>
            </a:r>
            <a:r>
              <a:rPr lang="nl-NL" sz="4000" b="0" strike="noStrike" spc="-1" dirty="0">
                <a:solidFill>
                  <a:srgbClr val="FFFFFF"/>
                </a:solidFill>
                <a:latin typeface="Impact"/>
                <a:ea typeface="DejaVu Sans"/>
              </a:rPr>
              <a:t> Assurance</a:t>
            </a:r>
            <a:endParaRPr lang="nl-NL" sz="4000" b="0" strike="noStrike" spc="-1" dirty="0">
              <a:solidFill>
                <a:srgbClr val="000000"/>
              </a:solidFill>
              <a:latin typeface="Arial"/>
            </a:endParaRPr>
          </a:p>
        </p:txBody>
      </p:sp>
      <p:pic>
        <p:nvPicPr>
          <p:cNvPr id="9" name="Afbeelding 8">
            <a:extLst>
              <a:ext uri="{FF2B5EF4-FFF2-40B4-BE49-F238E27FC236}">
                <a16:creationId xmlns:a16="http://schemas.microsoft.com/office/drawing/2014/main" id="{E1692DEF-0DDA-F6FC-BF14-2DA16F7C9EB2}"/>
              </a:ext>
            </a:extLst>
          </p:cNvPr>
          <p:cNvPicPr>
            <a:picLocks noChangeAspect="1"/>
          </p:cNvPicPr>
          <p:nvPr/>
        </p:nvPicPr>
        <p:blipFill>
          <a:blip r:embed="rId3"/>
          <a:stretch>
            <a:fillRect/>
          </a:stretch>
        </p:blipFill>
        <p:spPr>
          <a:xfrm>
            <a:off x="651086" y="1152400"/>
            <a:ext cx="3574749" cy="4303317"/>
          </a:xfrm>
          <a:prstGeom prst="rect">
            <a:avLst/>
          </a:prstGeom>
        </p:spPr>
      </p:pic>
      <p:sp>
        <p:nvSpPr>
          <p:cNvPr id="8" name="Tekstvak 2">
            <a:extLst>
              <a:ext uri="{FF2B5EF4-FFF2-40B4-BE49-F238E27FC236}">
                <a16:creationId xmlns:a16="http://schemas.microsoft.com/office/drawing/2014/main" id="{A292C240-8D3C-40B7-8583-C5E976B72031}"/>
              </a:ext>
            </a:extLst>
          </p:cNvPr>
          <p:cNvSpPr/>
          <p:nvPr/>
        </p:nvSpPr>
        <p:spPr>
          <a:xfrm>
            <a:off x="4572000" y="1152400"/>
            <a:ext cx="4124688" cy="38149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dirty="0">
                <a:latin typeface="Helvetica Neue" panose="02000503000000020004" pitchFamily="2" charset="0"/>
              </a:rPr>
              <a:t>In the </a:t>
            </a:r>
            <a:r>
              <a:rPr lang="en-US" sz="1100" b="1" dirty="0">
                <a:latin typeface="Helvetica Neue" panose="02000503000000020004" pitchFamily="2" charset="0"/>
              </a:rPr>
              <a:t>CRISP-ML(Q)</a:t>
            </a:r>
            <a:r>
              <a:rPr lang="en-US" sz="1100" dirty="0">
                <a:latin typeface="Helvetica Neue" panose="02000503000000020004" pitchFamily="2" charset="0"/>
              </a:rPr>
              <a:t> methodology, each phase of the process model incorporates a quality assurance approach.</a:t>
            </a:r>
          </a:p>
          <a:p>
            <a:endParaRPr lang="en-US" sz="1100" dirty="0">
              <a:latin typeface="Helvetica Neue" panose="02000503000000020004" pitchFamily="2" charset="0"/>
            </a:endParaRPr>
          </a:p>
          <a:p>
            <a:r>
              <a:rPr lang="en-US" sz="1100" dirty="0">
                <a:latin typeface="Helvetica Neue" panose="02000503000000020004" pitchFamily="2" charset="0"/>
              </a:rPr>
              <a:t>This approach involves several steps.</a:t>
            </a:r>
          </a:p>
          <a:p>
            <a:endParaRPr lang="en-US" sz="1100" dirty="0">
              <a:latin typeface="Helvetica Neue" panose="02000503000000020004" pitchFamily="2" charset="0"/>
            </a:endParaRPr>
          </a:p>
          <a:p>
            <a:r>
              <a:rPr lang="en-US" sz="1100" dirty="0">
                <a:latin typeface="Helvetica Neue" panose="02000503000000020004" pitchFamily="2" charset="0"/>
              </a:rPr>
              <a:t>First, it requires defining the requirements and constraints for the project, such as performance expectations, data quality requirements, and model robustness.</a:t>
            </a:r>
          </a:p>
          <a:p>
            <a:endParaRPr lang="en-US" sz="1100" dirty="0">
              <a:latin typeface="Helvetica Neue" panose="02000503000000020004" pitchFamily="2" charset="0"/>
            </a:endParaRPr>
          </a:p>
          <a:p>
            <a:r>
              <a:rPr lang="en-US" sz="1100" dirty="0">
                <a:latin typeface="Helvetica Neue" panose="02000503000000020004" pitchFamily="2" charset="0"/>
              </a:rPr>
              <a:t>Next, specific tasks are instantiated, which may include ML algorithm selection and model training, among others.</a:t>
            </a:r>
          </a:p>
          <a:p>
            <a:endParaRPr lang="en-US" sz="1100" dirty="0">
              <a:latin typeface="Helvetica Neue" panose="02000503000000020004" pitchFamily="2" charset="0"/>
            </a:endParaRPr>
          </a:p>
          <a:p>
            <a:r>
              <a:rPr lang="en-US" sz="1100" dirty="0">
                <a:latin typeface="Helvetica Neue" panose="02000503000000020004" pitchFamily="2" charset="0"/>
              </a:rPr>
              <a:t>Additionally, potential risks that could hinder the efficiency and success of the ML application are identified, such as bias, overfitting, and lack of reproducibility.</a:t>
            </a:r>
          </a:p>
          <a:p>
            <a:endParaRPr lang="en-US" sz="1100" dirty="0">
              <a:latin typeface="Helvetica Neue" panose="02000503000000020004" pitchFamily="2" charset="0"/>
            </a:endParaRPr>
          </a:p>
          <a:p>
            <a:r>
              <a:rPr lang="en-US" sz="1100" dirty="0">
                <a:latin typeface="Helvetica Neue" panose="02000503000000020004" pitchFamily="2" charset="0"/>
              </a:rPr>
              <a:t>To address these risks, appropriate quality assurance methods are employed.</a:t>
            </a:r>
          </a:p>
          <a:p>
            <a:endParaRPr lang="en-US" sz="1100" dirty="0">
              <a:latin typeface="Helvetica Neue" panose="02000503000000020004" pitchFamily="2" charset="0"/>
            </a:endParaRPr>
          </a:p>
          <a:p>
            <a:r>
              <a:rPr lang="en-US" sz="1100" dirty="0">
                <a:latin typeface="Helvetica Neue" panose="02000503000000020004" pitchFamily="2" charset="0"/>
              </a:rPr>
              <a:t>These methods aim to mitigate the identified risks and may include techniques like cross-validation and documenting the process and results.</a:t>
            </a:r>
            <a:endParaRPr lang="en-US" sz="1100" dirty="0">
              <a:effectLst/>
              <a:latin typeface="Helvetica Neue" panose="02000503000000020004" pitchFamily="2" charset="0"/>
            </a:endParaRPr>
          </a:p>
        </p:txBody>
      </p:sp>
    </p:spTree>
    <p:extLst>
      <p:ext uri="{BB962C8B-B14F-4D97-AF65-F5344CB8AC3E}">
        <p14:creationId xmlns:p14="http://schemas.microsoft.com/office/powerpoint/2010/main" val="166586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Business </a:t>
            </a:r>
            <a:r>
              <a:rPr lang="nl-NL" sz="4000" b="0" strike="noStrike" spc="-1" dirty="0" err="1">
                <a:solidFill>
                  <a:srgbClr val="FFFFFF"/>
                </a:solidFill>
                <a:latin typeface="Impact"/>
                <a:ea typeface="DejaVu Sans"/>
              </a:rPr>
              <a:t>and</a:t>
            </a:r>
            <a:r>
              <a:rPr lang="nl-NL" sz="4000" b="0" strike="noStrike" spc="-1" dirty="0">
                <a:solidFill>
                  <a:srgbClr val="FFFFFF"/>
                </a:solidFill>
                <a:latin typeface="Impact"/>
                <a:ea typeface="DejaVu Sans"/>
              </a:rPr>
              <a:t> Data Understanding</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937898" cy="432280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Business and Data Understanding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Define business objectives</a:t>
            </a:r>
          </a:p>
          <a:p>
            <a:pPr marL="228600" indent="-228600">
              <a:buFont typeface="Wingdings" panose="05000000000000000000" pitchFamily="2" charset="2"/>
              <a:buChar char="§"/>
            </a:pPr>
            <a:r>
              <a:rPr lang="en-US" sz="1100" dirty="0">
                <a:latin typeface="Helvetica Neue" panose="02000503000000020004" pitchFamily="2" charset="0"/>
              </a:rPr>
              <a:t>Translate business objectives into ML objectives</a:t>
            </a:r>
          </a:p>
          <a:p>
            <a:pPr marL="228600" indent="-228600">
              <a:buFont typeface="Wingdings" panose="05000000000000000000" pitchFamily="2" charset="2"/>
              <a:buChar char="§"/>
            </a:pPr>
            <a:r>
              <a:rPr lang="en-US" sz="1100" dirty="0">
                <a:latin typeface="Helvetica Neue" panose="02000503000000020004" pitchFamily="2" charset="0"/>
              </a:rPr>
              <a:t>Collect and verify data</a:t>
            </a:r>
          </a:p>
          <a:p>
            <a:pPr marL="228600" indent="-228600">
              <a:buFont typeface="Wingdings" panose="05000000000000000000" pitchFamily="2" charset="2"/>
              <a:buChar char="§"/>
            </a:pPr>
            <a:r>
              <a:rPr lang="en-US" sz="1100" dirty="0">
                <a:latin typeface="Helvetica Neue" panose="02000503000000020004" pitchFamily="2" charset="0"/>
              </a:rPr>
              <a:t>Assess the project feasibility</a:t>
            </a:r>
          </a:p>
          <a:p>
            <a:pPr marL="228600" indent="-228600">
              <a:buFont typeface="Wingdings" panose="05000000000000000000" pitchFamily="2" charset="2"/>
              <a:buChar char="§"/>
            </a:pPr>
            <a:r>
              <a:rPr lang="en-US" sz="1100" dirty="0">
                <a:latin typeface="Helvetica Neue" panose="02000503000000020004" pitchFamily="2" charset="0"/>
              </a:rPr>
              <a:t>Create POC</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lgn="l">
              <a:buFont typeface="+mj-lt"/>
              <a:buAutoNum type="arabicPeriod"/>
            </a:pPr>
            <a:r>
              <a:rPr lang="en-US" sz="1100" i="0" dirty="0">
                <a:effectLst/>
                <a:latin typeface="Helvetica Neue" panose="02000503000000020004" pitchFamily="2" charset="0"/>
              </a:rPr>
              <a:t>Undefined or ambiguous business objectives: Lack of clarity in defining the business objectives can lead to misalignment between the ML objectives and the overall project goals.</a:t>
            </a:r>
          </a:p>
          <a:p>
            <a:pPr marL="228600" indent="-228600" algn="l">
              <a:buFont typeface="+mj-lt"/>
              <a:buAutoNum type="arabicPeriod"/>
            </a:pPr>
            <a:r>
              <a:rPr lang="en-US" sz="1100" i="0" dirty="0">
                <a:effectLst/>
                <a:latin typeface="Helvetica Neue" panose="02000503000000020004" pitchFamily="2" charset="0"/>
              </a:rPr>
              <a:t>Inadequate data collection or verification: Insufficient or unreliable data can hinder the development of accurate and effective machine learning models.</a:t>
            </a:r>
          </a:p>
          <a:p>
            <a:pPr marL="228600" indent="-228600" algn="l">
              <a:buFont typeface="+mj-lt"/>
              <a:buAutoNum type="arabicPeriod"/>
            </a:pPr>
            <a:r>
              <a:rPr lang="en-US" sz="1100" i="0" dirty="0">
                <a:effectLst/>
                <a:latin typeface="Helvetica Neue" panose="02000503000000020004" pitchFamily="2" charset="0"/>
              </a:rPr>
              <a:t>Infeasible project scope: Unrealistic expectations or constraints that make the project unachievable within given resources or timeframes can jeopardize its success.</a:t>
            </a:r>
          </a:p>
          <a:p>
            <a:pPr algn="l"/>
            <a:endParaRPr lang="en-US" sz="1100" i="0" dirty="0">
              <a:effectLst/>
              <a:latin typeface="Helvetica Neue" panose="02000503000000020004" pitchFamily="2" charset="0"/>
            </a:endParaRPr>
          </a:p>
          <a:p>
            <a:pPr algn="l"/>
            <a:r>
              <a:rPr lang="en-US" sz="1100" b="1" i="0" dirty="0">
                <a:effectLst/>
                <a:latin typeface="Helvetica Neue" panose="02000503000000020004" pitchFamily="2" charset="0"/>
              </a:rPr>
              <a:t>Some potential quality assurance methods in this phase:</a:t>
            </a:r>
          </a:p>
          <a:p>
            <a:pPr marL="228600" indent="-228600" algn="l">
              <a:buFont typeface="+mj-lt"/>
              <a:buAutoNum type="arabicPeriod"/>
            </a:pPr>
            <a:r>
              <a:rPr lang="en-US" sz="1100" i="0" dirty="0">
                <a:effectLst/>
                <a:latin typeface="Helvetica Neue" panose="02000503000000020004" pitchFamily="2" charset="0"/>
              </a:rPr>
              <a:t>Stakeholder collaboration: Engage with stakeholders to clearly define and validate the business objectives, ensuring a shared understanding and alignment between the ML objectives and overall project goals.</a:t>
            </a:r>
          </a:p>
          <a:p>
            <a:pPr marL="228600" indent="-228600" algn="l">
              <a:buFont typeface="+mj-lt"/>
              <a:buAutoNum type="arabicPeriod"/>
            </a:pPr>
            <a:r>
              <a:rPr lang="en-US" sz="1100" i="0" dirty="0">
                <a:effectLst/>
                <a:latin typeface="Helvetica Neue" panose="02000503000000020004" pitchFamily="2" charset="0"/>
              </a:rPr>
              <a:t>Data quality assessment: Perform data profiling, conduct data quality checks, and verify the availability and suitability of data sources to ensure the reliability and relevance of the data used in the project.</a:t>
            </a:r>
          </a:p>
          <a:p>
            <a:pPr marL="228600" indent="-228600" algn="l">
              <a:buFont typeface="+mj-lt"/>
              <a:buAutoNum type="arabicPeriod"/>
            </a:pPr>
            <a:r>
              <a:rPr lang="en-US" sz="1100" i="0" dirty="0">
                <a:effectLst/>
                <a:latin typeface="Helvetica Neue" panose="02000503000000020004" pitchFamily="2" charset="0"/>
              </a:rPr>
              <a:t>Feasibility assessment: Evaluate the project's feasibility by considering the available resources, timelines, and technical requirements, conducting a proof of concept (POC) to validate the approach and demonstrate its potential value.</a:t>
            </a:r>
          </a:p>
          <a:p>
            <a:pPr marL="228600" indent="-228600" algn="l">
              <a:buFont typeface="+mj-lt"/>
              <a:buAutoNum type="arabicPeriod"/>
            </a:pPr>
            <a:endParaRPr lang="en-US" sz="1100" dirty="0">
              <a:latin typeface="Helvetica Neue" panose="02000503000000020004" pitchFamily="2" charset="0"/>
            </a:endParaRPr>
          </a:p>
          <a:p>
            <a:pPr algn="l"/>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282707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Data Engineering</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875755" cy="466136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Data Engineering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Feature selection</a:t>
            </a:r>
          </a:p>
          <a:p>
            <a:pPr marL="228600" indent="-228600">
              <a:buFont typeface="Wingdings" panose="05000000000000000000" pitchFamily="2" charset="2"/>
              <a:buChar char="§"/>
            </a:pPr>
            <a:r>
              <a:rPr lang="en-US" sz="1100" dirty="0">
                <a:latin typeface="Helvetica Neue" panose="02000503000000020004" pitchFamily="2" charset="0"/>
              </a:rPr>
              <a:t>Data selection</a:t>
            </a:r>
          </a:p>
          <a:p>
            <a:pPr marL="228600" indent="-228600">
              <a:buFont typeface="Wingdings" panose="05000000000000000000" pitchFamily="2" charset="2"/>
              <a:buChar char="§"/>
            </a:pPr>
            <a:r>
              <a:rPr lang="en-US" sz="1100" dirty="0">
                <a:latin typeface="Helvetica Neue" panose="02000503000000020004" pitchFamily="2" charset="0"/>
              </a:rPr>
              <a:t>Class balancing</a:t>
            </a:r>
          </a:p>
          <a:p>
            <a:pPr marL="228600" indent="-228600">
              <a:buFont typeface="Wingdings" panose="05000000000000000000" pitchFamily="2" charset="2"/>
              <a:buChar char="§"/>
            </a:pPr>
            <a:r>
              <a:rPr lang="en-US" sz="1100" dirty="0">
                <a:latin typeface="Helvetica Neue" panose="02000503000000020004" pitchFamily="2" charset="0"/>
              </a:rPr>
              <a:t>Cleaning data (noise reduction, data imputation)</a:t>
            </a:r>
          </a:p>
          <a:p>
            <a:pPr marL="228600" indent="-228600">
              <a:buFont typeface="Wingdings" panose="05000000000000000000" pitchFamily="2" charset="2"/>
              <a:buChar char="§"/>
            </a:pPr>
            <a:r>
              <a:rPr lang="en-US" sz="1100" dirty="0">
                <a:latin typeface="Helvetica Neue" panose="02000503000000020004" pitchFamily="2" charset="0"/>
              </a:rPr>
              <a:t>Feature engineering (data construction)</a:t>
            </a:r>
          </a:p>
          <a:p>
            <a:pPr marL="228600" indent="-228600">
              <a:buFont typeface="Wingdings" panose="05000000000000000000" pitchFamily="2" charset="2"/>
              <a:buChar char="§"/>
            </a:pPr>
            <a:r>
              <a:rPr lang="en-US" sz="1100" dirty="0">
                <a:latin typeface="Helvetica Neue" panose="02000503000000020004" pitchFamily="2" charset="0"/>
              </a:rPr>
              <a:t>Data augmentation</a:t>
            </a:r>
          </a:p>
          <a:p>
            <a:pPr marL="228600" indent="-228600">
              <a:buFont typeface="Wingdings" panose="05000000000000000000" pitchFamily="2" charset="2"/>
              <a:buChar char="§"/>
            </a:pPr>
            <a:r>
              <a:rPr lang="en-US" sz="1100" dirty="0">
                <a:latin typeface="Helvetica Neue" panose="02000503000000020004" pitchFamily="2" charset="0"/>
              </a:rPr>
              <a:t>Data standardization</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Incomplete or inconsistent data: Data may have missing values, outliers, or inconsistencies that can impact the quality and reliability of the subsequent modeling phase.</a:t>
            </a:r>
          </a:p>
          <a:p>
            <a:pPr marL="228600" indent="-228600">
              <a:buFont typeface="+mj-lt"/>
              <a:buAutoNum type="arabicPeriod"/>
            </a:pPr>
            <a:r>
              <a:rPr lang="en-US" sz="1100" dirty="0">
                <a:latin typeface="Helvetica Neue" panose="02000503000000020004" pitchFamily="2" charset="0"/>
              </a:rPr>
              <a:t>Biased or unrepresentative data: The data used for modeling may not adequately represent the real-world scenarios, leading to biased or less accurate models.</a:t>
            </a:r>
          </a:p>
          <a:p>
            <a:pPr marL="228600" indent="-228600">
              <a:buFont typeface="+mj-lt"/>
              <a:buAutoNum type="arabicPeriod"/>
            </a:pPr>
            <a:r>
              <a:rPr lang="en-US" sz="1100" dirty="0">
                <a:latin typeface="Helvetica Neue" panose="02000503000000020004" pitchFamily="2" charset="0"/>
              </a:rPr>
              <a:t>Incorrect feature selection or engineering: Inappropriate selection or engineering of features can result in models that are sensitive to irrelevant or noisy information, affecting their performance and interpretability.</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Data profiling and cleaning: Conduct thorough data analysis to identify missing values, outliers, inconsistencies, and apply appropriate techniques like imputation, noise reduction, or data cleaning to ensure data quality.</a:t>
            </a:r>
          </a:p>
          <a:p>
            <a:pPr marL="228600" indent="-228600">
              <a:buFont typeface="+mj-lt"/>
              <a:buAutoNum type="arabicPeriod"/>
            </a:pPr>
            <a:r>
              <a:rPr lang="en-US" sz="1100" dirty="0">
                <a:latin typeface="Helvetica Neue" panose="02000503000000020004" pitchFamily="2" charset="0"/>
              </a:rPr>
              <a:t>Data sampling and balancing: Address class imbalance issues by employing techniques like oversampling, </a:t>
            </a:r>
            <a:r>
              <a:rPr lang="en-US" sz="1100" dirty="0" err="1">
                <a:latin typeface="Helvetica Neue" panose="02000503000000020004" pitchFamily="2" charset="0"/>
              </a:rPr>
              <a:t>undersampling</a:t>
            </a:r>
            <a:r>
              <a:rPr lang="en-US" sz="1100" dirty="0">
                <a:latin typeface="Helvetica Neue" panose="02000503000000020004" pitchFamily="2" charset="0"/>
              </a:rPr>
              <a:t>, or generating synthetic samples to create a more balanced representation of the data.</a:t>
            </a:r>
          </a:p>
          <a:p>
            <a:pPr marL="228600" indent="-228600">
              <a:buFont typeface="+mj-lt"/>
              <a:buAutoNum type="arabicPeriod"/>
            </a:pPr>
            <a:r>
              <a:rPr lang="en-US" sz="1100" dirty="0">
                <a:latin typeface="Helvetica Neue" panose="02000503000000020004" pitchFamily="2" charset="0"/>
              </a:rPr>
              <a:t>Feature engineering validation: Assess the impact of feature selection and engineering techniques on the model's performance, interpretability, and generalizability through proper validation and evaluation methods.</a:t>
            </a:r>
          </a:p>
          <a:p>
            <a:endParaRPr lang="en-US" sz="1100" dirty="0">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410851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Model Engineering</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884632" cy="49999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Model Engineering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Define quality measure of the model</a:t>
            </a:r>
          </a:p>
          <a:p>
            <a:pPr marL="228600" indent="-228600">
              <a:buFont typeface="Wingdings" panose="05000000000000000000" pitchFamily="2" charset="2"/>
              <a:buChar char="§"/>
            </a:pPr>
            <a:r>
              <a:rPr lang="en-US" sz="1100" dirty="0">
                <a:latin typeface="Helvetica Neue" panose="02000503000000020004" pitchFamily="2" charset="0"/>
              </a:rPr>
              <a:t>ML algorithm selection (baseline selection)</a:t>
            </a:r>
          </a:p>
          <a:p>
            <a:pPr marL="228600" indent="-228600">
              <a:buFont typeface="Wingdings" panose="05000000000000000000" pitchFamily="2" charset="2"/>
              <a:buChar char="§"/>
            </a:pPr>
            <a:r>
              <a:rPr lang="en-US" sz="1100" dirty="0">
                <a:latin typeface="Helvetica Neue" panose="02000503000000020004" pitchFamily="2" charset="0"/>
              </a:rPr>
              <a:t>Adding domain knowledge to specialize the model</a:t>
            </a:r>
          </a:p>
          <a:p>
            <a:pPr marL="228600" indent="-228600">
              <a:buFont typeface="Wingdings" panose="05000000000000000000" pitchFamily="2" charset="2"/>
              <a:buChar char="§"/>
            </a:pPr>
            <a:r>
              <a:rPr lang="en-US" sz="1100" dirty="0">
                <a:latin typeface="Helvetica Neue" panose="02000503000000020004" pitchFamily="2" charset="0"/>
              </a:rPr>
              <a:t>Model training optional using pre-trained models</a:t>
            </a:r>
          </a:p>
          <a:p>
            <a:pPr marL="228600" indent="-228600">
              <a:buFont typeface="Wingdings" panose="05000000000000000000" pitchFamily="2" charset="2"/>
              <a:buChar char="§"/>
            </a:pPr>
            <a:r>
              <a:rPr lang="en-US" sz="1100" dirty="0">
                <a:latin typeface="Helvetica Neue" panose="02000503000000020004" pitchFamily="2" charset="0"/>
              </a:rPr>
              <a:t>Model compression</a:t>
            </a:r>
          </a:p>
          <a:p>
            <a:pPr marL="228600" indent="-228600">
              <a:buFont typeface="Wingdings" panose="05000000000000000000" pitchFamily="2" charset="2"/>
              <a:buChar char="§"/>
            </a:pPr>
            <a:r>
              <a:rPr lang="en-US" sz="1100" dirty="0">
                <a:latin typeface="Helvetica Neue" panose="02000503000000020004" pitchFamily="2" charset="0"/>
              </a:rPr>
              <a:t>Ensemble learning</a:t>
            </a:r>
          </a:p>
          <a:p>
            <a:pPr marL="228600" indent="-228600">
              <a:buFont typeface="Wingdings" panose="05000000000000000000" pitchFamily="2" charset="2"/>
              <a:buChar char="§"/>
            </a:pPr>
            <a:r>
              <a:rPr lang="en-US" sz="1100" dirty="0">
                <a:latin typeface="Helvetica Neue" panose="02000503000000020004" pitchFamily="2" charset="0"/>
              </a:rPr>
              <a:t>Documenting the ML model and experiments</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Model underperformance: The selected machine learning model may fail to meet the defined quality measures or performance expectations, resulting in suboptimal results.</a:t>
            </a:r>
          </a:p>
          <a:p>
            <a:pPr marL="228600" indent="-228600">
              <a:buFont typeface="+mj-lt"/>
              <a:buAutoNum type="arabicPeriod"/>
            </a:pPr>
            <a:r>
              <a:rPr lang="en-US" sz="1100" dirty="0">
                <a:latin typeface="Helvetica Neue" panose="02000503000000020004" pitchFamily="2" charset="0"/>
              </a:rPr>
              <a:t>Lack of generalizability: The model may not generalize well to unseen data or different contexts, leading to poor performance in real-world scenarios.</a:t>
            </a:r>
          </a:p>
          <a:p>
            <a:pPr marL="228600" indent="-228600">
              <a:buFont typeface="+mj-lt"/>
              <a:buAutoNum type="arabicPeriod"/>
            </a:pPr>
            <a:r>
              <a:rPr lang="en-US" sz="1100" dirty="0">
                <a:latin typeface="Helvetica Neue" panose="02000503000000020004" pitchFamily="2" charset="0"/>
              </a:rPr>
              <a:t>Model complexity: Overly complex models can be challenging to interpret, maintain, and deploy efficiently, impacting the overall efficiency of the application.</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Quality measure definition: Clearly define the quality measures and evaluation metrics that the model needs to achieve, ensuring they align with the project objectives and desired performance criteria.</a:t>
            </a:r>
          </a:p>
          <a:p>
            <a:pPr marL="228600" indent="-228600">
              <a:buFont typeface="+mj-lt"/>
              <a:buAutoNum type="arabicPeriod"/>
            </a:pPr>
            <a:r>
              <a:rPr lang="en-US" sz="1100" dirty="0">
                <a:latin typeface="Helvetica Neue" panose="02000503000000020004" pitchFamily="2" charset="0"/>
              </a:rPr>
              <a:t>Model validation and comparison: Evaluate and compare different ML algorithms or model variants to select the most appropriate one based on performance, interpretability, and feasibility for deployment.</a:t>
            </a:r>
          </a:p>
          <a:p>
            <a:pPr marL="228600" indent="-228600">
              <a:buFont typeface="+mj-lt"/>
              <a:buAutoNum type="arabicPeriod"/>
            </a:pPr>
            <a:r>
              <a:rPr lang="en-US" sz="1100" dirty="0">
                <a:latin typeface="Helvetica Neue" panose="02000503000000020004" pitchFamily="2" charset="0"/>
              </a:rPr>
              <a:t>Documentation and experiment tracking: Maintain thorough documentation of the model development process, including the steps taken, parameters used, and experimental results. This enables reproducibility, traceability, and transparency of the ML model and experiments.</a:t>
            </a:r>
          </a:p>
          <a:p>
            <a:endParaRPr lang="en-US" sz="1100" i="0" dirty="0">
              <a:effectLst/>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371466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Model Evaluation</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778100" cy="48306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Model Evaluation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Validate model's performance</a:t>
            </a:r>
          </a:p>
          <a:p>
            <a:pPr marL="228600" indent="-228600">
              <a:buFont typeface="Wingdings" panose="05000000000000000000" pitchFamily="2" charset="2"/>
              <a:buChar char="§"/>
            </a:pPr>
            <a:r>
              <a:rPr lang="en-US" sz="1100" dirty="0">
                <a:latin typeface="Helvetica Neue" panose="02000503000000020004" pitchFamily="2" charset="0"/>
              </a:rPr>
              <a:t>Determine </a:t>
            </a:r>
            <a:r>
              <a:rPr lang="en-US" sz="1100" dirty="0" err="1">
                <a:latin typeface="Helvetica Neue" panose="02000503000000020004" pitchFamily="2" charset="0"/>
              </a:rPr>
              <a:t>robustess</a:t>
            </a:r>
            <a:endParaRPr lang="en-US" sz="1100" dirty="0">
              <a:latin typeface="Helvetica Neue" panose="02000503000000020004" pitchFamily="2" charset="0"/>
            </a:endParaRPr>
          </a:p>
          <a:p>
            <a:pPr marL="228600" indent="-228600">
              <a:buFont typeface="Wingdings" panose="05000000000000000000" pitchFamily="2" charset="2"/>
              <a:buChar char="§"/>
            </a:pPr>
            <a:r>
              <a:rPr lang="en-US" sz="1100" dirty="0">
                <a:latin typeface="Helvetica Neue" panose="02000503000000020004" pitchFamily="2" charset="0"/>
              </a:rPr>
              <a:t>Increase model's </a:t>
            </a:r>
            <a:r>
              <a:rPr lang="en-US" sz="1100" dirty="0" err="1">
                <a:latin typeface="Helvetica Neue" panose="02000503000000020004" pitchFamily="2" charset="0"/>
              </a:rPr>
              <a:t>explainability</a:t>
            </a:r>
            <a:endParaRPr lang="en-US" sz="1100" dirty="0">
              <a:latin typeface="Helvetica Neue" panose="02000503000000020004" pitchFamily="2" charset="0"/>
            </a:endParaRPr>
          </a:p>
          <a:p>
            <a:pPr marL="228600" indent="-228600">
              <a:buFont typeface="Wingdings" panose="05000000000000000000" pitchFamily="2" charset="2"/>
              <a:buChar char="§"/>
            </a:pPr>
            <a:r>
              <a:rPr lang="en-US" sz="1100" dirty="0">
                <a:latin typeface="Helvetica Neue" panose="02000503000000020004" pitchFamily="2" charset="0"/>
              </a:rPr>
              <a:t>Make a decision whether to deploy the model</a:t>
            </a:r>
          </a:p>
          <a:p>
            <a:pPr marL="228600" indent="-228600">
              <a:buFont typeface="Wingdings" panose="05000000000000000000" pitchFamily="2" charset="2"/>
              <a:buChar char="§"/>
            </a:pPr>
            <a:r>
              <a:rPr lang="en-US" sz="1100" dirty="0">
                <a:latin typeface="Helvetica Neue" panose="02000503000000020004" pitchFamily="2" charset="0"/>
              </a:rPr>
              <a:t>Document the evaluation phase</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Poor model performance: The trained model may not achieve the desired level of performance, such as accuracy, precision, recall, or other evaluation metrics, leading to suboptimal results.</a:t>
            </a:r>
          </a:p>
          <a:p>
            <a:pPr marL="228600" indent="-228600">
              <a:buFont typeface="+mj-lt"/>
              <a:buAutoNum type="arabicPeriod"/>
            </a:pPr>
            <a:r>
              <a:rPr lang="en-US" sz="1100" dirty="0">
                <a:latin typeface="Helvetica Neue" panose="02000503000000020004" pitchFamily="2" charset="0"/>
              </a:rPr>
              <a:t>Lack of model robustness: The model may perform well on the training data but fail to generalize to unseen or real-world data, indicating a lack of robustness.</a:t>
            </a:r>
          </a:p>
          <a:p>
            <a:pPr marL="228600" indent="-228600">
              <a:buFont typeface="+mj-lt"/>
              <a:buAutoNum type="arabicPeriod"/>
            </a:pPr>
            <a:r>
              <a:rPr lang="en-US" sz="1100" dirty="0">
                <a:latin typeface="Helvetica Neue" panose="02000503000000020004" pitchFamily="2" charset="0"/>
              </a:rPr>
              <a:t>Lack of </a:t>
            </a:r>
            <a:r>
              <a:rPr lang="en-US" sz="1100" dirty="0" err="1">
                <a:latin typeface="Helvetica Neue" panose="02000503000000020004" pitchFamily="2" charset="0"/>
              </a:rPr>
              <a:t>explainability</a:t>
            </a:r>
            <a:r>
              <a:rPr lang="en-US" sz="1100" dirty="0">
                <a:latin typeface="Helvetica Neue" panose="02000503000000020004" pitchFamily="2" charset="0"/>
              </a:rPr>
              <a:t>: If the model's decision-making process is not transparent or interpretable, it may be challenging to understand and justify its predictions or classifications.</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Performance validation: Conduct thorough performance evaluation of the trained model using appropriate evaluation metrics and validation techniques, such as cross-validation or hold-out validation, to assess its accuracy, robustness, and generalization capabilities.</a:t>
            </a:r>
          </a:p>
          <a:p>
            <a:pPr marL="228600" indent="-228600">
              <a:buFont typeface="+mj-lt"/>
              <a:buAutoNum type="arabicPeriod"/>
            </a:pPr>
            <a:r>
              <a:rPr lang="en-US" sz="1100" dirty="0">
                <a:latin typeface="Helvetica Neue" panose="02000503000000020004" pitchFamily="2" charset="0"/>
              </a:rPr>
              <a:t>Robustness assessment: Test the model's performance on various datasets or evaluate its sensitivity to perturbations and variations to determine its robustness under different conditions.</a:t>
            </a:r>
          </a:p>
          <a:p>
            <a:pPr marL="228600" indent="-228600">
              <a:buFont typeface="+mj-lt"/>
              <a:buAutoNum type="arabicPeriod"/>
            </a:pPr>
            <a:r>
              <a:rPr lang="en-US" sz="1100" dirty="0" err="1">
                <a:latin typeface="Helvetica Neue" panose="02000503000000020004" pitchFamily="2" charset="0"/>
              </a:rPr>
              <a:t>Explainability</a:t>
            </a:r>
            <a:r>
              <a:rPr lang="en-US" sz="1100" dirty="0">
                <a:latin typeface="Helvetica Neue" panose="02000503000000020004" pitchFamily="2" charset="0"/>
              </a:rPr>
              <a:t> enhancement: Utilize techniques such as feature importance analysis, model interpretability methods or using inherently explainable models (e.g., decision trees) to increase the transparency and interpretability of the model's predictions.</a:t>
            </a:r>
          </a:p>
          <a:p>
            <a:endParaRPr lang="en-US" sz="1100" dirty="0">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1494740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nelkoppeling_links xmlns="11c69230-f4e8-4222-9897-a22de6b9760d">
      <Url xsi:nil="true"/>
      <Description xsi:nil="true"/>
    </Snelkoppeling_links>
    <_Status xmlns="http://schemas.microsoft.com/sharepoint/v3/fields">Niet gestart</_Status>
    <Document_x0020_type xmlns="11c69230-f4e8-4222-9897-a22de6b9760d" xsi:nil="true"/>
    <TV_afdeling xmlns="11c69230-f4e8-4222-9897-a22de6b9760d" xsi:nil="true"/>
    <Categorie_x0020__DE xmlns="11c69230-f4e8-4222-9897-a22de6b9760d" xsi:nil="true"/>
    <Document_x0020_inhoud xmlns="11c69230-f4e8-4222-9897-a22de6b9760d" xsi:nil="true"/>
    <Document_x0020_eigenaar xmlns="11c69230-f4e8-4222-9897-a22de6b9760d" xsi:nil="true"/>
    <Jaar xmlns="a7b15f6e-d26b-4d7c-b096-1cc1b2238c89">JJJJ</Jaar>
    <Document_x0020_Datum xmlns="11c69230-f4e8-4222-9897-a22de6b9760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9217ABA677C34D859AAD68698B150B" ma:contentTypeVersion="9" ma:contentTypeDescription="Een nieuw document maken." ma:contentTypeScope="" ma:versionID="d60ce275a039116274560757f08777e2">
  <xsd:schema xmlns:xsd="http://www.w3.org/2001/XMLSchema" xmlns:xs="http://www.w3.org/2001/XMLSchema" xmlns:p="http://schemas.microsoft.com/office/2006/metadata/properties" xmlns:ns2="11c69230-f4e8-4222-9897-a22de6b9760d" xmlns:ns3="a7b15f6e-d26b-4d7c-b096-1cc1b2238c89" xmlns:ns4="http://schemas.microsoft.com/sharepoint/v3/fields" targetNamespace="http://schemas.microsoft.com/office/2006/metadata/properties" ma:root="true" ma:fieldsID="e2106dcf5deb04e0c76ddbadace46dac" ns2:_="" ns3:_="" ns4:_="">
    <xsd:import namespace="11c69230-f4e8-4222-9897-a22de6b9760d"/>
    <xsd:import namespace="a7b15f6e-d26b-4d7c-b096-1cc1b2238c89"/>
    <xsd:import namespace="http://schemas.microsoft.com/sharepoint/v3/fields"/>
    <xsd:element name="properties">
      <xsd:complexType>
        <xsd:sequence>
          <xsd:element name="documentManagement">
            <xsd:complexType>
              <xsd:all>
                <xsd:element ref="ns2:Snelkoppeling_links" minOccurs="0"/>
                <xsd:element ref="ns2:Document_x0020_inhoud" minOccurs="0"/>
                <xsd:element ref="ns2:Document_x0020_type" minOccurs="0"/>
                <xsd:element ref="ns2:TV_afdeling" minOccurs="0"/>
                <xsd:element ref="ns3:Jaar" minOccurs="0"/>
                <xsd:element ref="ns2:Document_x0020_Datum" minOccurs="0"/>
                <xsd:element ref="ns4:_Status" minOccurs="0"/>
                <xsd:element ref="ns2:Document_x0020_eigenaar" minOccurs="0"/>
                <xsd:element ref="ns2:Categorie_x0020__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69230-f4e8-4222-9897-a22de6b9760d" elementFormDefault="qualified">
    <xsd:import namespace="http://schemas.microsoft.com/office/2006/documentManagement/types"/>
    <xsd:import namespace="http://schemas.microsoft.com/office/infopath/2007/PartnerControls"/>
    <xsd:element name="Snelkoppeling_links" ma:index="8" nillable="true" ma:displayName="Snelkoppeling_links" ma:format="Hyperlink" ma:internalName="Snelkoppeling_links">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inhoud" ma:index="9" nillable="true" ma:displayName="Document inhoud" ma:description="Geef hier in het kort aan wat het onderwerp of de inhoud van het document is. Dit vergroot de vindbaarheid." ma:internalName="Document_x0020_inhoud">
      <xsd:simpleType>
        <xsd:restriction base="dms:Text">
          <xsd:maxLength value="255"/>
        </xsd:restriction>
      </xsd:simpleType>
    </xsd:element>
    <xsd:element name="Document_x0020_type" ma:index="10" nillable="true" ma:displayName="Document type" ma:list="{c6d56f46-1dca-4a2d-9e04-ca71a11324f4}" ma:internalName="Document_x0020_type" ma:showField="LinkTitleNoMenu" ma:web="11c69230-f4e8-4222-9897-a22de6b9760d">
      <xsd:simpleType>
        <xsd:restriction base="dms:Lookup"/>
      </xsd:simpleType>
    </xsd:element>
    <xsd:element name="TV_afdeling" ma:index="11" nillable="true" ma:displayName="TV_afdeling" ma:list="{41037b69-c262-4fbf-a2c4-15a64be21630}" ma:internalName="TV_afdeling" ma:showField="LinkTitleNoMenu" ma:web="11c69230-f4e8-4222-9897-a22de6b9760d">
      <xsd:simpleType>
        <xsd:restriction base="dms:Lookup"/>
      </xsd:simpleType>
    </xsd:element>
    <xsd:element name="Document_x0020_Datum" ma:index="13" nillable="true" ma:displayName="Document Datum" ma:format="DateOnly" ma:internalName="Document_x0020_Datum">
      <xsd:simpleType>
        <xsd:restriction base="dms:DateTime"/>
      </xsd:simpleType>
    </xsd:element>
    <xsd:element name="Document_x0020_eigenaar" ma:index="15" nillable="true" ma:displayName="Document eigenaar" ma:list="{decc7a15-bd61-4bee-ad9f-4f5580f55fb0}" ma:internalName="Document_x0020_eigenaar" ma:showField="LinkTitleNoMenu" ma:web="11c69230-f4e8-4222-9897-a22de6b9760d">
      <xsd:simpleType>
        <xsd:restriction base="dms:Lookup"/>
      </xsd:simpleType>
    </xsd:element>
    <xsd:element name="Categorie_x0020__DE" ma:index="16" nillable="true" ma:displayName="Categorie _DE" ma:list="{63a2c1b7-c7b8-4f98-a330-e70b27122ab3}" ma:internalName="Categorie_x0020__DE" ma:showField="Title" ma:web="11c69230-f4e8-4222-9897-a22de6b9760d">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a7b15f6e-d26b-4d7c-b096-1cc1b2238c89" elementFormDefault="qualified">
    <xsd:import namespace="http://schemas.microsoft.com/office/2006/documentManagement/types"/>
    <xsd:import namespace="http://schemas.microsoft.com/office/infopath/2007/PartnerControls"/>
    <xsd:element name="Jaar" ma:index="12" nillable="true" ma:displayName="Jaar" ma:default="JJJJ" ma:internalName="Jaa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4" nillable="true" ma:displayName="Status" ma:default="Niet gestart" ma:format="Dropdown" ma:internalName="_Status">
      <xsd:simpleType>
        <xsd:restriction base="dms:Choice">
          <xsd:enumeration value="Niet gestart"/>
          <xsd:enumeration value="Gelezen"/>
          <xsd:enumeration value="Concept"/>
          <xsd:enumeration value="Goedkeuring nodig"/>
          <xsd:enumeration value="Herzien"/>
          <xsd:enumeration value="Gepland"/>
          <xsd:enumeration value="In behandeling"/>
          <xsd:enumeration value="Gepubliceerd"/>
          <xsd:enumeration value="Definitief"/>
          <xsd:enumeration value="Verlopen"/>
          <xsd:enumeration value="Afgerond"/>
          <xsd:enumeration value="Annulering"/>
          <xsd:enumeration value="Vervallen"/>
          <xsd:enumeration value="Archief"/>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75D56-8046-438E-8E4B-44DA50BB2A2D}">
  <ds:schemaRefs>
    <ds:schemaRef ds:uri="http://schemas.microsoft.com/sharepoint/v3/contenttype/forms"/>
  </ds:schemaRefs>
</ds:datastoreItem>
</file>

<file path=customXml/itemProps2.xml><?xml version="1.0" encoding="utf-8"?>
<ds:datastoreItem xmlns:ds="http://schemas.openxmlformats.org/officeDocument/2006/customXml" ds:itemID="{7B43447D-B8CC-4D86-8E6F-4041028C6E5C}">
  <ds:schemaRefs>
    <ds:schemaRef ds:uri="11c69230-f4e8-4222-9897-a22de6b9760d"/>
    <ds:schemaRef ds:uri="http://schemas.microsoft.com/sharepoint/v3/fields"/>
    <ds:schemaRef ds:uri="http://purl.org/dc/elements/1.1/"/>
    <ds:schemaRef ds:uri="http://purl.org/dc/terms/"/>
    <ds:schemaRef ds:uri="http://schemas.microsoft.com/office/2006/documentManagement/types"/>
    <ds:schemaRef ds:uri="http://www.w3.org/XML/1998/namespace"/>
    <ds:schemaRef ds:uri="http://schemas.microsoft.com/office/infopath/2007/PartnerControls"/>
    <ds:schemaRef ds:uri="a7b15f6e-d26b-4d7c-b096-1cc1b2238c89"/>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E808CCE-7FA5-49C5-B2C4-5AF133F6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c69230-f4e8-4222-9897-a22de6b9760d"/>
    <ds:schemaRef ds:uri="a7b15f6e-d26b-4d7c-b096-1cc1b2238c89"/>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1452</TotalTime>
  <Words>2581</Words>
  <Application>Microsoft Office PowerPoint</Application>
  <PresentationFormat>Diavoorstelling (4:3)</PresentationFormat>
  <Paragraphs>183</Paragraphs>
  <Slides>13</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13</vt:i4>
      </vt:variant>
    </vt:vector>
  </HeadingPairs>
  <TitlesOfParts>
    <vt:vector size="22" baseType="lpstr">
      <vt:lpstr>Arial</vt:lpstr>
      <vt:lpstr>Calibri</vt:lpstr>
      <vt:lpstr>Franklin Gothic Demi</vt:lpstr>
      <vt:lpstr>Helvetica Neue</vt:lpstr>
      <vt:lpstr>Impact</vt:lpstr>
      <vt:lpstr>Symbol</vt:lpstr>
      <vt:lpstr>Times New Roman</vt:lpstr>
      <vt:lpstr>Wingdings</vt:lpstr>
      <vt:lpstr>Office Theme</vt:lpstr>
      <vt:lpstr>CRISP-ML(Q)</vt:lpstr>
      <vt:lpstr>CRISP-ML(Q)</vt:lpstr>
      <vt:lpstr>ML Development Life Cycle Process</vt:lpstr>
      <vt:lpstr>Phases</vt:lpstr>
      <vt:lpstr>Quality Assurance</vt:lpstr>
      <vt:lpstr>Business and Data Understanding</vt:lpstr>
      <vt:lpstr>Data Engineering</vt:lpstr>
      <vt:lpstr>Model Engineering</vt:lpstr>
      <vt:lpstr>Model Evaluation</vt:lpstr>
      <vt:lpstr>Model Deployment</vt:lpstr>
      <vt:lpstr>Monitoring and Maintenance</vt:lpstr>
      <vt:lpstr>Strengths and weaknesses</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Velzen, M.A.J. van (Marcel)</cp:lastModifiedBy>
  <cp:revision>159</cp:revision>
  <dcterms:created xsi:type="dcterms:W3CDTF">2023-05-29T08:25:00Z</dcterms:created>
  <dcterms:modified xsi:type="dcterms:W3CDTF">2023-07-17T11:20:49Z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Diavoorstelling (4:3)</vt:lpwstr>
  </property>
  <property fmtid="{D5CDD505-2E9C-101B-9397-08002B2CF9AE}" pid="3" name="Slides">
    <vt:i4>1</vt:i4>
  </property>
  <property fmtid="{D5CDD505-2E9C-101B-9397-08002B2CF9AE}" pid="4" name="ContentTypeId">
    <vt:lpwstr>0x010100E29217ABA677C34D859AAD68698B150B</vt:lpwstr>
  </property>
</Properties>
</file>