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256" r:id="rId2"/>
    <p:sldId id="270" r:id="rId3"/>
    <p:sldId id="257" r:id="rId4"/>
    <p:sldId id="271" r:id="rId5"/>
    <p:sldId id="259" r:id="rId6"/>
    <p:sldId id="260" r:id="rId7"/>
    <p:sldId id="277" r:id="rId8"/>
    <p:sldId id="268" r:id="rId9"/>
    <p:sldId id="267" r:id="rId10"/>
    <p:sldId id="269" r:id="rId11"/>
    <p:sldId id="278" r:id="rId12"/>
    <p:sldId id="273" r:id="rId13"/>
    <p:sldId id="274" r:id="rId14"/>
    <p:sldId id="275" r:id="rId15"/>
    <p:sldId id="276" r:id="rId16"/>
    <p:sldId id="272" r:id="rId17"/>
    <p:sldId id="265"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1"/>
    <p:restoredTop sz="94699"/>
  </p:normalViewPr>
  <p:slideViewPr>
    <p:cSldViewPr snapToGrid="0" snapToObjects="1">
      <p:cViewPr varScale="1">
        <p:scale>
          <a:sx n="164" d="100"/>
          <a:sy n="164" d="100"/>
        </p:scale>
        <p:origin x="105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6B070-8CAE-4A73-BD80-45D63F0D1B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8D3A93-F9B9-4DC5-9E0C-CF9A10497A51}">
      <dgm:prSet/>
      <dgm:spPr/>
      <dgm:t>
        <a:bodyPr/>
        <a:lstStyle/>
        <a:p>
          <a:r>
            <a:rPr lang="en-US" b="1" i="0"/>
            <a:t>Initial focus: </a:t>
          </a:r>
          <a:r>
            <a:rPr lang="en-US" b="0" i="0"/>
            <a:t>Indicators of diabetes across U.S. regions.</a:t>
          </a:r>
          <a:endParaRPr lang="en-US"/>
        </a:p>
      </dgm:t>
    </dgm:pt>
    <dgm:pt modelId="{56F44384-2FF6-4E51-B2D0-DA8C6D3271DC}" type="parTrans" cxnId="{5BCEC438-17EA-4A64-AE00-A4C979932340}">
      <dgm:prSet/>
      <dgm:spPr/>
      <dgm:t>
        <a:bodyPr/>
        <a:lstStyle/>
        <a:p>
          <a:endParaRPr lang="en-US"/>
        </a:p>
      </dgm:t>
    </dgm:pt>
    <dgm:pt modelId="{1A7286F0-4C18-41F3-9058-42166F36D595}" type="sibTrans" cxnId="{5BCEC438-17EA-4A64-AE00-A4C979932340}">
      <dgm:prSet/>
      <dgm:spPr/>
      <dgm:t>
        <a:bodyPr/>
        <a:lstStyle/>
        <a:p>
          <a:endParaRPr lang="en-US"/>
        </a:p>
      </dgm:t>
    </dgm:pt>
    <dgm:pt modelId="{94D78FCD-824E-42BB-916A-CFC41D9B55F2}">
      <dgm:prSet/>
      <dgm:spPr/>
      <dgm:t>
        <a:bodyPr/>
        <a:lstStyle/>
        <a:p>
          <a:r>
            <a:rPr lang="en-US" b="1" i="0"/>
            <a:t>Challenge: </a:t>
          </a:r>
          <a:r>
            <a:rPr lang="en-US" i="0"/>
            <a:t>Insufficient and unreliable data for accurate forecasting</a:t>
          </a:r>
          <a:endParaRPr lang="en-US"/>
        </a:p>
      </dgm:t>
    </dgm:pt>
    <dgm:pt modelId="{EAE666DE-16BD-480D-B85D-3A9D4A63420E}" type="parTrans" cxnId="{63066118-E674-4928-BBA3-97413499276B}">
      <dgm:prSet/>
      <dgm:spPr/>
      <dgm:t>
        <a:bodyPr/>
        <a:lstStyle/>
        <a:p>
          <a:endParaRPr lang="en-US"/>
        </a:p>
      </dgm:t>
    </dgm:pt>
    <dgm:pt modelId="{490C3837-49C4-40E8-BB7C-CE9DE59481B3}" type="sibTrans" cxnId="{63066118-E674-4928-BBA3-97413499276B}">
      <dgm:prSet/>
      <dgm:spPr/>
      <dgm:t>
        <a:bodyPr/>
        <a:lstStyle/>
        <a:p>
          <a:endParaRPr lang="en-US"/>
        </a:p>
      </dgm:t>
    </dgm:pt>
    <dgm:pt modelId="{6E9CF10B-DA61-43D7-A4EE-D85BAA7608C9}">
      <dgm:prSet/>
      <dgm:spPr/>
      <dgm:t>
        <a:bodyPr/>
        <a:lstStyle/>
        <a:p>
          <a:r>
            <a:rPr lang="en-US" b="1" i="0" dirty="0"/>
            <a:t>Pivot: </a:t>
          </a:r>
          <a:r>
            <a:rPr lang="en-US" b="0" i="0" dirty="0"/>
            <a:t>Shifted analysis to new data from the Pima Indians, a Native American population in Arizona, known for higher diabetes prevalence.</a:t>
          </a:r>
          <a:endParaRPr lang="en-US" dirty="0"/>
        </a:p>
      </dgm:t>
    </dgm:pt>
    <dgm:pt modelId="{D82ECA85-4CBB-4BD1-9D70-7155D321FA8A}" type="parTrans" cxnId="{B3284BFE-C4FC-4CB2-B14F-30DF546F6BA4}">
      <dgm:prSet/>
      <dgm:spPr/>
      <dgm:t>
        <a:bodyPr/>
        <a:lstStyle/>
        <a:p>
          <a:endParaRPr lang="en-US"/>
        </a:p>
      </dgm:t>
    </dgm:pt>
    <dgm:pt modelId="{D0AC4C12-4C40-4F38-BBDF-9C37FF61AF67}" type="sibTrans" cxnId="{B3284BFE-C4FC-4CB2-B14F-30DF546F6BA4}">
      <dgm:prSet/>
      <dgm:spPr/>
      <dgm:t>
        <a:bodyPr/>
        <a:lstStyle/>
        <a:p>
          <a:endParaRPr lang="en-US"/>
        </a:p>
      </dgm:t>
    </dgm:pt>
    <dgm:pt modelId="{98E2B326-897A-3C46-8352-CB6CAE32271D}" type="pres">
      <dgm:prSet presAssocID="{B436B070-8CAE-4A73-BD80-45D63F0D1BA5}" presName="linear" presStyleCnt="0">
        <dgm:presLayoutVars>
          <dgm:animLvl val="lvl"/>
          <dgm:resizeHandles val="exact"/>
        </dgm:presLayoutVars>
      </dgm:prSet>
      <dgm:spPr/>
    </dgm:pt>
    <dgm:pt modelId="{2FEFA285-0C85-BD41-AFF6-55F76ECADD45}" type="pres">
      <dgm:prSet presAssocID="{028D3A93-F9B9-4DC5-9E0C-CF9A10497A51}" presName="parentText" presStyleLbl="node1" presStyleIdx="0" presStyleCnt="3">
        <dgm:presLayoutVars>
          <dgm:chMax val="0"/>
          <dgm:bulletEnabled val="1"/>
        </dgm:presLayoutVars>
      </dgm:prSet>
      <dgm:spPr/>
    </dgm:pt>
    <dgm:pt modelId="{4391C3D6-DF11-CC4B-9CF9-507136C7CEA4}" type="pres">
      <dgm:prSet presAssocID="{1A7286F0-4C18-41F3-9058-42166F36D595}" presName="spacer" presStyleCnt="0"/>
      <dgm:spPr/>
    </dgm:pt>
    <dgm:pt modelId="{E00A55D5-C8B3-884B-9C90-9A976BF28D92}" type="pres">
      <dgm:prSet presAssocID="{94D78FCD-824E-42BB-916A-CFC41D9B55F2}" presName="parentText" presStyleLbl="node1" presStyleIdx="1" presStyleCnt="3">
        <dgm:presLayoutVars>
          <dgm:chMax val="0"/>
          <dgm:bulletEnabled val="1"/>
        </dgm:presLayoutVars>
      </dgm:prSet>
      <dgm:spPr/>
    </dgm:pt>
    <dgm:pt modelId="{7B95E87A-5152-4441-9B60-F1220804B3F6}" type="pres">
      <dgm:prSet presAssocID="{490C3837-49C4-40E8-BB7C-CE9DE59481B3}" presName="spacer" presStyleCnt="0"/>
      <dgm:spPr/>
    </dgm:pt>
    <dgm:pt modelId="{A5131F5B-517F-6447-99FA-713356B8940C}" type="pres">
      <dgm:prSet presAssocID="{6E9CF10B-DA61-43D7-A4EE-D85BAA7608C9}" presName="parentText" presStyleLbl="node1" presStyleIdx="2" presStyleCnt="3">
        <dgm:presLayoutVars>
          <dgm:chMax val="0"/>
          <dgm:bulletEnabled val="1"/>
        </dgm:presLayoutVars>
      </dgm:prSet>
      <dgm:spPr/>
    </dgm:pt>
  </dgm:ptLst>
  <dgm:cxnLst>
    <dgm:cxn modelId="{63066118-E674-4928-BBA3-97413499276B}" srcId="{B436B070-8CAE-4A73-BD80-45D63F0D1BA5}" destId="{94D78FCD-824E-42BB-916A-CFC41D9B55F2}" srcOrd="1" destOrd="0" parTransId="{EAE666DE-16BD-480D-B85D-3A9D4A63420E}" sibTransId="{490C3837-49C4-40E8-BB7C-CE9DE59481B3}"/>
    <dgm:cxn modelId="{5BCEC438-17EA-4A64-AE00-A4C979932340}" srcId="{B436B070-8CAE-4A73-BD80-45D63F0D1BA5}" destId="{028D3A93-F9B9-4DC5-9E0C-CF9A10497A51}" srcOrd="0" destOrd="0" parTransId="{56F44384-2FF6-4E51-B2D0-DA8C6D3271DC}" sibTransId="{1A7286F0-4C18-41F3-9058-42166F36D595}"/>
    <dgm:cxn modelId="{7EDCD940-C774-D74E-A097-1CA42650FCDD}" type="presOf" srcId="{6E9CF10B-DA61-43D7-A4EE-D85BAA7608C9}" destId="{A5131F5B-517F-6447-99FA-713356B8940C}" srcOrd="0" destOrd="0" presId="urn:microsoft.com/office/officeart/2005/8/layout/vList2"/>
    <dgm:cxn modelId="{2037C159-D360-BE4A-B02C-CEF9706096CD}" type="presOf" srcId="{B436B070-8CAE-4A73-BD80-45D63F0D1BA5}" destId="{98E2B326-897A-3C46-8352-CB6CAE32271D}" srcOrd="0" destOrd="0" presId="urn:microsoft.com/office/officeart/2005/8/layout/vList2"/>
    <dgm:cxn modelId="{5EEE508D-B3F3-1E42-BC77-ABDD70CBB483}" type="presOf" srcId="{94D78FCD-824E-42BB-916A-CFC41D9B55F2}" destId="{E00A55D5-C8B3-884B-9C90-9A976BF28D92}" srcOrd="0" destOrd="0" presId="urn:microsoft.com/office/officeart/2005/8/layout/vList2"/>
    <dgm:cxn modelId="{F4BBCC96-B0D2-0741-B8C4-B51609371067}" type="presOf" srcId="{028D3A93-F9B9-4DC5-9E0C-CF9A10497A51}" destId="{2FEFA285-0C85-BD41-AFF6-55F76ECADD45}" srcOrd="0" destOrd="0" presId="urn:microsoft.com/office/officeart/2005/8/layout/vList2"/>
    <dgm:cxn modelId="{B3284BFE-C4FC-4CB2-B14F-30DF546F6BA4}" srcId="{B436B070-8CAE-4A73-BD80-45D63F0D1BA5}" destId="{6E9CF10B-DA61-43D7-A4EE-D85BAA7608C9}" srcOrd="2" destOrd="0" parTransId="{D82ECA85-4CBB-4BD1-9D70-7155D321FA8A}" sibTransId="{D0AC4C12-4C40-4F38-BBDF-9C37FF61AF67}"/>
    <dgm:cxn modelId="{37242299-67BB-9A40-AE3A-7F9BAA9F1D7C}" type="presParOf" srcId="{98E2B326-897A-3C46-8352-CB6CAE32271D}" destId="{2FEFA285-0C85-BD41-AFF6-55F76ECADD45}" srcOrd="0" destOrd="0" presId="urn:microsoft.com/office/officeart/2005/8/layout/vList2"/>
    <dgm:cxn modelId="{0FF1701C-C624-3F42-94F7-2964EA279064}" type="presParOf" srcId="{98E2B326-897A-3C46-8352-CB6CAE32271D}" destId="{4391C3D6-DF11-CC4B-9CF9-507136C7CEA4}" srcOrd="1" destOrd="0" presId="urn:microsoft.com/office/officeart/2005/8/layout/vList2"/>
    <dgm:cxn modelId="{B01C9047-E9D8-D34E-B433-521AAA358588}" type="presParOf" srcId="{98E2B326-897A-3C46-8352-CB6CAE32271D}" destId="{E00A55D5-C8B3-884B-9C90-9A976BF28D92}" srcOrd="2" destOrd="0" presId="urn:microsoft.com/office/officeart/2005/8/layout/vList2"/>
    <dgm:cxn modelId="{4784DBEE-413A-C241-8B39-C674764E7C56}" type="presParOf" srcId="{98E2B326-897A-3C46-8352-CB6CAE32271D}" destId="{7B95E87A-5152-4441-9B60-F1220804B3F6}" srcOrd="3" destOrd="0" presId="urn:microsoft.com/office/officeart/2005/8/layout/vList2"/>
    <dgm:cxn modelId="{46ACF726-D5B8-1A4E-9EB5-86CEE6659F29}" type="presParOf" srcId="{98E2B326-897A-3C46-8352-CB6CAE32271D}" destId="{A5131F5B-517F-6447-99FA-713356B894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6A72CC-E97C-4A4C-BF44-14F9FDA7698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937C43AE-C4BF-4699-88AD-7DDF19D62931}">
      <dgm:prSet/>
      <dgm:spPr/>
      <dgm:t>
        <a:bodyPr/>
        <a:lstStyle/>
        <a:p>
          <a:r>
            <a:rPr lang="en-US" b="1"/>
            <a:t>Chronic condition</a:t>
          </a:r>
          <a:r>
            <a:rPr lang="en-US"/>
            <a:t> where the body struggles to manage insulin, leading to high blood sugar levels.</a:t>
          </a:r>
        </a:p>
      </dgm:t>
    </dgm:pt>
    <dgm:pt modelId="{1888B671-830E-412D-972D-65F8A86B5631}" type="parTrans" cxnId="{FF071042-32C4-4AD4-BAE0-CB3BDDA01728}">
      <dgm:prSet/>
      <dgm:spPr/>
      <dgm:t>
        <a:bodyPr/>
        <a:lstStyle/>
        <a:p>
          <a:endParaRPr lang="en-US"/>
        </a:p>
      </dgm:t>
    </dgm:pt>
    <dgm:pt modelId="{70D28A21-AC06-4275-AE27-D3D945EE6F19}" type="sibTrans" cxnId="{FF071042-32C4-4AD4-BAE0-CB3BDDA01728}">
      <dgm:prSet/>
      <dgm:spPr/>
      <dgm:t>
        <a:bodyPr/>
        <a:lstStyle/>
        <a:p>
          <a:endParaRPr lang="en-US"/>
        </a:p>
      </dgm:t>
    </dgm:pt>
    <dgm:pt modelId="{22645701-A954-4DC2-AFE9-3205F2A88CEF}">
      <dgm:prSet/>
      <dgm:spPr/>
      <dgm:t>
        <a:bodyPr/>
        <a:lstStyle/>
        <a:p>
          <a:r>
            <a:rPr lang="en-US" b="1"/>
            <a:t>Type 1</a:t>
          </a:r>
          <a:r>
            <a:rPr lang="en-US"/>
            <a:t>: Body doesn't produce insulin.</a:t>
          </a:r>
        </a:p>
      </dgm:t>
    </dgm:pt>
    <dgm:pt modelId="{A97DD081-2A31-4E1D-AEA6-78AB23B15086}" type="parTrans" cxnId="{4B9A0722-7550-4C8A-B0C0-EDDEE1E43463}">
      <dgm:prSet/>
      <dgm:spPr/>
      <dgm:t>
        <a:bodyPr/>
        <a:lstStyle/>
        <a:p>
          <a:endParaRPr lang="en-US"/>
        </a:p>
      </dgm:t>
    </dgm:pt>
    <dgm:pt modelId="{472CC5A0-3B4E-4238-BC54-485C8328F598}" type="sibTrans" cxnId="{4B9A0722-7550-4C8A-B0C0-EDDEE1E43463}">
      <dgm:prSet/>
      <dgm:spPr/>
      <dgm:t>
        <a:bodyPr/>
        <a:lstStyle/>
        <a:p>
          <a:endParaRPr lang="en-US"/>
        </a:p>
      </dgm:t>
    </dgm:pt>
    <dgm:pt modelId="{0222FA8A-BF1D-4A8D-839D-E5F39D806783}">
      <dgm:prSet/>
      <dgm:spPr/>
      <dgm:t>
        <a:bodyPr/>
        <a:lstStyle/>
        <a:p>
          <a:r>
            <a:rPr lang="en-US" b="1"/>
            <a:t>Type 2</a:t>
          </a:r>
          <a:r>
            <a:rPr lang="en-US"/>
            <a:t>: Body can't use insulin effectively.</a:t>
          </a:r>
        </a:p>
      </dgm:t>
    </dgm:pt>
    <dgm:pt modelId="{935577D9-E38D-4FDF-A3F7-5621A912961C}" type="parTrans" cxnId="{AECBB515-0686-4950-81AE-80B261E31EA5}">
      <dgm:prSet/>
      <dgm:spPr/>
      <dgm:t>
        <a:bodyPr/>
        <a:lstStyle/>
        <a:p>
          <a:endParaRPr lang="en-US"/>
        </a:p>
      </dgm:t>
    </dgm:pt>
    <dgm:pt modelId="{CE30B6FF-C9EF-496D-A9DE-0BCDEE5869FD}" type="sibTrans" cxnId="{AECBB515-0686-4950-81AE-80B261E31EA5}">
      <dgm:prSet/>
      <dgm:spPr/>
      <dgm:t>
        <a:bodyPr/>
        <a:lstStyle/>
        <a:p>
          <a:endParaRPr lang="en-US"/>
        </a:p>
      </dgm:t>
    </dgm:pt>
    <dgm:pt modelId="{D46EFA7B-383C-482D-8891-CBFA8EB5178D}">
      <dgm:prSet/>
      <dgm:spPr/>
      <dgm:t>
        <a:bodyPr/>
        <a:lstStyle/>
        <a:p>
          <a:r>
            <a:rPr lang="en-US" b="1"/>
            <a:t>Health Impact</a:t>
          </a:r>
          <a:r>
            <a:rPr lang="en-US"/>
            <a:t>: Uncontrolled diabetes can cause serious long-term health issues.</a:t>
          </a:r>
        </a:p>
      </dgm:t>
    </dgm:pt>
    <dgm:pt modelId="{E140F4BE-20E7-41AD-99D3-F2C2AFB8C1BE}" type="parTrans" cxnId="{0AC6C1D7-2BED-4F01-AAB5-5C7B309B3A10}">
      <dgm:prSet/>
      <dgm:spPr/>
      <dgm:t>
        <a:bodyPr/>
        <a:lstStyle/>
        <a:p>
          <a:endParaRPr lang="en-US"/>
        </a:p>
      </dgm:t>
    </dgm:pt>
    <dgm:pt modelId="{216CD025-364D-4100-AA64-F125FD398964}" type="sibTrans" cxnId="{0AC6C1D7-2BED-4F01-AAB5-5C7B309B3A10}">
      <dgm:prSet/>
      <dgm:spPr/>
      <dgm:t>
        <a:bodyPr/>
        <a:lstStyle/>
        <a:p>
          <a:endParaRPr lang="en-US"/>
        </a:p>
      </dgm:t>
    </dgm:pt>
    <dgm:pt modelId="{9B2C692F-D269-4940-8B36-FBE9C353D6D1}" type="pres">
      <dgm:prSet presAssocID="{C26A72CC-E97C-4A4C-BF44-14F9FDA7698D}" presName="matrix" presStyleCnt="0">
        <dgm:presLayoutVars>
          <dgm:chMax val="1"/>
          <dgm:dir/>
          <dgm:resizeHandles val="exact"/>
        </dgm:presLayoutVars>
      </dgm:prSet>
      <dgm:spPr/>
    </dgm:pt>
    <dgm:pt modelId="{D821E6E1-7F00-714A-880E-EAFB169D35F8}" type="pres">
      <dgm:prSet presAssocID="{C26A72CC-E97C-4A4C-BF44-14F9FDA7698D}" presName="diamond" presStyleLbl="bgShp" presStyleIdx="0" presStyleCnt="1"/>
      <dgm:spPr/>
    </dgm:pt>
    <dgm:pt modelId="{73E60414-E310-014E-A55C-5477FA391E9F}" type="pres">
      <dgm:prSet presAssocID="{C26A72CC-E97C-4A4C-BF44-14F9FDA7698D}" presName="quad1" presStyleLbl="node1" presStyleIdx="0" presStyleCnt="4">
        <dgm:presLayoutVars>
          <dgm:chMax val="0"/>
          <dgm:chPref val="0"/>
          <dgm:bulletEnabled val="1"/>
        </dgm:presLayoutVars>
      </dgm:prSet>
      <dgm:spPr/>
    </dgm:pt>
    <dgm:pt modelId="{31B13C8E-7FBE-E445-839F-B4E268DCCCE1}" type="pres">
      <dgm:prSet presAssocID="{C26A72CC-E97C-4A4C-BF44-14F9FDA7698D}" presName="quad2" presStyleLbl="node1" presStyleIdx="1" presStyleCnt="4">
        <dgm:presLayoutVars>
          <dgm:chMax val="0"/>
          <dgm:chPref val="0"/>
          <dgm:bulletEnabled val="1"/>
        </dgm:presLayoutVars>
      </dgm:prSet>
      <dgm:spPr/>
    </dgm:pt>
    <dgm:pt modelId="{8A8964F4-8767-B44B-8257-38B61C6485DF}" type="pres">
      <dgm:prSet presAssocID="{C26A72CC-E97C-4A4C-BF44-14F9FDA7698D}" presName="quad3" presStyleLbl="node1" presStyleIdx="2" presStyleCnt="4">
        <dgm:presLayoutVars>
          <dgm:chMax val="0"/>
          <dgm:chPref val="0"/>
          <dgm:bulletEnabled val="1"/>
        </dgm:presLayoutVars>
      </dgm:prSet>
      <dgm:spPr/>
    </dgm:pt>
    <dgm:pt modelId="{5CA1782B-DBA8-7F4D-9A3C-AC312CDDD8DA}" type="pres">
      <dgm:prSet presAssocID="{C26A72CC-E97C-4A4C-BF44-14F9FDA7698D}" presName="quad4" presStyleLbl="node1" presStyleIdx="3" presStyleCnt="4">
        <dgm:presLayoutVars>
          <dgm:chMax val="0"/>
          <dgm:chPref val="0"/>
          <dgm:bulletEnabled val="1"/>
        </dgm:presLayoutVars>
      </dgm:prSet>
      <dgm:spPr/>
    </dgm:pt>
  </dgm:ptLst>
  <dgm:cxnLst>
    <dgm:cxn modelId="{BEEA2D07-29B5-3E46-A6D5-D4C37B690232}" type="presOf" srcId="{22645701-A954-4DC2-AFE9-3205F2A88CEF}" destId="{31B13C8E-7FBE-E445-839F-B4E268DCCCE1}" srcOrd="0" destOrd="0" presId="urn:microsoft.com/office/officeart/2005/8/layout/matrix3"/>
    <dgm:cxn modelId="{AECBB515-0686-4950-81AE-80B261E31EA5}" srcId="{C26A72CC-E97C-4A4C-BF44-14F9FDA7698D}" destId="{0222FA8A-BF1D-4A8D-839D-E5F39D806783}" srcOrd="2" destOrd="0" parTransId="{935577D9-E38D-4FDF-A3F7-5621A912961C}" sibTransId="{CE30B6FF-C9EF-496D-A9DE-0BCDEE5869FD}"/>
    <dgm:cxn modelId="{4B9A0722-7550-4C8A-B0C0-EDDEE1E43463}" srcId="{C26A72CC-E97C-4A4C-BF44-14F9FDA7698D}" destId="{22645701-A954-4DC2-AFE9-3205F2A88CEF}" srcOrd="1" destOrd="0" parTransId="{A97DD081-2A31-4E1D-AEA6-78AB23B15086}" sibTransId="{472CC5A0-3B4E-4238-BC54-485C8328F598}"/>
    <dgm:cxn modelId="{B59AF526-8E4A-194F-AF4C-582A70CFCE99}" type="presOf" srcId="{0222FA8A-BF1D-4A8D-839D-E5F39D806783}" destId="{8A8964F4-8767-B44B-8257-38B61C6485DF}" srcOrd="0" destOrd="0" presId="urn:microsoft.com/office/officeart/2005/8/layout/matrix3"/>
    <dgm:cxn modelId="{FF071042-32C4-4AD4-BAE0-CB3BDDA01728}" srcId="{C26A72CC-E97C-4A4C-BF44-14F9FDA7698D}" destId="{937C43AE-C4BF-4699-88AD-7DDF19D62931}" srcOrd="0" destOrd="0" parTransId="{1888B671-830E-412D-972D-65F8A86B5631}" sibTransId="{70D28A21-AC06-4275-AE27-D3D945EE6F19}"/>
    <dgm:cxn modelId="{C7AB8E8B-CFA0-7049-BA6A-B3AF9BBE8D34}" type="presOf" srcId="{C26A72CC-E97C-4A4C-BF44-14F9FDA7698D}" destId="{9B2C692F-D269-4940-8B36-FBE9C353D6D1}" srcOrd="0" destOrd="0" presId="urn:microsoft.com/office/officeart/2005/8/layout/matrix3"/>
    <dgm:cxn modelId="{0AC6C1D7-2BED-4F01-AAB5-5C7B309B3A10}" srcId="{C26A72CC-E97C-4A4C-BF44-14F9FDA7698D}" destId="{D46EFA7B-383C-482D-8891-CBFA8EB5178D}" srcOrd="3" destOrd="0" parTransId="{E140F4BE-20E7-41AD-99D3-F2C2AFB8C1BE}" sibTransId="{216CD025-364D-4100-AA64-F125FD398964}"/>
    <dgm:cxn modelId="{A1FEECE5-5686-754A-B541-C648533F8316}" type="presOf" srcId="{937C43AE-C4BF-4699-88AD-7DDF19D62931}" destId="{73E60414-E310-014E-A55C-5477FA391E9F}" srcOrd="0" destOrd="0" presId="urn:microsoft.com/office/officeart/2005/8/layout/matrix3"/>
    <dgm:cxn modelId="{4D2C57F0-4B96-F744-A2CB-9551EDE77E03}" type="presOf" srcId="{D46EFA7B-383C-482D-8891-CBFA8EB5178D}" destId="{5CA1782B-DBA8-7F4D-9A3C-AC312CDDD8DA}" srcOrd="0" destOrd="0" presId="urn:microsoft.com/office/officeart/2005/8/layout/matrix3"/>
    <dgm:cxn modelId="{35DC9948-D0CF-1F41-B02B-114C47FC85D1}" type="presParOf" srcId="{9B2C692F-D269-4940-8B36-FBE9C353D6D1}" destId="{D821E6E1-7F00-714A-880E-EAFB169D35F8}" srcOrd="0" destOrd="0" presId="urn:microsoft.com/office/officeart/2005/8/layout/matrix3"/>
    <dgm:cxn modelId="{59729746-3221-DA4C-9052-26682B61F69F}" type="presParOf" srcId="{9B2C692F-D269-4940-8B36-FBE9C353D6D1}" destId="{73E60414-E310-014E-A55C-5477FA391E9F}" srcOrd="1" destOrd="0" presId="urn:microsoft.com/office/officeart/2005/8/layout/matrix3"/>
    <dgm:cxn modelId="{9A333AC4-C69C-1E47-8947-C8FA7084ADA3}" type="presParOf" srcId="{9B2C692F-D269-4940-8B36-FBE9C353D6D1}" destId="{31B13C8E-7FBE-E445-839F-B4E268DCCCE1}" srcOrd="2" destOrd="0" presId="urn:microsoft.com/office/officeart/2005/8/layout/matrix3"/>
    <dgm:cxn modelId="{A8FE6EB8-6744-884D-BEFC-4B34CE32905A}" type="presParOf" srcId="{9B2C692F-D269-4940-8B36-FBE9C353D6D1}" destId="{8A8964F4-8767-B44B-8257-38B61C6485DF}" srcOrd="3" destOrd="0" presId="urn:microsoft.com/office/officeart/2005/8/layout/matrix3"/>
    <dgm:cxn modelId="{1BCE89EE-3E7D-7648-BC11-F4B022A9186F}" type="presParOf" srcId="{9B2C692F-D269-4940-8B36-FBE9C353D6D1}" destId="{5CA1782B-DBA8-7F4D-9A3C-AC312CDDD8D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0A0C2B-38DA-47A7-8A6A-D39D13FCDB9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E169D0-8137-464E-A8F7-A0F6D4ADE520}">
      <dgm:prSet/>
      <dgm:spPr/>
      <dgm:t>
        <a:bodyPr/>
        <a:lstStyle/>
        <a:p>
          <a:pPr>
            <a:defRPr cap="all"/>
          </a:pPr>
          <a:r>
            <a:rPr lang="en-US"/>
            <a:t>Dig more into the Lifestyle Factors of the women.</a:t>
          </a:r>
        </a:p>
      </dgm:t>
    </dgm:pt>
    <dgm:pt modelId="{B7E1C4FF-7B0B-4603-B6C0-3BFD4A307557}" type="parTrans" cxnId="{9559D82C-381C-4C83-8A59-17A011A5B9CC}">
      <dgm:prSet/>
      <dgm:spPr/>
      <dgm:t>
        <a:bodyPr/>
        <a:lstStyle/>
        <a:p>
          <a:endParaRPr lang="en-US"/>
        </a:p>
      </dgm:t>
    </dgm:pt>
    <dgm:pt modelId="{6ABBA839-183C-480E-B062-1E179191ABE2}" type="sibTrans" cxnId="{9559D82C-381C-4C83-8A59-17A011A5B9CC}">
      <dgm:prSet/>
      <dgm:spPr/>
      <dgm:t>
        <a:bodyPr/>
        <a:lstStyle/>
        <a:p>
          <a:endParaRPr lang="en-US"/>
        </a:p>
      </dgm:t>
    </dgm:pt>
    <dgm:pt modelId="{22DDD9EE-9400-45AC-BC6C-19434C514B48}">
      <dgm:prSet/>
      <dgm:spPr/>
      <dgm:t>
        <a:bodyPr/>
        <a:lstStyle/>
        <a:p>
          <a:pPr>
            <a:defRPr cap="all"/>
          </a:pPr>
          <a:r>
            <a:rPr lang="en-US"/>
            <a:t>Do the women have sedentary jobs that increase their chance of Diabetes. </a:t>
          </a:r>
        </a:p>
      </dgm:t>
    </dgm:pt>
    <dgm:pt modelId="{2C8811C4-3EFC-476E-A1EB-654ABC1BACDE}" type="parTrans" cxnId="{36CE0E5F-F1B1-4281-BE45-1AEAE70E08E1}">
      <dgm:prSet/>
      <dgm:spPr/>
      <dgm:t>
        <a:bodyPr/>
        <a:lstStyle/>
        <a:p>
          <a:endParaRPr lang="en-US"/>
        </a:p>
      </dgm:t>
    </dgm:pt>
    <dgm:pt modelId="{83A6F665-1170-49C3-9FB2-4EFBE5A4AAEF}" type="sibTrans" cxnId="{36CE0E5F-F1B1-4281-BE45-1AEAE70E08E1}">
      <dgm:prSet/>
      <dgm:spPr/>
      <dgm:t>
        <a:bodyPr/>
        <a:lstStyle/>
        <a:p>
          <a:endParaRPr lang="en-US"/>
        </a:p>
      </dgm:t>
    </dgm:pt>
    <dgm:pt modelId="{01C331D0-3A85-4F94-AE62-1FFF0B04A417}">
      <dgm:prSet/>
      <dgm:spPr/>
      <dgm:t>
        <a:bodyPr/>
        <a:lstStyle/>
        <a:p>
          <a:pPr>
            <a:defRPr cap="all"/>
          </a:pPr>
          <a:r>
            <a:rPr lang="en-US"/>
            <a:t>What are their nutrition option and ability to get fruits and vegetables?</a:t>
          </a:r>
        </a:p>
      </dgm:t>
    </dgm:pt>
    <dgm:pt modelId="{78DA8320-2F8F-48A8-AF86-D3896FC08D4F}" type="parTrans" cxnId="{F8B0E057-8ED8-40F0-92A3-4CFAFDBE56A7}">
      <dgm:prSet/>
      <dgm:spPr/>
      <dgm:t>
        <a:bodyPr/>
        <a:lstStyle/>
        <a:p>
          <a:endParaRPr lang="en-US"/>
        </a:p>
      </dgm:t>
    </dgm:pt>
    <dgm:pt modelId="{650A13A5-98F9-4031-9F2A-B873ABDEE631}" type="sibTrans" cxnId="{F8B0E057-8ED8-40F0-92A3-4CFAFDBE56A7}">
      <dgm:prSet/>
      <dgm:spPr/>
      <dgm:t>
        <a:bodyPr/>
        <a:lstStyle/>
        <a:p>
          <a:endParaRPr lang="en-US"/>
        </a:p>
      </dgm:t>
    </dgm:pt>
    <dgm:pt modelId="{C70781DC-724D-43B9-8013-7AD7258FD6C6}" type="pres">
      <dgm:prSet presAssocID="{4C0A0C2B-38DA-47A7-8A6A-D39D13FCDB9B}" presName="root" presStyleCnt="0">
        <dgm:presLayoutVars>
          <dgm:dir/>
          <dgm:resizeHandles val="exact"/>
        </dgm:presLayoutVars>
      </dgm:prSet>
      <dgm:spPr/>
    </dgm:pt>
    <dgm:pt modelId="{CEB39E07-DAD5-461A-A494-F665DB460274}" type="pres">
      <dgm:prSet presAssocID="{5FE169D0-8137-464E-A8F7-A0F6D4ADE520}" presName="compNode" presStyleCnt="0"/>
      <dgm:spPr/>
    </dgm:pt>
    <dgm:pt modelId="{F6958324-8467-4AB7-A84E-44CD223F8C10}" type="pres">
      <dgm:prSet presAssocID="{5FE169D0-8137-464E-A8F7-A0F6D4ADE520}" presName="iconBgRect" presStyleLbl="bgShp" presStyleIdx="0" presStyleCnt="3"/>
      <dgm:spPr>
        <a:prstGeom prst="round2DiagRect">
          <a:avLst>
            <a:gd name="adj1" fmla="val 29727"/>
            <a:gd name="adj2" fmla="val 0"/>
          </a:avLst>
        </a:prstGeom>
      </dgm:spPr>
    </dgm:pt>
    <dgm:pt modelId="{D6123311-03A3-4235-8B84-DA1B8195F926}" type="pres">
      <dgm:prSet presAssocID="{5FE169D0-8137-464E-A8F7-A0F6D4ADE5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6A6311D1-E949-4E8C-A878-32DE32A09D55}" type="pres">
      <dgm:prSet presAssocID="{5FE169D0-8137-464E-A8F7-A0F6D4ADE520}" presName="spaceRect" presStyleCnt="0"/>
      <dgm:spPr/>
    </dgm:pt>
    <dgm:pt modelId="{416219C6-C1A3-46E5-BA99-FDA995E23C23}" type="pres">
      <dgm:prSet presAssocID="{5FE169D0-8137-464E-A8F7-A0F6D4ADE520}" presName="textRect" presStyleLbl="revTx" presStyleIdx="0" presStyleCnt="3">
        <dgm:presLayoutVars>
          <dgm:chMax val="1"/>
          <dgm:chPref val="1"/>
        </dgm:presLayoutVars>
      </dgm:prSet>
      <dgm:spPr/>
    </dgm:pt>
    <dgm:pt modelId="{0222872C-F561-4E0B-9F36-44CA7C9DD088}" type="pres">
      <dgm:prSet presAssocID="{6ABBA839-183C-480E-B062-1E179191ABE2}" presName="sibTrans" presStyleCnt="0"/>
      <dgm:spPr/>
    </dgm:pt>
    <dgm:pt modelId="{B2818721-20A0-435E-AFDA-CA5E4394922B}" type="pres">
      <dgm:prSet presAssocID="{22DDD9EE-9400-45AC-BC6C-19434C514B48}" presName="compNode" presStyleCnt="0"/>
      <dgm:spPr/>
    </dgm:pt>
    <dgm:pt modelId="{B2172B33-03AB-4D05-8D65-802B7E9C9C44}" type="pres">
      <dgm:prSet presAssocID="{22DDD9EE-9400-45AC-BC6C-19434C514B48}" presName="iconBgRect" presStyleLbl="bgShp" presStyleIdx="1" presStyleCnt="3"/>
      <dgm:spPr>
        <a:prstGeom prst="round2DiagRect">
          <a:avLst>
            <a:gd name="adj1" fmla="val 29727"/>
            <a:gd name="adj2" fmla="val 0"/>
          </a:avLst>
        </a:prstGeom>
      </dgm:spPr>
    </dgm:pt>
    <dgm:pt modelId="{ACC66874-9BFF-4FA8-8337-D3C3B35FA2E1}" type="pres">
      <dgm:prSet presAssocID="{22DDD9EE-9400-45AC-BC6C-19434C514B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AF210C83-5D93-488F-8B79-BAB0F90E1CEC}" type="pres">
      <dgm:prSet presAssocID="{22DDD9EE-9400-45AC-BC6C-19434C514B48}" presName="spaceRect" presStyleCnt="0"/>
      <dgm:spPr/>
    </dgm:pt>
    <dgm:pt modelId="{FA4C5236-B9C4-4103-B9BC-3A37F24CF117}" type="pres">
      <dgm:prSet presAssocID="{22DDD9EE-9400-45AC-BC6C-19434C514B48}" presName="textRect" presStyleLbl="revTx" presStyleIdx="1" presStyleCnt="3">
        <dgm:presLayoutVars>
          <dgm:chMax val="1"/>
          <dgm:chPref val="1"/>
        </dgm:presLayoutVars>
      </dgm:prSet>
      <dgm:spPr/>
    </dgm:pt>
    <dgm:pt modelId="{765756D4-FEC5-4742-9C89-316652417174}" type="pres">
      <dgm:prSet presAssocID="{83A6F665-1170-49C3-9FB2-4EFBE5A4AAEF}" presName="sibTrans" presStyleCnt="0"/>
      <dgm:spPr/>
    </dgm:pt>
    <dgm:pt modelId="{70AFA76D-01EF-4505-8FA5-DDB84D79C077}" type="pres">
      <dgm:prSet presAssocID="{01C331D0-3A85-4F94-AE62-1FFF0B04A417}" presName="compNode" presStyleCnt="0"/>
      <dgm:spPr/>
    </dgm:pt>
    <dgm:pt modelId="{B956B858-9AC0-497E-A978-24D5449AEE8F}" type="pres">
      <dgm:prSet presAssocID="{01C331D0-3A85-4F94-AE62-1FFF0B04A417}" presName="iconBgRect" presStyleLbl="bgShp" presStyleIdx="2" presStyleCnt="3"/>
      <dgm:spPr>
        <a:prstGeom prst="round2DiagRect">
          <a:avLst>
            <a:gd name="adj1" fmla="val 29727"/>
            <a:gd name="adj2" fmla="val 0"/>
          </a:avLst>
        </a:prstGeom>
      </dgm:spPr>
    </dgm:pt>
    <dgm:pt modelId="{08A493F3-1096-4185-98DD-8F9E3E995EEA}" type="pres">
      <dgm:prSet presAssocID="{01C331D0-3A85-4F94-AE62-1FFF0B04A4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ruit Bowl"/>
        </a:ext>
      </dgm:extLst>
    </dgm:pt>
    <dgm:pt modelId="{B9875EB5-FCA2-48EA-A7A6-E68BF7F70381}" type="pres">
      <dgm:prSet presAssocID="{01C331D0-3A85-4F94-AE62-1FFF0B04A417}" presName="spaceRect" presStyleCnt="0"/>
      <dgm:spPr/>
    </dgm:pt>
    <dgm:pt modelId="{5C995099-1247-410B-BBCF-7F3CE5D7594A}" type="pres">
      <dgm:prSet presAssocID="{01C331D0-3A85-4F94-AE62-1FFF0B04A417}" presName="textRect" presStyleLbl="revTx" presStyleIdx="2" presStyleCnt="3">
        <dgm:presLayoutVars>
          <dgm:chMax val="1"/>
          <dgm:chPref val="1"/>
        </dgm:presLayoutVars>
      </dgm:prSet>
      <dgm:spPr/>
    </dgm:pt>
  </dgm:ptLst>
  <dgm:cxnLst>
    <dgm:cxn modelId="{989CBA03-FD40-41C2-8E63-DB046FB4481F}" type="presOf" srcId="{5FE169D0-8137-464E-A8F7-A0F6D4ADE520}" destId="{416219C6-C1A3-46E5-BA99-FDA995E23C23}" srcOrd="0" destOrd="0" presId="urn:microsoft.com/office/officeart/2018/5/layout/IconLeafLabelList"/>
    <dgm:cxn modelId="{6931CA1E-0590-401A-BF07-D38DED711AFC}" type="presOf" srcId="{01C331D0-3A85-4F94-AE62-1FFF0B04A417}" destId="{5C995099-1247-410B-BBCF-7F3CE5D7594A}" srcOrd="0" destOrd="0" presId="urn:microsoft.com/office/officeart/2018/5/layout/IconLeafLabelList"/>
    <dgm:cxn modelId="{9559D82C-381C-4C83-8A59-17A011A5B9CC}" srcId="{4C0A0C2B-38DA-47A7-8A6A-D39D13FCDB9B}" destId="{5FE169D0-8137-464E-A8F7-A0F6D4ADE520}" srcOrd="0" destOrd="0" parTransId="{B7E1C4FF-7B0B-4603-B6C0-3BFD4A307557}" sibTransId="{6ABBA839-183C-480E-B062-1E179191ABE2}"/>
    <dgm:cxn modelId="{D068B04B-F18F-4DB6-93C7-83CA7F90127C}" type="presOf" srcId="{4C0A0C2B-38DA-47A7-8A6A-D39D13FCDB9B}" destId="{C70781DC-724D-43B9-8013-7AD7258FD6C6}" srcOrd="0" destOrd="0" presId="urn:microsoft.com/office/officeart/2018/5/layout/IconLeafLabelList"/>
    <dgm:cxn modelId="{F8B0E057-8ED8-40F0-92A3-4CFAFDBE56A7}" srcId="{4C0A0C2B-38DA-47A7-8A6A-D39D13FCDB9B}" destId="{01C331D0-3A85-4F94-AE62-1FFF0B04A417}" srcOrd="2" destOrd="0" parTransId="{78DA8320-2F8F-48A8-AF86-D3896FC08D4F}" sibTransId="{650A13A5-98F9-4031-9F2A-B873ABDEE631}"/>
    <dgm:cxn modelId="{36CE0E5F-F1B1-4281-BE45-1AEAE70E08E1}" srcId="{4C0A0C2B-38DA-47A7-8A6A-D39D13FCDB9B}" destId="{22DDD9EE-9400-45AC-BC6C-19434C514B48}" srcOrd="1" destOrd="0" parTransId="{2C8811C4-3EFC-476E-A1EB-654ABC1BACDE}" sibTransId="{83A6F665-1170-49C3-9FB2-4EFBE5A4AAEF}"/>
    <dgm:cxn modelId="{653C83CA-9CA7-414C-A734-518680AC1E9A}" type="presOf" srcId="{22DDD9EE-9400-45AC-BC6C-19434C514B48}" destId="{FA4C5236-B9C4-4103-B9BC-3A37F24CF117}" srcOrd="0" destOrd="0" presId="urn:microsoft.com/office/officeart/2018/5/layout/IconLeafLabelList"/>
    <dgm:cxn modelId="{615C8D75-6B21-4A16-A2AE-B37A5D420521}" type="presParOf" srcId="{C70781DC-724D-43B9-8013-7AD7258FD6C6}" destId="{CEB39E07-DAD5-461A-A494-F665DB460274}" srcOrd="0" destOrd="0" presId="urn:microsoft.com/office/officeart/2018/5/layout/IconLeafLabelList"/>
    <dgm:cxn modelId="{89801C13-806C-4B9C-B748-E98C03211A89}" type="presParOf" srcId="{CEB39E07-DAD5-461A-A494-F665DB460274}" destId="{F6958324-8467-4AB7-A84E-44CD223F8C10}" srcOrd="0" destOrd="0" presId="urn:microsoft.com/office/officeart/2018/5/layout/IconLeafLabelList"/>
    <dgm:cxn modelId="{0EDA555A-4449-4C73-953F-13DC6DB7B4CB}" type="presParOf" srcId="{CEB39E07-DAD5-461A-A494-F665DB460274}" destId="{D6123311-03A3-4235-8B84-DA1B8195F926}" srcOrd="1" destOrd="0" presId="urn:microsoft.com/office/officeart/2018/5/layout/IconLeafLabelList"/>
    <dgm:cxn modelId="{87D10B9A-CE38-4EAD-B9C8-05A679EA2174}" type="presParOf" srcId="{CEB39E07-DAD5-461A-A494-F665DB460274}" destId="{6A6311D1-E949-4E8C-A878-32DE32A09D55}" srcOrd="2" destOrd="0" presId="urn:microsoft.com/office/officeart/2018/5/layout/IconLeafLabelList"/>
    <dgm:cxn modelId="{69F947F0-4834-46B2-99B3-C0DD35D45421}" type="presParOf" srcId="{CEB39E07-DAD5-461A-A494-F665DB460274}" destId="{416219C6-C1A3-46E5-BA99-FDA995E23C23}" srcOrd="3" destOrd="0" presId="urn:microsoft.com/office/officeart/2018/5/layout/IconLeafLabelList"/>
    <dgm:cxn modelId="{71BA7056-A30B-4F45-A55C-31C09E54C65F}" type="presParOf" srcId="{C70781DC-724D-43B9-8013-7AD7258FD6C6}" destId="{0222872C-F561-4E0B-9F36-44CA7C9DD088}" srcOrd="1" destOrd="0" presId="urn:microsoft.com/office/officeart/2018/5/layout/IconLeafLabelList"/>
    <dgm:cxn modelId="{A1CAC086-452C-4838-A860-8BFB399D3059}" type="presParOf" srcId="{C70781DC-724D-43B9-8013-7AD7258FD6C6}" destId="{B2818721-20A0-435E-AFDA-CA5E4394922B}" srcOrd="2" destOrd="0" presId="urn:microsoft.com/office/officeart/2018/5/layout/IconLeafLabelList"/>
    <dgm:cxn modelId="{F8821AE5-F366-4AC9-B1E1-AC08B2E349FD}" type="presParOf" srcId="{B2818721-20A0-435E-AFDA-CA5E4394922B}" destId="{B2172B33-03AB-4D05-8D65-802B7E9C9C44}" srcOrd="0" destOrd="0" presId="urn:microsoft.com/office/officeart/2018/5/layout/IconLeafLabelList"/>
    <dgm:cxn modelId="{AB0F841B-0C2D-411C-9D27-BEBF4B231DE5}" type="presParOf" srcId="{B2818721-20A0-435E-AFDA-CA5E4394922B}" destId="{ACC66874-9BFF-4FA8-8337-D3C3B35FA2E1}" srcOrd="1" destOrd="0" presId="urn:microsoft.com/office/officeart/2018/5/layout/IconLeafLabelList"/>
    <dgm:cxn modelId="{43230468-F774-4706-8DD8-983B992794B5}" type="presParOf" srcId="{B2818721-20A0-435E-AFDA-CA5E4394922B}" destId="{AF210C83-5D93-488F-8B79-BAB0F90E1CEC}" srcOrd="2" destOrd="0" presId="urn:microsoft.com/office/officeart/2018/5/layout/IconLeafLabelList"/>
    <dgm:cxn modelId="{C953681C-7B59-415A-A78C-E14D47C576A8}" type="presParOf" srcId="{B2818721-20A0-435E-AFDA-CA5E4394922B}" destId="{FA4C5236-B9C4-4103-B9BC-3A37F24CF117}" srcOrd="3" destOrd="0" presId="urn:microsoft.com/office/officeart/2018/5/layout/IconLeafLabelList"/>
    <dgm:cxn modelId="{AE6948DA-2945-4D00-AC22-DBC9BAB8AE93}" type="presParOf" srcId="{C70781DC-724D-43B9-8013-7AD7258FD6C6}" destId="{765756D4-FEC5-4742-9C89-316652417174}" srcOrd="3" destOrd="0" presId="urn:microsoft.com/office/officeart/2018/5/layout/IconLeafLabelList"/>
    <dgm:cxn modelId="{C80F7D6A-1398-4998-85B4-475630F88F91}" type="presParOf" srcId="{C70781DC-724D-43B9-8013-7AD7258FD6C6}" destId="{70AFA76D-01EF-4505-8FA5-DDB84D79C077}" srcOrd="4" destOrd="0" presId="urn:microsoft.com/office/officeart/2018/5/layout/IconLeafLabelList"/>
    <dgm:cxn modelId="{D45BF206-964A-4F96-AE9A-D61B6EE90E26}" type="presParOf" srcId="{70AFA76D-01EF-4505-8FA5-DDB84D79C077}" destId="{B956B858-9AC0-497E-A978-24D5449AEE8F}" srcOrd="0" destOrd="0" presId="urn:microsoft.com/office/officeart/2018/5/layout/IconLeafLabelList"/>
    <dgm:cxn modelId="{74814BE1-9270-4008-9D28-D2AF8563C085}" type="presParOf" srcId="{70AFA76D-01EF-4505-8FA5-DDB84D79C077}" destId="{08A493F3-1096-4185-98DD-8F9E3E995EEA}" srcOrd="1" destOrd="0" presId="urn:microsoft.com/office/officeart/2018/5/layout/IconLeafLabelList"/>
    <dgm:cxn modelId="{0B76E6A7-5B2C-4D56-8F23-D4B9F7BC890A}" type="presParOf" srcId="{70AFA76D-01EF-4505-8FA5-DDB84D79C077}" destId="{B9875EB5-FCA2-48EA-A7A6-E68BF7F70381}" srcOrd="2" destOrd="0" presId="urn:microsoft.com/office/officeart/2018/5/layout/IconLeafLabelList"/>
    <dgm:cxn modelId="{F4ACA4F6-377D-4520-9EB3-58A3B2EBF048}" type="presParOf" srcId="{70AFA76D-01EF-4505-8FA5-DDB84D79C077}" destId="{5C995099-1247-410B-BBCF-7F3CE5D7594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FA285-0C85-BD41-AFF6-55F76ECADD45}">
      <dsp:nvSpPr>
        <dsp:cNvPr id="0" name=""/>
        <dsp:cNvSpPr/>
      </dsp:nvSpPr>
      <dsp:spPr>
        <a:xfrm>
          <a:off x="0" y="411344"/>
          <a:ext cx="4691063" cy="1486485"/>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Initial focus: </a:t>
          </a:r>
          <a:r>
            <a:rPr lang="en-US" sz="2200" b="0" i="0" kern="1200"/>
            <a:t>Indicators of diabetes across U.S. regions.</a:t>
          </a:r>
          <a:endParaRPr lang="en-US" sz="2200" kern="1200"/>
        </a:p>
      </dsp:txBody>
      <dsp:txXfrm>
        <a:off x="72564" y="483908"/>
        <a:ext cx="4545935" cy="1341357"/>
      </dsp:txXfrm>
    </dsp:sp>
    <dsp:sp modelId="{E00A55D5-C8B3-884B-9C90-9A976BF28D92}">
      <dsp:nvSpPr>
        <dsp:cNvPr id="0" name=""/>
        <dsp:cNvSpPr/>
      </dsp:nvSpPr>
      <dsp:spPr>
        <a:xfrm>
          <a:off x="0" y="1961189"/>
          <a:ext cx="4691063" cy="1486485"/>
        </a:xfrm>
        <a:prstGeom prst="roundRect">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Challenge: </a:t>
          </a:r>
          <a:r>
            <a:rPr lang="en-US" sz="2200" i="0" kern="1200"/>
            <a:t>Insufficient and unreliable data for accurate forecasting</a:t>
          </a:r>
          <a:endParaRPr lang="en-US" sz="2200" kern="1200"/>
        </a:p>
      </dsp:txBody>
      <dsp:txXfrm>
        <a:off x="72564" y="2033753"/>
        <a:ext cx="4545935" cy="1341357"/>
      </dsp:txXfrm>
    </dsp:sp>
    <dsp:sp modelId="{A5131F5B-517F-6447-99FA-713356B8940C}">
      <dsp:nvSpPr>
        <dsp:cNvPr id="0" name=""/>
        <dsp:cNvSpPr/>
      </dsp:nvSpPr>
      <dsp:spPr>
        <a:xfrm>
          <a:off x="0" y="3511035"/>
          <a:ext cx="4691063" cy="1486485"/>
        </a:xfrm>
        <a:prstGeom prst="roundRect">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dirty="0"/>
            <a:t>Pivot: </a:t>
          </a:r>
          <a:r>
            <a:rPr lang="en-US" sz="2200" b="0" i="0" kern="1200" dirty="0"/>
            <a:t>Shifted analysis to new data from the Pima Indians, a Native American population in Arizona, known for higher diabetes prevalence.</a:t>
          </a:r>
          <a:endParaRPr lang="en-US" sz="2200" kern="1200" dirty="0"/>
        </a:p>
      </dsp:txBody>
      <dsp:txXfrm>
        <a:off x="72564" y="3583599"/>
        <a:ext cx="4545935" cy="1341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1E6E1-7F00-714A-880E-EAFB169D35F8}">
      <dsp:nvSpPr>
        <dsp:cNvPr id="0" name=""/>
        <dsp:cNvSpPr/>
      </dsp:nvSpPr>
      <dsp:spPr>
        <a:xfrm>
          <a:off x="0" y="358901"/>
          <a:ext cx="4691063" cy="469106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60414-E310-014E-A55C-5477FA391E9F}">
      <dsp:nvSpPr>
        <dsp:cNvPr id="0" name=""/>
        <dsp:cNvSpPr/>
      </dsp:nvSpPr>
      <dsp:spPr>
        <a:xfrm>
          <a:off x="445650" y="804551"/>
          <a:ext cx="1829514" cy="1829514"/>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Chronic condition</a:t>
          </a:r>
          <a:r>
            <a:rPr lang="en-US" sz="1600" kern="1200"/>
            <a:t> where the body struggles to manage insulin, leading to high blood sugar levels.</a:t>
          </a:r>
        </a:p>
      </dsp:txBody>
      <dsp:txXfrm>
        <a:off x="534960" y="893861"/>
        <a:ext cx="1650894" cy="1650894"/>
      </dsp:txXfrm>
    </dsp:sp>
    <dsp:sp modelId="{31B13C8E-7FBE-E445-839F-B4E268DCCCE1}">
      <dsp:nvSpPr>
        <dsp:cNvPr id="0" name=""/>
        <dsp:cNvSpPr/>
      </dsp:nvSpPr>
      <dsp:spPr>
        <a:xfrm>
          <a:off x="2415897" y="804551"/>
          <a:ext cx="1829514" cy="1829514"/>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Type 1</a:t>
          </a:r>
          <a:r>
            <a:rPr lang="en-US" sz="1600" kern="1200"/>
            <a:t>: Body doesn't produce insulin.</a:t>
          </a:r>
        </a:p>
      </dsp:txBody>
      <dsp:txXfrm>
        <a:off x="2505207" y="893861"/>
        <a:ext cx="1650894" cy="1650894"/>
      </dsp:txXfrm>
    </dsp:sp>
    <dsp:sp modelId="{8A8964F4-8767-B44B-8257-38B61C6485DF}">
      <dsp:nvSpPr>
        <dsp:cNvPr id="0" name=""/>
        <dsp:cNvSpPr/>
      </dsp:nvSpPr>
      <dsp:spPr>
        <a:xfrm>
          <a:off x="445650" y="2774798"/>
          <a:ext cx="1829514" cy="1829514"/>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Type 2</a:t>
          </a:r>
          <a:r>
            <a:rPr lang="en-US" sz="1600" kern="1200"/>
            <a:t>: Body can't use insulin effectively.</a:t>
          </a:r>
        </a:p>
      </dsp:txBody>
      <dsp:txXfrm>
        <a:off x="534960" y="2864108"/>
        <a:ext cx="1650894" cy="1650894"/>
      </dsp:txXfrm>
    </dsp:sp>
    <dsp:sp modelId="{5CA1782B-DBA8-7F4D-9A3C-AC312CDDD8DA}">
      <dsp:nvSpPr>
        <dsp:cNvPr id="0" name=""/>
        <dsp:cNvSpPr/>
      </dsp:nvSpPr>
      <dsp:spPr>
        <a:xfrm>
          <a:off x="2415897" y="2774798"/>
          <a:ext cx="1829514" cy="1829514"/>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Health Impact</a:t>
          </a:r>
          <a:r>
            <a:rPr lang="en-US" sz="1600" kern="1200"/>
            <a:t>: Uncontrolled diabetes can cause serious long-term health issues.</a:t>
          </a:r>
        </a:p>
      </dsp:txBody>
      <dsp:txXfrm>
        <a:off x="2505207" y="2864108"/>
        <a:ext cx="1650894" cy="1650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58324-8467-4AB7-A84E-44CD223F8C10}">
      <dsp:nvSpPr>
        <dsp:cNvPr id="0" name=""/>
        <dsp:cNvSpPr/>
      </dsp:nvSpPr>
      <dsp:spPr>
        <a:xfrm>
          <a:off x="487143" y="537050"/>
          <a:ext cx="1372500" cy="1372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23311-03A3-4235-8B84-DA1B8195F926}">
      <dsp:nvSpPr>
        <dsp:cNvPr id="0" name=""/>
        <dsp:cNvSpPr/>
      </dsp:nvSpPr>
      <dsp:spPr>
        <a:xfrm>
          <a:off x="779643" y="829550"/>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16219C6-C1A3-46E5-BA99-FDA995E23C23}">
      <dsp:nvSpPr>
        <dsp:cNvPr id="0" name=""/>
        <dsp:cNvSpPr/>
      </dsp:nvSpPr>
      <dsp:spPr>
        <a:xfrm>
          <a:off x="48393" y="233705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Dig more into the Lifestyle Factors of the women.</a:t>
          </a:r>
        </a:p>
      </dsp:txBody>
      <dsp:txXfrm>
        <a:off x="48393" y="2337050"/>
        <a:ext cx="2250000" cy="720000"/>
      </dsp:txXfrm>
    </dsp:sp>
    <dsp:sp modelId="{B2172B33-03AB-4D05-8D65-802B7E9C9C44}">
      <dsp:nvSpPr>
        <dsp:cNvPr id="0" name=""/>
        <dsp:cNvSpPr/>
      </dsp:nvSpPr>
      <dsp:spPr>
        <a:xfrm>
          <a:off x="3130894" y="537050"/>
          <a:ext cx="1372500" cy="1372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66874-9BFF-4FA8-8337-D3C3B35FA2E1}">
      <dsp:nvSpPr>
        <dsp:cNvPr id="0" name=""/>
        <dsp:cNvSpPr/>
      </dsp:nvSpPr>
      <dsp:spPr>
        <a:xfrm>
          <a:off x="3423394" y="829550"/>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A4C5236-B9C4-4103-B9BC-3A37F24CF117}">
      <dsp:nvSpPr>
        <dsp:cNvPr id="0" name=""/>
        <dsp:cNvSpPr/>
      </dsp:nvSpPr>
      <dsp:spPr>
        <a:xfrm>
          <a:off x="2692144" y="233705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Do the women have sedentary jobs that increase their chance of Diabetes. </a:t>
          </a:r>
        </a:p>
      </dsp:txBody>
      <dsp:txXfrm>
        <a:off x="2692144" y="2337050"/>
        <a:ext cx="2250000" cy="720000"/>
      </dsp:txXfrm>
    </dsp:sp>
    <dsp:sp modelId="{B956B858-9AC0-497E-A978-24D5449AEE8F}">
      <dsp:nvSpPr>
        <dsp:cNvPr id="0" name=""/>
        <dsp:cNvSpPr/>
      </dsp:nvSpPr>
      <dsp:spPr>
        <a:xfrm>
          <a:off x="5774644" y="537050"/>
          <a:ext cx="1372500" cy="13725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493F3-1096-4185-98DD-8F9E3E995EEA}">
      <dsp:nvSpPr>
        <dsp:cNvPr id="0" name=""/>
        <dsp:cNvSpPr/>
      </dsp:nvSpPr>
      <dsp:spPr>
        <a:xfrm>
          <a:off x="6067144" y="829550"/>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C995099-1247-410B-BBCF-7F3CE5D7594A}">
      <dsp:nvSpPr>
        <dsp:cNvPr id="0" name=""/>
        <dsp:cNvSpPr/>
      </dsp:nvSpPr>
      <dsp:spPr>
        <a:xfrm>
          <a:off x="5335894" y="233705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What are their nutrition option and ability to get fruits and vegetables?</a:t>
          </a:r>
        </a:p>
      </dsp:txBody>
      <dsp:txXfrm>
        <a:off x="5335894" y="2337050"/>
        <a:ext cx="225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E5719-B581-854E-87FB-0C3782B38C18}" type="datetimeFigureOut">
              <a:rPr lang="en-US" smtClean="0"/>
              <a:t>9/5/24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03846-6B2D-1942-9C0F-D7ECC0B7AA25}" type="slidenum">
              <a:rPr lang="en-US" smtClean="0"/>
              <a:t>‹#›</a:t>
            </a:fld>
            <a:endParaRPr lang="en-US"/>
          </a:p>
        </p:txBody>
      </p:sp>
    </p:spTree>
    <p:extLst>
      <p:ext uri="{BB962C8B-B14F-4D97-AF65-F5344CB8AC3E}">
        <p14:creationId xmlns:p14="http://schemas.microsoft.com/office/powerpoint/2010/main" val="50183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03846-6B2D-1942-9C0F-D7ECC0B7AA25}" type="slidenum">
              <a:rPr lang="en-US" smtClean="0"/>
              <a:t>4</a:t>
            </a:fld>
            <a:endParaRPr lang="en-US"/>
          </a:p>
        </p:txBody>
      </p:sp>
    </p:spTree>
    <p:extLst>
      <p:ext uri="{BB962C8B-B14F-4D97-AF65-F5344CB8AC3E}">
        <p14:creationId xmlns:p14="http://schemas.microsoft.com/office/powerpoint/2010/main" val="3693994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03846-6B2D-1942-9C0F-D7ECC0B7AA25}" type="slidenum">
              <a:rPr lang="en-US" smtClean="0"/>
              <a:t>13</a:t>
            </a:fld>
            <a:endParaRPr lang="en-US"/>
          </a:p>
        </p:txBody>
      </p:sp>
    </p:spTree>
    <p:extLst>
      <p:ext uri="{BB962C8B-B14F-4D97-AF65-F5344CB8AC3E}">
        <p14:creationId xmlns:p14="http://schemas.microsoft.com/office/powerpoint/2010/main" val="80955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had more time we would dig into the following questions. </a:t>
            </a:r>
          </a:p>
        </p:txBody>
      </p:sp>
      <p:sp>
        <p:nvSpPr>
          <p:cNvPr id="4" name="Slide Number Placeholder 3"/>
          <p:cNvSpPr>
            <a:spLocks noGrp="1"/>
          </p:cNvSpPr>
          <p:nvPr>
            <p:ph type="sldNum" sz="quarter" idx="5"/>
          </p:nvPr>
        </p:nvSpPr>
        <p:spPr/>
        <p:txBody>
          <a:bodyPr/>
          <a:lstStyle/>
          <a:p>
            <a:fld id="{BAB03846-6B2D-1942-9C0F-D7ECC0B7AA25}" type="slidenum">
              <a:rPr lang="en-US" smtClean="0"/>
              <a:t>16</a:t>
            </a:fld>
            <a:endParaRPr lang="en-US"/>
          </a:p>
        </p:txBody>
      </p:sp>
    </p:spTree>
    <p:extLst>
      <p:ext uri="{BB962C8B-B14F-4D97-AF65-F5344CB8AC3E}">
        <p14:creationId xmlns:p14="http://schemas.microsoft.com/office/powerpoint/2010/main" val="402698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C1FF6DA9-008F-8B48-92A6-B652298478BF}"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16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072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204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02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C1FF6DA9-008F-8B48-92A6-B652298478BF}"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221636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2150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93725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955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435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5BCAD085-E8A6-8845-BD4E-CB4CCA059FC4}" type="datetimeFigureOut">
              <a:rPr lang="en-US" smtClean="0"/>
              <a:t>9/5/24</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C1FF6DA9-008F-8B48-92A6-B652298478BF}"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435964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BCAD085-E8A6-8845-BD4E-CB4CCA059FC4}" type="datetimeFigureOut">
              <a:rPr lang="en-US" smtClean="0"/>
              <a:t>9/5/24</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C1FF6DA9-008F-8B48-92A6-B652298478BF}"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647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BCAD085-E8A6-8845-BD4E-CB4CCA059FC4}" type="datetimeFigureOut">
              <a:rPr lang="en-US" smtClean="0"/>
              <a:t>9/5/24</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C1FF6DA9-008F-8B48-92A6-B652298478BF}"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422925414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akshaydattatraykhare/diabetes-dataset" TargetMode="External"/><Relationship Id="rId4" Type="http://schemas.openxmlformats.org/officeDocument/2006/relationships/hyperlink" Target="https://cdi.cdc.gov/?location=ALL&amp;category=DIA&amp;indicators=DIA0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384613-A493-4A01-873E-5BD3769D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249" y="643467"/>
            <a:ext cx="5668957" cy="4849909"/>
          </a:xfrm>
        </p:spPr>
        <p:txBody>
          <a:bodyPr anchor="b">
            <a:normAutofit/>
          </a:bodyPr>
          <a:lstStyle/>
          <a:p>
            <a:pPr algn="l"/>
            <a:r>
              <a:rPr lang="en-US" sz="7100" dirty="0"/>
              <a:t>The Impact of Risk Factors on Diabetes</a:t>
            </a:r>
          </a:p>
        </p:txBody>
      </p:sp>
      <p:sp>
        <p:nvSpPr>
          <p:cNvPr id="3" name="Subtitle 2"/>
          <p:cNvSpPr>
            <a:spLocks noGrp="1"/>
          </p:cNvSpPr>
          <p:nvPr>
            <p:ph type="subTitle" idx="1"/>
          </p:nvPr>
        </p:nvSpPr>
        <p:spPr>
          <a:xfrm>
            <a:off x="603249" y="5563388"/>
            <a:ext cx="5668957" cy="742279"/>
          </a:xfrm>
        </p:spPr>
        <p:txBody>
          <a:bodyPr>
            <a:normAutofit fontScale="92500"/>
          </a:bodyPr>
          <a:lstStyle/>
          <a:p>
            <a:pPr algn="l"/>
            <a:r>
              <a:rPr lang="en-US" sz="1600" dirty="0"/>
              <a:t>Jessica </a:t>
            </a:r>
            <a:r>
              <a:rPr lang="en-US" sz="1600" dirty="0" err="1"/>
              <a:t>Mccarty</a:t>
            </a:r>
            <a:r>
              <a:rPr lang="en-US" sz="1600" dirty="0"/>
              <a:t>, Armando Zamora, Casandra Murray, Evelyn browning</a:t>
            </a:r>
          </a:p>
        </p:txBody>
      </p:sp>
      <p:sp>
        <p:nvSpPr>
          <p:cNvPr id="14" name="Rectangle 13">
            <a:extLst>
              <a:ext uri="{FF2B5EF4-FFF2-40B4-BE49-F238E27FC236}">
                <a16:creationId xmlns:a16="http://schemas.microsoft.com/office/drawing/2014/main" id="{34336F18-80E9-4DFA-9C2E-3F8561472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rgbClr val="17162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Shape 11">
            <a:extLst>
              <a:ext uri="{FF2B5EF4-FFF2-40B4-BE49-F238E27FC236}">
                <a16:creationId xmlns:a16="http://schemas.microsoft.com/office/drawing/2014/main" id="{9D293054-EC89-4CF2-AAEF-B38981E9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977073" y="0"/>
            <a:ext cx="2166927" cy="6858000"/>
          </a:xfrm>
          <a:custGeom>
            <a:avLst/>
            <a:gdLst>
              <a:gd name="connsiteX0" fmla="*/ 1514461 w 2889236"/>
              <a:gd name="connsiteY0" fmla="*/ 0 h 6858000"/>
              <a:gd name="connsiteX1" fmla="*/ 1291796 w 2889236"/>
              <a:gd name="connsiteY1" fmla="*/ 0 h 6858000"/>
              <a:gd name="connsiteX2" fmla="*/ 1242998 w 2889236"/>
              <a:gd name="connsiteY2" fmla="*/ 0 h 6858000"/>
              <a:gd name="connsiteX3" fmla="*/ 303177 w 2889236"/>
              <a:gd name="connsiteY3" fmla="*/ 0 h 6858000"/>
              <a:gd name="connsiteX4" fmla="*/ 235415 w 2889236"/>
              <a:gd name="connsiteY4" fmla="*/ 0 h 6858000"/>
              <a:gd name="connsiteX5" fmla="*/ 0 w 2889236"/>
              <a:gd name="connsiteY5" fmla="*/ 0 h 6858000"/>
              <a:gd name="connsiteX6" fmla="*/ 0 w 2889236"/>
              <a:gd name="connsiteY6" fmla="*/ 6858000 h 6858000"/>
              <a:gd name="connsiteX7" fmla="*/ 235415 w 2889236"/>
              <a:gd name="connsiteY7" fmla="*/ 6858000 h 6858000"/>
              <a:gd name="connsiteX8" fmla="*/ 303177 w 2889236"/>
              <a:gd name="connsiteY8" fmla="*/ 6858000 h 6858000"/>
              <a:gd name="connsiteX9" fmla="*/ 1242998 w 2889236"/>
              <a:gd name="connsiteY9" fmla="*/ 6858000 h 6858000"/>
              <a:gd name="connsiteX10" fmla="*/ 1291795 w 2889236"/>
              <a:gd name="connsiteY10" fmla="*/ 6858000 h 6858000"/>
              <a:gd name="connsiteX11" fmla="*/ 1514461 w 2889236"/>
              <a:gd name="connsiteY11" fmla="*/ 6858000 h 6858000"/>
              <a:gd name="connsiteX12" fmla="*/ 1541448 w 2889236"/>
              <a:gd name="connsiteY12" fmla="*/ 6770688 h 6858000"/>
              <a:gd name="connsiteX13" fmla="*/ 1566848 w 2889236"/>
              <a:gd name="connsiteY13" fmla="*/ 6683375 h 6858000"/>
              <a:gd name="connsiteX14" fmla="*/ 1592248 w 2889236"/>
              <a:gd name="connsiteY14" fmla="*/ 6594475 h 6858000"/>
              <a:gd name="connsiteX15" fmla="*/ 1614473 w 2889236"/>
              <a:gd name="connsiteY15" fmla="*/ 6503988 h 6858000"/>
              <a:gd name="connsiteX16" fmla="*/ 1641461 w 2889236"/>
              <a:gd name="connsiteY16" fmla="*/ 6416675 h 6858000"/>
              <a:gd name="connsiteX17" fmla="*/ 1670036 w 2889236"/>
              <a:gd name="connsiteY17" fmla="*/ 6332538 h 6858000"/>
              <a:gd name="connsiteX18" fmla="*/ 1706548 w 2889236"/>
              <a:gd name="connsiteY18" fmla="*/ 6253163 h 6858000"/>
              <a:gd name="connsiteX19" fmla="*/ 1749411 w 2889236"/>
              <a:gd name="connsiteY19" fmla="*/ 6180138 h 6858000"/>
              <a:gd name="connsiteX20" fmla="*/ 1797036 w 2889236"/>
              <a:gd name="connsiteY20" fmla="*/ 6118225 h 6858000"/>
              <a:gd name="connsiteX21" fmla="*/ 1849423 w 2889236"/>
              <a:gd name="connsiteY21" fmla="*/ 6059488 h 6858000"/>
              <a:gd name="connsiteX22" fmla="*/ 1909748 w 2889236"/>
              <a:gd name="connsiteY22" fmla="*/ 6005513 h 6858000"/>
              <a:gd name="connsiteX23" fmla="*/ 1973248 w 2889236"/>
              <a:gd name="connsiteY23" fmla="*/ 5951538 h 6858000"/>
              <a:gd name="connsiteX24" fmla="*/ 2039923 w 2889236"/>
              <a:gd name="connsiteY24" fmla="*/ 5900738 h 6858000"/>
              <a:gd name="connsiteX25" fmla="*/ 2106598 w 2889236"/>
              <a:gd name="connsiteY25" fmla="*/ 5849938 h 6858000"/>
              <a:gd name="connsiteX26" fmla="*/ 2174861 w 2889236"/>
              <a:gd name="connsiteY26" fmla="*/ 5797550 h 6858000"/>
              <a:gd name="connsiteX27" fmla="*/ 2239948 w 2889236"/>
              <a:gd name="connsiteY27" fmla="*/ 5746750 h 6858000"/>
              <a:gd name="connsiteX28" fmla="*/ 2301861 w 2889236"/>
              <a:gd name="connsiteY28" fmla="*/ 5692775 h 6858000"/>
              <a:gd name="connsiteX29" fmla="*/ 2359011 w 2889236"/>
              <a:gd name="connsiteY29" fmla="*/ 5634038 h 6858000"/>
              <a:gd name="connsiteX30" fmla="*/ 2411398 w 2889236"/>
              <a:gd name="connsiteY30" fmla="*/ 5575300 h 6858000"/>
              <a:gd name="connsiteX31" fmla="*/ 2454261 w 2889236"/>
              <a:gd name="connsiteY31" fmla="*/ 5511800 h 6858000"/>
              <a:gd name="connsiteX32" fmla="*/ 2490773 w 2889236"/>
              <a:gd name="connsiteY32" fmla="*/ 5440363 h 6858000"/>
              <a:gd name="connsiteX33" fmla="*/ 2512998 w 2889236"/>
              <a:gd name="connsiteY33" fmla="*/ 5370513 h 6858000"/>
              <a:gd name="connsiteX34" fmla="*/ 2527286 w 2889236"/>
              <a:gd name="connsiteY34" fmla="*/ 5292725 h 6858000"/>
              <a:gd name="connsiteX35" fmla="*/ 2533636 w 2889236"/>
              <a:gd name="connsiteY35" fmla="*/ 5216525 h 6858000"/>
              <a:gd name="connsiteX36" fmla="*/ 2532048 w 2889236"/>
              <a:gd name="connsiteY36" fmla="*/ 5135563 h 6858000"/>
              <a:gd name="connsiteX37" fmla="*/ 2525698 w 2889236"/>
              <a:gd name="connsiteY37" fmla="*/ 5054600 h 6858000"/>
              <a:gd name="connsiteX38" fmla="*/ 2517761 w 2889236"/>
              <a:gd name="connsiteY38" fmla="*/ 4970463 h 6858000"/>
              <a:gd name="connsiteX39" fmla="*/ 2506648 w 2889236"/>
              <a:gd name="connsiteY39" fmla="*/ 4886325 h 6858000"/>
              <a:gd name="connsiteX40" fmla="*/ 2493948 w 2889236"/>
              <a:gd name="connsiteY40" fmla="*/ 4802188 h 6858000"/>
              <a:gd name="connsiteX41" fmla="*/ 2484423 w 2889236"/>
              <a:gd name="connsiteY41" fmla="*/ 4718050 h 6858000"/>
              <a:gd name="connsiteX42" fmla="*/ 2478073 w 2889236"/>
              <a:gd name="connsiteY42" fmla="*/ 4633913 h 6858000"/>
              <a:gd name="connsiteX43" fmla="*/ 2473311 w 2889236"/>
              <a:gd name="connsiteY43" fmla="*/ 4552950 h 6858000"/>
              <a:gd name="connsiteX44" fmla="*/ 2478073 w 2889236"/>
              <a:gd name="connsiteY44" fmla="*/ 4473575 h 6858000"/>
              <a:gd name="connsiteX45" fmla="*/ 2487598 w 2889236"/>
              <a:gd name="connsiteY45" fmla="*/ 4395788 h 6858000"/>
              <a:gd name="connsiteX46" fmla="*/ 2508236 w 2889236"/>
              <a:gd name="connsiteY46" fmla="*/ 4314825 h 6858000"/>
              <a:gd name="connsiteX47" fmla="*/ 2539986 w 2889236"/>
              <a:gd name="connsiteY47" fmla="*/ 4235450 h 6858000"/>
              <a:gd name="connsiteX48" fmla="*/ 2578086 w 2889236"/>
              <a:gd name="connsiteY48" fmla="*/ 4156075 h 6858000"/>
              <a:gd name="connsiteX49" fmla="*/ 2620948 w 2889236"/>
              <a:gd name="connsiteY49" fmla="*/ 4076700 h 6858000"/>
              <a:gd name="connsiteX50" fmla="*/ 2665398 w 2889236"/>
              <a:gd name="connsiteY50" fmla="*/ 3998913 h 6858000"/>
              <a:gd name="connsiteX51" fmla="*/ 2713024 w 2889236"/>
              <a:gd name="connsiteY51" fmla="*/ 3919538 h 6858000"/>
              <a:gd name="connsiteX52" fmla="*/ 2755886 w 2889236"/>
              <a:gd name="connsiteY52" fmla="*/ 3840163 h 6858000"/>
              <a:gd name="connsiteX53" fmla="*/ 2798748 w 2889236"/>
              <a:gd name="connsiteY53" fmla="*/ 3759200 h 6858000"/>
              <a:gd name="connsiteX54" fmla="*/ 2835261 w 2889236"/>
              <a:gd name="connsiteY54" fmla="*/ 3678238 h 6858000"/>
              <a:gd name="connsiteX55" fmla="*/ 2863836 w 2889236"/>
              <a:gd name="connsiteY55" fmla="*/ 3597275 h 6858000"/>
              <a:gd name="connsiteX56" fmla="*/ 2879711 w 2889236"/>
              <a:gd name="connsiteY56" fmla="*/ 3514725 h 6858000"/>
              <a:gd name="connsiteX57" fmla="*/ 2889236 w 2889236"/>
              <a:gd name="connsiteY57" fmla="*/ 3429000 h 6858000"/>
              <a:gd name="connsiteX58" fmla="*/ 2879711 w 2889236"/>
              <a:gd name="connsiteY58" fmla="*/ 3343275 h 6858000"/>
              <a:gd name="connsiteX59" fmla="*/ 2863836 w 2889236"/>
              <a:gd name="connsiteY59" fmla="*/ 3260725 h 6858000"/>
              <a:gd name="connsiteX60" fmla="*/ 2835261 w 2889236"/>
              <a:gd name="connsiteY60" fmla="*/ 3179763 h 6858000"/>
              <a:gd name="connsiteX61" fmla="*/ 2798748 w 2889236"/>
              <a:gd name="connsiteY61" fmla="*/ 3098800 h 6858000"/>
              <a:gd name="connsiteX62" fmla="*/ 2755886 w 2889236"/>
              <a:gd name="connsiteY62" fmla="*/ 3017838 h 6858000"/>
              <a:gd name="connsiteX63" fmla="*/ 2713024 w 2889236"/>
              <a:gd name="connsiteY63" fmla="*/ 2938463 h 6858000"/>
              <a:gd name="connsiteX64" fmla="*/ 2665398 w 2889236"/>
              <a:gd name="connsiteY64" fmla="*/ 2859088 h 6858000"/>
              <a:gd name="connsiteX65" fmla="*/ 2620948 w 2889236"/>
              <a:gd name="connsiteY65" fmla="*/ 2781300 h 6858000"/>
              <a:gd name="connsiteX66" fmla="*/ 2578086 w 2889236"/>
              <a:gd name="connsiteY66" fmla="*/ 2701925 h 6858000"/>
              <a:gd name="connsiteX67" fmla="*/ 2539986 w 2889236"/>
              <a:gd name="connsiteY67" fmla="*/ 2622550 h 6858000"/>
              <a:gd name="connsiteX68" fmla="*/ 2508236 w 2889236"/>
              <a:gd name="connsiteY68" fmla="*/ 2543175 h 6858000"/>
              <a:gd name="connsiteX69" fmla="*/ 2487598 w 2889236"/>
              <a:gd name="connsiteY69" fmla="*/ 2462213 h 6858000"/>
              <a:gd name="connsiteX70" fmla="*/ 2478073 w 2889236"/>
              <a:gd name="connsiteY70" fmla="*/ 2384425 h 6858000"/>
              <a:gd name="connsiteX71" fmla="*/ 2473311 w 2889236"/>
              <a:gd name="connsiteY71" fmla="*/ 2305050 h 6858000"/>
              <a:gd name="connsiteX72" fmla="*/ 2478073 w 2889236"/>
              <a:gd name="connsiteY72" fmla="*/ 2224088 h 6858000"/>
              <a:gd name="connsiteX73" fmla="*/ 2484423 w 2889236"/>
              <a:gd name="connsiteY73" fmla="*/ 2139950 h 6858000"/>
              <a:gd name="connsiteX74" fmla="*/ 2493948 w 2889236"/>
              <a:gd name="connsiteY74" fmla="*/ 2055813 h 6858000"/>
              <a:gd name="connsiteX75" fmla="*/ 2506648 w 2889236"/>
              <a:gd name="connsiteY75" fmla="*/ 1971675 h 6858000"/>
              <a:gd name="connsiteX76" fmla="*/ 2517761 w 2889236"/>
              <a:gd name="connsiteY76" fmla="*/ 1887538 h 6858000"/>
              <a:gd name="connsiteX77" fmla="*/ 2525698 w 2889236"/>
              <a:gd name="connsiteY77" fmla="*/ 1803400 h 6858000"/>
              <a:gd name="connsiteX78" fmla="*/ 2532048 w 2889236"/>
              <a:gd name="connsiteY78" fmla="*/ 1722438 h 6858000"/>
              <a:gd name="connsiteX79" fmla="*/ 2533636 w 2889236"/>
              <a:gd name="connsiteY79" fmla="*/ 1641475 h 6858000"/>
              <a:gd name="connsiteX80" fmla="*/ 2527286 w 2889236"/>
              <a:gd name="connsiteY80" fmla="*/ 1565275 h 6858000"/>
              <a:gd name="connsiteX81" fmla="*/ 2512998 w 2889236"/>
              <a:gd name="connsiteY81" fmla="*/ 1487488 h 6858000"/>
              <a:gd name="connsiteX82" fmla="*/ 2490773 w 2889236"/>
              <a:gd name="connsiteY82" fmla="*/ 1417638 h 6858000"/>
              <a:gd name="connsiteX83" fmla="*/ 2454261 w 2889236"/>
              <a:gd name="connsiteY83" fmla="*/ 1346200 h 6858000"/>
              <a:gd name="connsiteX84" fmla="*/ 2411398 w 2889236"/>
              <a:gd name="connsiteY84" fmla="*/ 1282700 h 6858000"/>
              <a:gd name="connsiteX85" fmla="*/ 2359011 w 2889236"/>
              <a:gd name="connsiteY85" fmla="*/ 1223963 h 6858000"/>
              <a:gd name="connsiteX86" fmla="*/ 2301861 w 2889236"/>
              <a:gd name="connsiteY86" fmla="*/ 1165225 h 6858000"/>
              <a:gd name="connsiteX87" fmla="*/ 2239948 w 2889236"/>
              <a:gd name="connsiteY87" fmla="*/ 1111250 h 6858000"/>
              <a:gd name="connsiteX88" fmla="*/ 2174861 w 2889236"/>
              <a:gd name="connsiteY88" fmla="*/ 1060450 h 6858000"/>
              <a:gd name="connsiteX89" fmla="*/ 2106598 w 2889236"/>
              <a:gd name="connsiteY89" fmla="*/ 1008063 h 6858000"/>
              <a:gd name="connsiteX90" fmla="*/ 2039923 w 2889236"/>
              <a:gd name="connsiteY90" fmla="*/ 957263 h 6858000"/>
              <a:gd name="connsiteX91" fmla="*/ 1973248 w 2889236"/>
              <a:gd name="connsiteY91" fmla="*/ 906463 h 6858000"/>
              <a:gd name="connsiteX92" fmla="*/ 1909748 w 2889236"/>
              <a:gd name="connsiteY92" fmla="*/ 852488 h 6858000"/>
              <a:gd name="connsiteX93" fmla="*/ 1849423 w 2889236"/>
              <a:gd name="connsiteY93" fmla="*/ 798513 h 6858000"/>
              <a:gd name="connsiteX94" fmla="*/ 1797036 w 2889236"/>
              <a:gd name="connsiteY94" fmla="*/ 739775 h 6858000"/>
              <a:gd name="connsiteX95" fmla="*/ 1749411 w 2889236"/>
              <a:gd name="connsiteY95" fmla="*/ 677863 h 6858000"/>
              <a:gd name="connsiteX96" fmla="*/ 1706548 w 2889236"/>
              <a:gd name="connsiteY96" fmla="*/ 604838 h 6858000"/>
              <a:gd name="connsiteX97" fmla="*/ 1670036 w 2889236"/>
              <a:gd name="connsiteY97" fmla="*/ 525463 h 6858000"/>
              <a:gd name="connsiteX98" fmla="*/ 1641461 w 2889236"/>
              <a:gd name="connsiteY98" fmla="*/ 441325 h 6858000"/>
              <a:gd name="connsiteX99" fmla="*/ 1614473 w 2889236"/>
              <a:gd name="connsiteY99" fmla="*/ 354013 h 6858000"/>
              <a:gd name="connsiteX100" fmla="*/ 1592248 w 2889236"/>
              <a:gd name="connsiteY100" fmla="*/ 263525 h 6858000"/>
              <a:gd name="connsiteX101" fmla="*/ 1566848 w 2889236"/>
              <a:gd name="connsiteY101" fmla="*/ 174625 h 6858000"/>
              <a:gd name="connsiteX102" fmla="*/ 1541448 w 2889236"/>
              <a:gd name="connsiteY102" fmla="*/ 87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89236" h="6858000">
                <a:moveTo>
                  <a:pt x="1514461" y="0"/>
                </a:moveTo>
                <a:lnTo>
                  <a:pt x="1291796" y="0"/>
                </a:lnTo>
                <a:lnTo>
                  <a:pt x="1242998" y="0"/>
                </a:lnTo>
                <a:lnTo>
                  <a:pt x="303177" y="0"/>
                </a:lnTo>
                <a:lnTo>
                  <a:pt x="235415" y="0"/>
                </a:lnTo>
                <a:lnTo>
                  <a:pt x="0" y="0"/>
                </a:lnTo>
                <a:lnTo>
                  <a:pt x="0" y="6858000"/>
                </a:lnTo>
                <a:lnTo>
                  <a:pt x="235415" y="6858000"/>
                </a:lnTo>
                <a:lnTo>
                  <a:pt x="303177" y="6858000"/>
                </a:lnTo>
                <a:lnTo>
                  <a:pt x="1242998" y="6858000"/>
                </a:lnTo>
                <a:lnTo>
                  <a:pt x="1291795" y="6858000"/>
                </a:lnTo>
                <a:lnTo>
                  <a:pt x="1514461" y="6858000"/>
                </a:lnTo>
                <a:lnTo>
                  <a:pt x="1541448" y="6770688"/>
                </a:lnTo>
                <a:lnTo>
                  <a:pt x="1566848" y="6683375"/>
                </a:lnTo>
                <a:lnTo>
                  <a:pt x="1592248" y="6594475"/>
                </a:lnTo>
                <a:lnTo>
                  <a:pt x="1614473" y="6503988"/>
                </a:lnTo>
                <a:lnTo>
                  <a:pt x="1641461" y="6416675"/>
                </a:lnTo>
                <a:lnTo>
                  <a:pt x="1670036" y="6332538"/>
                </a:lnTo>
                <a:lnTo>
                  <a:pt x="1706548" y="6253163"/>
                </a:lnTo>
                <a:lnTo>
                  <a:pt x="1749411" y="6180138"/>
                </a:lnTo>
                <a:lnTo>
                  <a:pt x="1797036" y="6118225"/>
                </a:lnTo>
                <a:lnTo>
                  <a:pt x="1849423" y="6059488"/>
                </a:lnTo>
                <a:lnTo>
                  <a:pt x="1909748" y="6005513"/>
                </a:lnTo>
                <a:lnTo>
                  <a:pt x="1973248" y="5951538"/>
                </a:lnTo>
                <a:lnTo>
                  <a:pt x="2039923" y="5900738"/>
                </a:lnTo>
                <a:lnTo>
                  <a:pt x="2106598" y="5849938"/>
                </a:lnTo>
                <a:lnTo>
                  <a:pt x="2174861" y="5797550"/>
                </a:lnTo>
                <a:lnTo>
                  <a:pt x="2239948" y="5746750"/>
                </a:lnTo>
                <a:lnTo>
                  <a:pt x="2301861" y="5692775"/>
                </a:lnTo>
                <a:lnTo>
                  <a:pt x="2359011" y="5634038"/>
                </a:lnTo>
                <a:lnTo>
                  <a:pt x="2411398" y="5575300"/>
                </a:lnTo>
                <a:lnTo>
                  <a:pt x="2454261" y="5511800"/>
                </a:lnTo>
                <a:lnTo>
                  <a:pt x="2490773" y="5440363"/>
                </a:lnTo>
                <a:lnTo>
                  <a:pt x="2512998" y="5370513"/>
                </a:lnTo>
                <a:lnTo>
                  <a:pt x="2527286" y="5292725"/>
                </a:lnTo>
                <a:lnTo>
                  <a:pt x="2533636" y="5216525"/>
                </a:lnTo>
                <a:lnTo>
                  <a:pt x="2532048" y="5135563"/>
                </a:lnTo>
                <a:lnTo>
                  <a:pt x="2525698" y="5054600"/>
                </a:lnTo>
                <a:lnTo>
                  <a:pt x="2517761" y="4970463"/>
                </a:lnTo>
                <a:lnTo>
                  <a:pt x="2506648" y="4886325"/>
                </a:lnTo>
                <a:lnTo>
                  <a:pt x="2493948" y="4802188"/>
                </a:lnTo>
                <a:lnTo>
                  <a:pt x="2484423" y="4718050"/>
                </a:lnTo>
                <a:lnTo>
                  <a:pt x="2478073" y="4633913"/>
                </a:lnTo>
                <a:lnTo>
                  <a:pt x="2473311" y="4552950"/>
                </a:lnTo>
                <a:lnTo>
                  <a:pt x="2478073" y="4473575"/>
                </a:lnTo>
                <a:lnTo>
                  <a:pt x="2487598" y="4395788"/>
                </a:lnTo>
                <a:lnTo>
                  <a:pt x="2508236" y="4314825"/>
                </a:lnTo>
                <a:lnTo>
                  <a:pt x="2539986" y="4235450"/>
                </a:lnTo>
                <a:lnTo>
                  <a:pt x="2578086" y="4156075"/>
                </a:lnTo>
                <a:lnTo>
                  <a:pt x="2620948" y="4076700"/>
                </a:lnTo>
                <a:lnTo>
                  <a:pt x="2665398" y="3998913"/>
                </a:lnTo>
                <a:lnTo>
                  <a:pt x="2713024" y="3919538"/>
                </a:lnTo>
                <a:lnTo>
                  <a:pt x="2755886" y="3840163"/>
                </a:lnTo>
                <a:lnTo>
                  <a:pt x="2798748" y="3759200"/>
                </a:lnTo>
                <a:lnTo>
                  <a:pt x="2835261" y="3678238"/>
                </a:lnTo>
                <a:lnTo>
                  <a:pt x="2863836" y="3597275"/>
                </a:lnTo>
                <a:lnTo>
                  <a:pt x="2879711" y="3514725"/>
                </a:lnTo>
                <a:lnTo>
                  <a:pt x="2889236" y="3429000"/>
                </a:lnTo>
                <a:lnTo>
                  <a:pt x="2879711" y="3343275"/>
                </a:lnTo>
                <a:lnTo>
                  <a:pt x="2863836" y="3260725"/>
                </a:lnTo>
                <a:lnTo>
                  <a:pt x="2835261" y="3179763"/>
                </a:lnTo>
                <a:lnTo>
                  <a:pt x="2798748" y="3098800"/>
                </a:lnTo>
                <a:lnTo>
                  <a:pt x="2755886" y="3017838"/>
                </a:lnTo>
                <a:lnTo>
                  <a:pt x="2713024" y="2938463"/>
                </a:lnTo>
                <a:lnTo>
                  <a:pt x="2665398" y="2859088"/>
                </a:lnTo>
                <a:lnTo>
                  <a:pt x="2620948" y="2781300"/>
                </a:lnTo>
                <a:lnTo>
                  <a:pt x="2578086" y="2701925"/>
                </a:lnTo>
                <a:lnTo>
                  <a:pt x="2539986" y="2622550"/>
                </a:lnTo>
                <a:lnTo>
                  <a:pt x="2508236" y="2543175"/>
                </a:lnTo>
                <a:lnTo>
                  <a:pt x="2487598" y="2462213"/>
                </a:lnTo>
                <a:lnTo>
                  <a:pt x="2478073" y="2384425"/>
                </a:lnTo>
                <a:lnTo>
                  <a:pt x="2473311" y="2305050"/>
                </a:lnTo>
                <a:lnTo>
                  <a:pt x="2478073" y="2224088"/>
                </a:lnTo>
                <a:lnTo>
                  <a:pt x="2484423" y="2139950"/>
                </a:lnTo>
                <a:lnTo>
                  <a:pt x="2493948" y="2055813"/>
                </a:lnTo>
                <a:lnTo>
                  <a:pt x="2506648" y="1971675"/>
                </a:lnTo>
                <a:lnTo>
                  <a:pt x="2517761" y="1887538"/>
                </a:lnTo>
                <a:lnTo>
                  <a:pt x="2525698" y="1803400"/>
                </a:lnTo>
                <a:lnTo>
                  <a:pt x="2532048" y="1722438"/>
                </a:lnTo>
                <a:lnTo>
                  <a:pt x="2533636" y="1641475"/>
                </a:lnTo>
                <a:lnTo>
                  <a:pt x="2527286" y="1565275"/>
                </a:lnTo>
                <a:lnTo>
                  <a:pt x="2512998" y="1487488"/>
                </a:lnTo>
                <a:lnTo>
                  <a:pt x="2490773" y="1417638"/>
                </a:lnTo>
                <a:lnTo>
                  <a:pt x="2454261" y="1346200"/>
                </a:lnTo>
                <a:lnTo>
                  <a:pt x="2411398" y="1282700"/>
                </a:lnTo>
                <a:lnTo>
                  <a:pt x="2359011" y="1223963"/>
                </a:lnTo>
                <a:lnTo>
                  <a:pt x="2301861" y="1165225"/>
                </a:lnTo>
                <a:lnTo>
                  <a:pt x="2239948" y="1111250"/>
                </a:lnTo>
                <a:lnTo>
                  <a:pt x="2174861" y="1060450"/>
                </a:lnTo>
                <a:lnTo>
                  <a:pt x="2106598" y="1008063"/>
                </a:lnTo>
                <a:lnTo>
                  <a:pt x="2039923" y="957263"/>
                </a:lnTo>
                <a:lnTo>
                  <a:pt x="1973248" y="906463"/>
                </a:lnTo>
                <a:lnTo>
                  <a:pt x="1909748" y="852488"/>
                </a:lnTo>
                <a:lnTo>
                  <a:pt x="1849423" y="798513"/>
                </a:lnTo>
                <a:lnTo>
                  <a:pt x="1797036" y="739775"/>
                </a:lnTo>
                <a:lnTo>
                  <a:pt x="1749411" y="677863"/>
                </a:lnTo>
                <a:lnTo>
                  <a:pt x="1706548" y="604838"/>
                </a:lnTo>
                <a:lnTo>
                  <a:pt x="1670036" y="525463"/>
                </a:lnTo>
                <a:lnTo>
                  <a:pt x="1641461" y="441325"/>
                </a:lnTo>
                <a:lnTo>
                  <a:pt x="1614473" y="354013"/>
                </a:lnTo>
                <a:lnTo>
                  <a:pt x="1592248" y="263525"/>
                </a:lnTo>
                <a:lnTo>
                  <a:pt x="1566848" y="174625"/>
                </a:lnTo>
                <a:lnTo>
                  <a:pt x="1541448" y="87313"/>
                </a:lnTo>
                <a:close/>
              </a:path>
            </a:pathLst>
          </a:custGeom>
          <a:solidFill>
            <a:srgbClr val="171624"/>
          </a:solidFill>
          <a:ln w="0">
            <a:noFill/>
            <a:prstDash val="solid"/>
            <a:round/>
            <a:headEnd/>
            <a:tailEnd/>
          </a:ln>
        </p:spPr>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096B-2398-50E4-CE84-92BFED99B69E}"/>
              </a:ext>
            </a:extLst>
          </p:cNvPr>
          <p:cNvSpPr>
            <a:spLocks noGrp="1"/>
          </p:cNvSpPr>
          <p:nvPr>
            <p:ph type="title"/>
          </p:nvPr>
        </p:nvSpPr>
        <p:spPr>
          <a:xfrm>
            <a:off x="3896795" y="382385"/>
            <a:ext cx="4751503" cy="1492132"/>
          </a:xfrm>
        </p:spPr>
        <p:txBody>
          <a:bodyPr>
            <a:normAutofit/>
          </a:bodyPr>
          <a:lstStyle/>
          <a:p>
            <a:r>
              <a:rPr lang="en-US" dirty="0"/>
              <a:t>Family History </a:t>
            </a:r>
          </a:p>
        </p:txBody>
      </p:sp>
      <p:sp>
        <p:nvSpPr>
          <p:cNvPr id="10" name="Content Placeholder 9">
            <a:extLst>
              <a:ext uri="{FF2B5EF4-FFF2-40B4-BE49-F238E27FC236}">
                <a16:creationId xmlns:a16="http://schemas.microsoft.com/office/drawing/2014/main" id="{9347FAFC-0B9B-F73B-FFA3-AE76FE966583}"/>
              </a:ext>
            </a:extLst>
          </p:cNvPr>
          <p:cNvSpPr>
            <a:spLocks noGrp="1"/>
          </p:cNvSpPr>
          <p:nvPr>
            <p:ph idx="1"/>
          </p:nvPr>
        </p:nvSpPr>
        <p:spPr>
          <a:xfrm>
            <a:off x="3896795" y="2286001"/>
            <a:ext cx="4751503" cy="3593591"/>
          </a:xfrm>
        </p:spPr>
        <p:txBody>
          <a:bodyPr>
            <a:normAutofit/>
          </a:bodyPr>
          <a:lstStyle/>
          <a:p>
            <a:r>
              <a:rPr lang="en-US" dirty="0"/>
              <a:t>What the three graphs show is it doesn't impact you if you have a family of history of diabetes compared to other factors such as BMI, Age and glucose levels. </a:t>
            </a:r>
          </a:p>
          <a:p>
            <a:r>
              <a:rPr lang="en-US" dirty="0"/>
              <a:t>This would directionally indicate that lifestyle factors would be more relevant than family history in assessing Diabetes risk. </a:t>
            </a:r>
          </a:p>
        </p:txBody>
      </p:sp>
      <p:sp>
        <p:nvSpPr>
          <p:cNvPr id="23" name="Rectangle 22">
            <a:extLst>
              <a:ext uri="{FF2B5EF4-FFF2-40B4-BE49-F238E27FC236}">
                <a16:creationId xmlns:a16="http://schemas.microsoft.com/office/drawing/2014/main" id="{92CE7192-9926-4B6A-A377-FB1A2628C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id="{6770C5C2-96C9-2470-A9C8-BB91254FFE0E}"/>
              </a:ext>
            </a:extLst>
          </p:cNvPr>
          <p:cNvPicPr>
            <a:picLocks noChangeAspect="1"/>
          </p:cNvPicPr>
          <p:nvPr/>
        </p:nvPicPr>
        <p:blipFill>
          <a:blip r:embed="rId2"/>
          <a:stretch>
            <a:fillRect/>
          </a:stretch>
        </p:blipFill>
        <p:spPr>
          <a:xfrm>
            <a:off x="85269" y="58724"/>
            <a:ext cx="3605888" cy="2227277"/>
          </a:xfrm>
          <a:prstGeom prst="rect">
            <a:avLst/>
          </a:prstGeom>
        </p:spPr>
      </p:pic>
      <p:pic>
        <p:nvPicPr>
          <p:cNvPr id="8" name="Picture 7">
            <a:extLst>
              <a:ext uri="{FF2B5EF4-FFF2-40B4-BE49-F238E27FC236}">
                <a16:creationId xmlns:a16="http://schemas.microsoft.com/office/drawing/2014/main" id="{EF848D64-068A-912C-ECD3-BBE870DD1B94}"/>
              </a:ext>
            </a:extLst>
          </p:cNvPr>
          <p:cNvPicPr>
            <a:picLocks noChangeAspect="1"/>
          </p:cNvPicPr>
          <p:nvPr/>
        </p:nvPicPr>
        <p:blipFill>
          <a:blip r:embed="rId3"/>
          <a:stretch>
            <a:fillRect/>
          </a:stretch>
        </p:blipFill>
        <p:spPr>
          <a:xfrm>
            <a:off x="85269" y="2286001"/>
            <a:ext cx="3605888" cy="2227277"/>
          </a:xfrm>
          <a:prstGeom prst="rect">
            <a:avLst/>
          </a:prstGeom>
        </p:spPr>
      </p:pic>
      <p:pic>
        <p:nvPicPr>
          <p:cNvPr id="9" name="Picture 8">
            <a:extLst>
              <a:ext uri="{FF2B5EF4-FFF2-40B4-BE49-F238E27FC236}">
                <a16:creationId xmlns:a16="http://schemas.microsoft.com/office/drawing/2014/main" id="{685EB28A-28A0-588E-C750-CC56678AB5EA}"/>
              </a:ext>
            </a:extLst>
          </p:cNvPr>
          <p:cNvPicPr>
            <a:picLocks noChangeAspect="1"/>
          </p:cNvPicPr>
          <p:nvPr/>
        </p:nvPicPr>
        <p:blipFill>
          <a:blip r:embed="rId4"/>
          <a:stretch>
            <a:fillRect/>
          </a:stretch>
        </p:blipFill>
        <p:spPr>
          <a:xfrm>
            <a:off x="85269" y="4513279"/>
            <a:ext cx="3605888" cy="2325598"/>
          </a:xfrm>
          <a:prstGeom prst="rect">
            <a:avLst/>
          </a:prstGeom>
        </p:spPr>
      </p:pic>
    </p:spTree>
    <p:extLst>
      <p:ext uri="{BB962C8B-B14F-4D97-AF65-F5344CB8AC3E}">
        <p14:creationId xmlns:p14="http://schemas.microsoft.com/office/powerpoint/2010/main" val="56392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28" name="Rectangle 27">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0" name="Rectangle 29">
            <a:extLst>
              <a:ext uri="{FF2B5EF4-FFF2-40B4-BE49-F238E27FC236}">
                <a16:creationId xmlns:a16="http://schemas.microsoft.com/office/drawing/2014/main" id="{73AECD97-688D-4AE7-9838-616620200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1F57C-EBC1-FED3-1024-74A402B5C226}"/>
              </a:ext>
            </a:extLst>
          </p:cNvPr>
          <p:cNvSpPr>
            <a:spLocks noGrp="1"/>
          </p:cNvSpPr>
          <p:nvPr>
            <p:ph type="title"/>
          </p:nvPr>
        </p:nvSpPr>
        <p:spPr>
          <a:xfrm>
            <a:off x="3687188" y="1231506"/>
            <a:ext cx="4754218" cy="4394988"/>
          </a:xfrm>
        </p:spPr>
        <p:txBody>
          <a:bodyPr vert="horz" lIns="91440" tIns="45720" rIns="91440" bIns="45720" rtlCol="0" anchor="ctr">
            <a:normAutofit/>
          </a:bodyPr>
          <a:lstStyle/>
          <a:p>
            <a:pPr algn="ctr" defTabSz="914400"/>
            <a:r>
              <a:rPr lang="en-US" sz="4400" spc="800" dirty="0"/>
              <a:t>How do other factors affect your likelihood of developing diabetes?</a:t>
            </a:r>
          </a:p>
        </p:txBody>
      </p:sp>
      <p:sp>
        <p:nvSpPr>
          <p:cNvPr id="32" name="Freeform: Shape 31">
            <a:extLst>
              <a:ext uri="{FF2B5EF4-FFF2-40B4-BE49-F238E27FC236}">
                <a16:creationId xmlns:a16="http://schemas.microsoft.com/office/drawing/2014/main" id="{0047FB3A-C0F9-4DD9-A4E0-B203F96AA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bg2"/>
          </a:solidFill>
          <a:ln w="0">
            <a:noFill/>
            <a:prstDash val="solid"/>
            <a:round/>
            <a:headEnd/>
            <a:tailEnd/>
          </a:ln>
        </p:spPr>
        <p:txBody>
          <a:bodyPr/>
          <a:lstStyle/>
          <a:p>
            <a:endParaRPr lang="en-US"/>
          </a:p>
        </p:txBody>
      </p:sp>
      <p:sp>
        <p:nvSpPr>
          <p:cNvPr id="34" name="Rectangle 33">
            <a:extLst>
              <a:ext uri="{FF2B5EF4-FFF2-40B4-BE49-F238E27FC236}">
                <a16:creationId xmlns:a16="http://schemas.microsoft.com/office/drawing/2014/main" id="{E5FCFD1D-1E9C-4E30-A7D3-F7C247FDC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3988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6842-50B6-0E02-4543-F4E937BB3CA6}"/>
              </a:ext>
            </a:extLst>
          </p:cNvPr>
          <p:cNvSpPr>
            <a:spLocks noGrp="1"/>
          </p:cNvSpPr>
          <p:nvPr>
            <p:ph type="title"/>
          </p:nvPr>
        </p:nvSpPr>
        <p:spPr/>
        <p:txBody>
          <a:bodyPr/>
          <a:lstStyle/>
          <a:p>
            <a:r>
              <a:rPr lang="en-US" dirty="0"/>
              <a:t>BMI </a:t>
            </a:r>
          </a:p>
        </p:txBody>
      </p:sp>
      <p:pic>
        <p:nvPicPr>
          <p:cNvPr id="4" name="Content Placeholder 3">
            <a:extLst>
              <a:ext uri="{FF2B5EF4-FFF2-40B4-BE49-F238E27FC236}">
                <a16:creationId xmlns:a16="http://schemas.microsoft.com/office/drawing/2014/main" id="{5662FF9F-4446-C039-43EE-7D12BC2E018E}"/>
              </a:ext>
            </a:extLst>
          </p:cNvPr>
          <p:cNvPicPr>
            <a:picLocks noGrp="1" noChangeAspect="1"/>
          </p:cNvPicPr>
          <p:nvPr>
            <p:ph idx="1"/>
          </p:nvPr>
        </p:nvPicPr>
        <p:blipFill>
          <a:blip r:embed="rId2"/>
          <a:stretch>
            <a:fillRect/>
          </a:stretch>
        </p:blipFill>
        <p:spPr>
          <a:xfrm>
            <a:off x="263230" y="1122744"/>
            <a:ext cx="4073100" cy="3383824"/>
          </a:xfrm>
          <a:prstGeom prst="rect">
            <a:avLst/>
          </a:prstGeom>
        </p:spPr>
      </p:pic>
      <p:pic>
        <p:nvPicPr>
          <p:cNvPr id="5" name="Picture 4">
            <a:extLst>
              <a:ext uri="{FF2B5EF4-FFF2-40B4-BE49-F238E27FC236}">
                <a16:creationId xmlns:a16="http://schemas.microsoft.com/office/drawing/2014/main" id="{1B6A16B7-0DEA-B984-3B5D-1A8293E46221}"/>
              </a:ext>
            </a:extLst>
          </p:cNvPr>
          <p:cNvPicPr>
            <a:picLocks noChangeAspect="1"/>
          </p:cNvPicPr>
          <p:nvPr/>
        </p:nvPicPr>
        <p:blipFill>
          <a:blip r:embed="rId3"/>
          <a:stretch>
            <a:fillRect/>
          </a:stretch>
        </p:blipFill>
        <p:spPr>
          <a:xfrm>
            <a:off x="4525938" y="3275368"/>
            <a:ext cx="4168577" cy="3536989"/>
          </a:xfrm>
          <a:prstGeom prst="rect">
            <a:avLst/>
          </a:prstGeom>
        </p:spPr>
      </p:pic>
      <p:sp>
        <p:nvSpPr>
          <p:cNvPr id="7" name="TextBox 6">
            <a:extLst>
              <a:ext uri="{FF2B5EF4-FFF2-40B4-BE49-F238E27FC236}">
                <a16:creationId xmlns:a16="http://schemas.microsoft.com/office/drawing/2014/main" id="{3B6A7CAE-21C4-6DCE-C056-214D774A9CBE}"/>
              </a:ext>
            </a:extLst>
          </p:cNvPr>
          <p:cNvSpPr txBox="1"/>
          <p:nvPr/>
        </p:nvSpPr>
        <p:spPr>
          <a:xfrm>
            <a:off x="4336330" y="54523"/>
            <a:ext cx="4653020" cy="2308324"/>
          </a:xfrm>
          <a:prstGeom prst="rect">
            <a:avLst/>
          </a:prstGeom>
          <a:noFill/>
        </p:spPr>
        <p:txBody>
          <a:bodyPr wrap="square" rtlCol="0">
            <a:spAutoFit/>
          </a:bodyPr>
          <a:lstStyle/>
          <a:p>
            <a:r>
              <a:rPr lang="en-US" sz="1600" dirty="0"/>
              <a:t>The actual and predicted points overlap well in some areas, particularly in the </a:t>
            </a:r>
            <a:r>
              <a:rPr lang="en-US" sz="1600" b="1" dirty="0"/>
              <a:t>BMI range between 25 and 40</a:t>
            </a:r>
            <a:r>
              <a:rPr lang="en-US" sz="1600" dirty="0"/>
              <a:t>. This suggests that the model is making relatively accurate predictions for individuals in this BMI range. For </a:t>
            </a:r>
            <a:r>
              <a:rPr lang="en-US" sz="1600" b="1" dirty="0"/>
              <a:t>BMI values higher than 40</a:t>
            </a:r>
            <a:r>
              <a:rPr lang="en-US" sz="1600" dirty="0"/>
              <a:t>, there appears to be a larger spread between the actual and predicted values, which suggests that the model's predictions are less accurate or the variance in skin thickness increases significantly as BMI increases.</a:t>
            </a:r>
          </a:p>
        </p:txBody>
      </p:sp>
      <p:sp>
        <p:nvSpPr>
          <p:cNvPr id="9" name="TextBox 8">
            <a:extLst>
              <a:ext uri="{FF2B5EF4-FFF2-40B4-BE49-F238E27FC236}">
                <a16:creationId xmlns:a16="http://schemas.microsoft.com/office/drawing/2014/main" id="{DFCC287D-B12B-4DD2-47EE-3EE1008FD93F}"/>
              </a:ext>
            </a:extLst>
          </p:cNvPr>
          <p:cNvSpPr txBox="1"/>
          <p:nvPr/>
        </p:nvSpPr>
        <p:spPr>
          <a:xfrm>
            <a:off x="628671" y="4659733"/>
            <a:ext cx="3897267" cy="1815882"/>
          </a:xfrm>
          <a:prstGeom prst="rect">
            <a:avLst/>
          </a:prstGeom>
          <a:noFill/>
        </p:spPr>
        <p:txBody>
          <a:bodyPr wrap="square" rtlCol="0">
            <a:spAutoFit/>
          </a:bodyPr>
          <a:lstStyle/>
          <a:p>
            <a:r>
              <a:rPr lang="en-US" sz="1600" b="0" i="0" u="none" strike="noStrike" dirty="0">
                <a:solidFill>
                  <a:srgbClr val="000000"/>
                </a:solidFill>
                <a:effectLst/>
                <a:latin typeface="-webkit-standard"/>
              </a:rPr>
              <a:t>The </a:t>
            </a:r>
            <a:r>
              <a:rPr lang="en-US" sz="1600" b="1" i="0" u="none" strike="noStrike" dirty="0">
                <a:solidFill>
                  <a:srgbClr val="000000"/>
                </a:solidFill>
                <a:effectLst/>
              </a:rPr>
              <a:t>overlap</a:t>
            </a:r>
            <a:r>
              <a:rPr lang="en-US" sz="1600" b="0" i="0" u="none" strike="noStrike" dirty="0">
                <a:solidFill>
                  <a:srgbClr val="000000"/>
                </a:solidFill>
                <a:effectLst/>
                <a:latin typeface="-webkit-standard"/>
              </a:rPr>
              <a:t> between actual (green dots) and predicted (blue crosses) values is most noticeable in the </a:t>
            </a:r>
            <a:r>
              <a:rPr lang="en-US" sz="1600" b="1" i="0" u="none" strike="noStrike" dirty="0">
                <a:solidFill>
                  <a:srgbClr val="000000"/>
                </a:solidFill>
                <a:effectLst/>
              </a:rPr>
              <a:t>BMI range of 20 to 40</a:t>
            </a:r>
            <a:r>
              <a:rPr lang="en-US" sz="1600" b="0" i="0" u="none" strike="noStrike" dirty="0">
                <a:solidFill>
                  <a:srgbClr val="000000"/>
                </a:solidFill>
                <a:effectLst/>
                <a:latin typeface="-webkit-standard"/>
              </a:rPr>
              <a:t> and blood pressure range of </a:t>
            </a:r>
            <a:r>
              <a:rPr lang="en-US" sz="1600" b="1" i="0" u="none" strike="noStrike" dirty="0">
                <a:solidFill>
                  <a:srgbClr val="000000"/>
                </a:solidFill>
                <a:effectLst/>
              </a:rPr>
              <a:t>60 to 90</a:t>
            </a:r>
            <a:r>
              <a:rPr lang="en-US" sz="1600" b="0" i="0" u="none" strike="noStrike" dirty="0">
                <a:solidFill>
                  <a:srgbClr val="000000"/>
                </a:solidFill>
                <a:effectLst/>
                <a:latin typeface="-webkit-standard"/>
              </a:rPr>
              <a:t>. This suggests that the model is reasonably accurate in predicting blood pressure in this range.</a:t>
            </a:r>
            <a:endParaRPr lang="en-US" sz="1600" dirty="0"/>
          </a:p>
        </p:txBody>
      </p:sp>
    </p:spTree>
    <p:extLst>
      <p:ext uri="{BB962C8B-B14F-4D97-AF65-F5344CB8AC3E}">
        <p14:creationId xmlns:p14="http://schemas.microsoft.com/office/powerpoint/2010/main" val="131806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69EC-EA4B-C5C6-0488-FD7C10EF7A07}"/>
              </a:ext>
            </a:extLst>
          </p:cNvPr>
          <p:cNvSpPr>
            <a:spLocks noGrp="1"/>
          </p:cNvSpPr>
          <p:nvPr>
            <p:ph type="title"/>
          </p:nvPr>
        </p:nvSpPr>
        <p:spPr>
          <a:xfrm>
            <a:off x="747228" y="201352"/>
            <a:ext cx="7633742" cy="1492132"/>
          </a:xfrm>
        </p:spPr>
        <p:txBody>
          <a:bodyPr/>
          <a:lstStyle/>
          <a:p>
            <a:r>
              <a:rPr lang="en-US" dirty="0"/>
              <a:t>AGE</a:t>
            </a:r>
          </a:p>
        </p:txBody>
      </p:sp>
      <p:pic>
        <p:nvPicPr>
          <p:cNvPr id="4" name="Content Placeholder 3">
            <a:extLst>
              <a:ext uri="{FF2B5EF4-FFF2-40B4-BE49-F238E27FC236}">
                <a16:creationId xmlns:a16="http://schemas.microsoft.com/office/drawing/2014/main" id="{342C7300-1DFB-87DC-5771-D07E20C48D9C}"/>
              </a:ext>
            </a:extLst>
          </p:cNvPr>
          <p:cNvPicPr>
            <a:picLocks noGrp="1" noChangeAspect="1"/>
          </p:cNvPicPr>
          <p:nvPr>
            <p:ph idx="1"/>
          </p:nvPr>
        </p:nvPicPr>
        <p:blipFill>
          <a:blip r:embed="rId3"/>
          <a:stretch>
            <a:fillRect/>
          </a:stretch>
        </p:blipFill>
        <p:spPr>
          <a:xfrm>
            <a:off x="457200" y="995424"/>
            <a:ext cx="4122702" cy="2929490"/>
          </a:xfrm>
          <a:prstGeom prst="rect">
            <a:avLst/>
          </a:prstGeom>
        </p:spPr>
      </p:pic>
      <p:pic>
        <p:nvPicPr>
          <p:cNvPr id="5" name="Picture 4">
            <a:extLst>
              <a:ext uri="{FF2B5EF4-FFF2-40B4-BE49-F238E27FC236}">
                <a16:creationId xmlns:a16="http://schemas.microsoft.com/office/drawing/2014/main" id="{9F9AC98E-4732-2881-E529-052EBFF7B976}"/>
              </a:ext>
            </a:extLst>
          </p:cNvPr>
          <p:cNvPicPr>
            <a:picLocks noChangeAspect="1"/>
          </p:cNvPicPr>
          <p:nvPr/>
        </p:nvPicPr>
        <p:blipFill>
          <a:blip r:embed="rId4"/>
          <a:stretch>
            <a:fillRect/>
          </a:stretch>
        </p:blipFill>
        <p:spPr>
          <a:xfrm>
            <a:off x="4564099" y="3255741"/>
            <a:ext cx="4234709" cy="3340868"/>
          </a:xfrm>
          <a:prstGeom prst="rect">
            <a:avLst/>
          </a:prstGeom>
        </p:spPr>
      </p:pic>
      <p:sp>
        <p:nvSpPr>
          <p:cNvPr id="7" name="TextBox 6">
            <a:extLst>
              <a:ext uri="{FF2B5EF4-FFF2-40B4-BE49-F238E27FC236}">
                <a16:creationId xmlns:a16="http://schemas.microsoft.com/office/drawing/2014/main" id="{B5393962-91A9-B0C2-DD35-6D926AD72ABE}"/>
              </a:ext>
            </a:extLst>
          </p:cNvPr>
          <p:cNvSpPr txBox="1"/>
          <p:nvPr/>
        </p:nvSpPr>
        <p:spPr>
          <a:xfrm>
            <a:off x="561465" y="3924913"/>
            <a:ext cx="4002635" cy="2308324"/>
          </a:xfrm>
          <a:prstGeom prst="rect">
            <a:avLst/>
          </a:prstGeom>
          <a:noFill/>
        </p:spPr>
        <p:txBody>
          <a:bodyPr wrap="square" rtlCol="0">
            <a:spAutoFit/>
          </a:bodyPr>
          <a:lstStyle/>
          <a:p>
            <a:r>
              <a:rPr lang="en-US" b="0" i="0" u="none" strike="noStrike" dirty="0">
                <a:solidFill>
                  <a:srgbClr val="000000"/>
                </a:solidFill>
                <a:effectLst/>
                <a:latin typeface="-webkit-standard"/>
              </a:rPr>
              <a:t>This graph illustrates the </a:t>
            </a:r>
            <a:r>
              <a:rPr lang="en-US" b="1" i="0" u="none" strike="noStrike" dirty="0">
                <a:solidFill>
                  <a:srgbClr val="000000"/>
                </a:solidFill>
                <a:effectLst/>
              </a:rPr>
              <a:t>comparison between actual and predicted BMI values</a:t>
            </a:r>
            <a:r>
              <a:rPr lang="en-US" dirty="0">
                <a:solidFill>
                  <a:srgbClr val="000000"/>
                </a:solidFill>
                <a:latin typeface="-webkit-standard"/>
              </a:rPr>
              <a:t>.</a:t>
            </a:r>
            <a:r>
              <a:rPr lang="en-US" b="0" i="0" u="none" strike="noStrike" dirty="0">
                <a:solidFill>
                  <a:srgbClr val="000000"/>
                </a:solidFill>
                <a:effectLst/>
                <a:latin typeface="-webkit-standard"/>
              </a:rPr>
              <a:t> </a:t>
            </a:r>
            <a:r>
              <a:rPr lang="en-US" dirty="0">
                <a:solidFill>
                  <a:srgbClr val="000000"/>
                </a:solidFill>
                <a:latin typeface="-webkit-standard"/>
              </a:rPr>
              <a:t>W</a:t>
            </a:r>
            <a:r>
              <a:rPr lang="en-US" b="0" i="0" u="none" strike="noStrike" dirty="0">
                <a:solidFill>
                  <a:srgbClr val="000000"/>
                </a:solidFill>
                <a:effectLst/>
                <a:latin typeface="-webkit-standard"/>
              </a:rPr>
              <a:t>ith </a:t>
            </a:r>
            <a:r>
              <a:rPr lang="en-US" b="1" i="0" u="none" strike="noStrike" dirty="0">
                <a:solidFill>
                  <a:srgbClr val="000000"/>
                </a:solidFill>
                <a:effectLst/>
              </a:rPr>
              <a:t>age</a:t>
            </a:r>
            <a:r>
              <a:rPr lang="en-US" b="0" i="0" u="none" strike="noStrike" dirty="0">
                <a:solidFill>
                  <a:srgbClr val="000000"/>
                </a:solidFill>
                <a:effectLst/>
                <a:latin typeface="-webkit-standard"/>
              </a:rPr>
              <a:t> on the y-axis and </a:t>
            </a:r>
            <a:r>
              <a:rPr lang="en-US" b="1" i="0" u="none" strike="noStrike" dirty="0">
                <a:solidFill>
                  <a:srgbClr val="000000"/>
                </a:solidFill>
                <a:effectLst/>
              </a:rPr>
              <a:t>BMI</a:t>
            </a:r>
            <a:r>
              <a:rPr lang="en-US" b="0" i="0" u="none" strike="noStrike" dirty="0">
                <a:solidFill>
                  <a:srgbClr val="000000"/>
                </a:solidFill>
                <a:effectLst/>
                <a:latin typeface="-webkit-standard"/>
              </a:rPr>
              <a:t> on the x-axis. In summary, the model is most effective in predicting BMI for younger age groups and moderate BMI ranges, but struggles with higher BMI and older individuals.</a:t>
            </a:r>
            <a:endParaRPr lang="en-US" dirty="0"/>
          </a:p>
        </p:txBody>
      </p:sp>
      <p:sp>
        <p:nvSpPr>
          <p:cNvPr id="8" name="TextBox 7">
            <a:extLst>
              <a:ext uri="{FF2B5EF4-FFF2-40B4-BE49-F238E27FC236}">
                <a16:creationId xmlns:a16="http://schemas.microsoft.com/office/drawing/2014/main" id="{4772C7D8-CE80-8DBE-166E-C81F0481F0D5}"/>
              </a:ext>
            </a:extLst>
          </p:cNvPr>
          <p:cNvSpPr txBox="1"/>
          <p:nvPr/>
        </p:nvSpPr>
        <p:spPr>
          <a:xfrm flipH="1">
            <a:off x="4467827" y="261391"/>
            <a:ext cx="4330981" cy="2031325"/>
          </a:xfrm>
          <a:prstGeom prst="rect">
            <a:avLst/>
          </a:prstGeom>
          <a:noFill/>
        </p:spPr>
        <p:txBody>
          <a:bodyPr wrap="square" rtlCol="0">
            <a:spAutoFit/>
          </a:bodyPr>
          <a:lstStyle/>
          <a:p>
            <a:r>
              <a:rPr lang="en-US" b="0" i="0" u="none" strike="noStrike" dirty="0">
                <a:solidFill>
                  <a:srgbClr val="000000"/>
                </a:solidFill>
                <a:effectLst/>
                <a:latin typeface="-webkit-standard"/>
              </a:rPr>
              <a:t>This graph compares </a:t>
            </a:r>
            <a:r>
              <a:rPr lang="en-US" b="1" i="0" u="none" strike="noStrike" dirty="0">
                <a:solidFill>
                  <a:srgbClr val="000000"/>
                </a:solidFill>
                <a:effectLst/>
              </a:rPr>
              <a:t>actual vs. predicted blood pressure.</a:t>
            </a:r>
            <a:r>
              <a:rPr lang="en-US" b="0" i="0" u="none" strike="noStrike" dirty="0">
                <a:solidFill>
                  <a:srgbClr val="000000"/>
                </a:solidFill>
                <a:effectLst/>
                <a:latin typeface="-webkit-standard"/>
              </a:rPr>
              <a:t> With </a:t>
            </a:r>
            <a:r>
              <a:rPr lang="en-US" b="1" i="0" u="none" strike="noStrike" dirty="0">
                <a:solidFill>
                  <a:srgbClr val="000000"/>
                </a:solidFill>
                <a:effectLst/>
              </a:rPr>
              <a:t>age</a:t>
            </a:r>
            <a:r>
              <a:rPr lang="en-US" b="0" i="0" u="none" strike="noStrike" dirty="0">
                <a:solidFill>
                  <a:srgbClr val="000000"/>
                </a:solidFill>
                <a:effectLst/>
                <a:latin typeface="-webkit-standard"/>
              </a:rPr>
              <a:t> on the y-axis and </a:t>
            </a:r>
            <a:r>
              <a:rPr lang="en-US" b="1" i="0" u="none" strike="noStrike" dirty="0">
                <a:solidFill>
                  <a:srgbClr val="000000"/>
                </a:solidFill>
                <a:effectLst/>
              </a:rPr>
              <a:t>blood pressure</a:t>
            </a:r>
            <a:r>
              <a:rPr lang="en-US" b="0" i="0" u="none" strike="noStrike" dirty="0">
                <a:solidFill>
                  <a:srgbClr val="000000"/>
                </a:solidFill>
                <a:effectLst/>
                <a:latin typeface="-webkit-standard"/>
              </a:rPr>
              <a:t> on the x-axis. In summary, the model predicts blood pressure fairly well for younger individuals and average blood pressure ranges but struggles with outliers and older age groups.</a:t>
            </a:r>
            <a:endParaRPr lang="en-US" dirty="0"/>
          </a:p>
        </p:txBody>
      </p:sp>
    </p:spTree>
    <p:extLst>
      <p:ext uri="{BB962C8B-B14F-4D97-AF65-F5344CB8AC3E}">
        <p14:creationId xmlns:p14="http://schemas.microsoft.com/office/powerpoint/2010/main" val="550592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587C-A4A8-D852-EFAD-CA9883DE1A37}"/>
              </a:ext>
            </a:extLst>
          </p:cNvPr>
          <p:cNvSpPr>
            <a:spLocks noGrp="1"/>
          </p:cNvSpPr>
          <p:nvPr>
            <p:ph type="title"/>
          </p:nvPr>
        </p:nvSpPr>
        <p:spPr/>
        <p:txBody>
          <a:bodyPr/>
          <a:lstStyle/>
          <a:p>
            <a:r>
              <a:rPr lang="en-US" dirty="0"/>
              <a:t>Glucose vs. Insulin</a:t>
            </a:r>
          </a:p>
        </p:txBody>
      </p:sp>
      <p:pic>
        <p:nvPicPr>
          <p:cNvPr id="11" name="Content Placeholder 10">
            <a:extLst>
              <a:ext uri="{FF2B5EF4-FFF2-40B4-BE49-F238E27FC236}">
                <a16:creationId xmlns:a16="http://schemas.microsoft.com/office/drawing/2014/main" id="{193B4A7F-DF3C-63C1-DF76-905AB9166655}"/>
              </a:ext>
            </a:extLst>
          </p:cNvPr>
          <p:cNvPicPr>
            <a:picLocks noGrp="1" noChangeAspect="1"/>
          </p:cNvPicPr>
          <p:nvPr>
            <p:ph idx="1"/>
          </p:nvPr>
        </p:nvPicPr>
        <p:blipFill>
          <a:blip r:embed="rId2"/>
          <a:stretch>
            <a:fillRect/>
          </a:stretch>
        </p:blipFill>
        <p:spPr>
          <a:xfrm>
            <a:off x="938758" y="1128450"/>
            <a:ext cx="7544276" cy="4080157"/>
          </a:xfrm>
          <a:prstGeom prst="rect">
            <a:avLst/>
          </a:prstGeom>
        </p:spPr>
      </p:pic>
      <p:sp>
        <p:nvSpPr>
          <p:cNvPr id="13" name="TextBox 12">
            <a:extLst>
              <a:ext uri="{FF2B5EF4-FFF2-40B4-BE49-F238E27FC236}">
                <a16:creationId xmlns:a16="http://schemas.microsoft.com/office/drawing/2014/main" id="{F99B03D2-BD2C-11D3-4632-FA1CA17D401B}"/>
              </a:ext>
            </a:extLst>
          </p:cNvPr>
          <p:cNvSpPr txBox="1"/>
          <p:nvPr/>
        </p:nvSpPr>
        <p:spPr>
          <a:xfrm>
            <a:off x="938758" y="5590572"/>
            <a:ext cx="7544275" cy="1200329"/>
          </a:xfrm>
          <a:prstGeom prst="rect">
            <a:avLst/>
          </a:prstGeom>
          <a:noFill/>
        </p:spPr>
        <p:txBody>
          <a:bodyPr wrap="square" rtlCol="0">
            <a:spAutoFit/>
          </a:bodyPr>
          <a:lstStyle/>
          <a:p>
            <a:r>
              <a:rPr lang="en-US" b="0" i="0" u="none" strike="noStrike" dirty="0">
                <a:solidFill>
                  <a:srgbClr val="000000"/>
                </a:solidFill>
                <a:effectLst/>
                <a:latin typeface="-webkit-standard"/>
              </a:rPr>
              <a:t>In this graph, you may notice a straight line around the value of 155. This occurs because the original dataset contained many zeros in this category. To clean the data, we replaced the zeros with the mean value for the respective category.</a:t>
            </a:r>
            <a:r>
              <a:rPr lang="en-US" dirty="0">
                <a:solidFill>
                  <a:srgbClr val="000000"/>
                </a:solidFill>
                <a:latin typeface="-webkit-standard"/>
              </a:rPr>
              <a:t> </a:t>
            </a:r>
            <a:endParaRPr lang="en-US" dirty="0"/>
          </a:p>
        </p:txBody>
      </p:sp>
    </p:spTree>
    <p:extLst>
      <p:ext uri="{BB962C8B-B14F-4D97-AF65-F5344CB8AC3E}">
        <p14:creationId xmlns:p14="http://schemas.microsoft.com/office/powerpoint/2010/main" val="66323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29C0-0475-43E3-1F54-F62912A8B20B}"/>
              </a:ext>
            </a:extLst>
          </p:cNvPr>
          <p:cNvSpPr>
            <a:spLocks noGrp="1"/>
          </p:cNvSpPr>
          <p:nvPr>
            <p:ph type="title"/>
          </p:nvPr>
        </p:nvSpPr>
        <p:spPr/>
        <p:txBody>
          <a:bodyPr/>
          <a:lstStyle/>
          <a:p>
            <a:r>
              <a:rPr lang="en-US"/>
              <a:t>Pregnancy vs. Glucose</a:t>
            </a:r>
            <a:endParaRPr lang="en-US" dirty="0"/>
          </a:p>
        </p:txBody>
      </p:sp>
      <p:pic>
        <p:nvPicPr>
          <p:cNvPr id="4" name="Content Placeholder 3">
            <a:extLst>
              <a:ext uri="{FF2B5EF4-FFF2-40B4-BE49-F238E27FC236}">
                <a16:creationId xmlns:a16="http://schemas.microsoft.com/office/drawing/2014/main" id="{8B24F7AD-A077-C479-74A0-2DAE2F712709}"/>
              </a:ext>
            </a:extLst>
          </p:cNvPr>
          <p:cNvPicPr>
            <a:picLocks noGrp="1" noChangeAspect="1"/>
          </p:cNvPicPr>
          <p:nvPr>
            <p:ph idx="1"/>
          </p:nvPr>
        </p:nvPicPr>
        <p:blipFill>
          <a:blip r:embed="rId2"/>
          <a:stretch>
            <a:fillRect/>
          </a:stretch>
        </p:blipFill>
        <p:spPr>
          <a:xfrm>
            <a:off x="938757" y="1046914"/>
            <a:ext cx="7633741" cy="4241810"/>
          </a:xfrm>
          <a:prstGeom prst="rect">
            <a:avLst/>
          </a:prstGeom>
        </p:spPr>
      </p:pic>
      <p:sp>
        <p:nvSpPr>
          <p:cNvPr id="6" name="TextBox 5">
            <a:extLst>
              <a:ext uri="{FF2B5EF4-FFF2-40B4-BE49-F238E27FC236}">
                <a16:creationId xmlns:a16="http://schemas.microsoft.com/office/drawing/2014/main" id="{99CA76D9-F6CE-A09C-216A-05029AE1A355}"/>
              </a:ext>
            </a:extLst>
          </p:cNvPr>
          <p:cNvSpPr txBox="1"/>
          <p:nvPr/>
        </p:nvSpPr>
        <p:spPr>
          <a:xfrm>
            <a:off x="938758" y="5540334"/>
            <a:ext cx="7633740" cy="923330"/>
          </a:xfrm>
          <a:prstGeom prst="rect">
            <a:avLst/>
          </a:prstGeom>
          <a:noFill/>
        </p:spPr>
        <p:txBody>
          <a:bodyPr wrap="square" rtlCol="0">
            <a:spAutoFit/>
          </a:bodyPr>
          <a:lstStyle/>
          <a:p>
            <a:r>
              <a:rPr lang="en-US" b="0" i="0" u="none" strike="noStrike" dirty="0">
                <a:solidFill>
                  <a:srgbClr val="000000"/>
                </a:solidFill>
                <a:effectLst/>
                <a:latin typeface="-webkit-standard"/>
              </a:rPr>
              <a:t>The logistic regression model performs well in predicting glucose levels for individuals with fewer pregnancies and moderate glucose ranges but struggles with higher glucose levels and increased pregnancies.</a:t>
            </a:r>
            <a:endParaRPr lang="en-US" dirty="0"/>
          </a:p>
        </p:txBody>
      </p:sp>
    </p:spTree>
    <p:extLst>
      <p:ext uri="{BB962C8B-B14F-4D97-AF65-F5344CB8AC3E}">
        <p14:creationId xmlns:p14="http://schemas.microsoft.com/office/powerpoint/2010/main" val="186873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20423BE-9082-AC59-335D-728D21C99C05}"/>
              </a:ext>
            </a:extLst>
          </p:cNvPr>
          <p:cNvSpPr>
            <a:spLocks noGrp="1"/>
          </p:cNvSpPr>
          <p:nvPr>
            <p:ph type="title"/>
          </p:nvPr>
        </p:nvSpPr>
        <p:spPr>
          <a:xfrm>
            <a:off x="938758" y="382385"/>
            <a:ext cx="7633742" cy="1492132"/>
          </a:xfrm>
        </p:spPr>
        <p:txBody>
          <a:bodyPr anchor="ctr">
            <a:normAutofit/>
          </a:bodyPr>
          <a:lstStyle/>
          <a:p>
            <a:r>
              <a:rPr lang="en-US" dirty="0"/>
              <a:t>Additional Questions</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FBA0534D-53CD-8ACE-C830-E8FC37822F61}"/>
              </a:ext>
            </a:extLst>
          </p:cNvPr>
          <p:cNvGraphicFramePr>
            <a:graphicFrameLocks noGrp="1"/>
          </p:cNvGraphicFramePr>
          <p:nvPr>
            <p:ph idx="1"/>
            <p:extLst>
              <p:ext uri="{D42A27DB-BD31-4B8C-83A1-F6EECF244321}">
                <p14:modId xmlns:p14="http://schemas.microsoft.com/office/powerpoint/2010/main" val="2924270196"/>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53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r>
              <a:rPr lang="en-US" b="0" i="0" u="none" strike="noStrike" dirty="0">
                <a:solidFill>
                  <a:srgbClr val="000000"/>
                </a:solidFill>
                <a:effectLst/>
                <a:latin typeface="-webkit-standard"/>
              </a:rPr>
              <a:t>Diabetes risk is heavily influenced by lifestyle factors such as BMI, glucose levels, and age. This means it is </a:t>
            </a:r>
            <a:r>
              <a:rPr lang="en-US" dirty="0">
                <a:solidFill>
                  <a:srgbClr val="000000"/>
                </a:solidFill>
                <a:latin typeface="-webkit-standard"/>
              </a:rPr>
              <a:t>important for people to make healthy choices to reduce the likelihood of getting Diabetes.</a:t>
            </a:r>
            <a:r>
              <a:rPr lang="en-US" b="0" i="0" u="none" strike="noStrike" dirty="0">
                <a:solidFill>
                  <a:srgbClr val="000000"/>
                </a:solidFill>
                <a:effectLst/>
                <a:latin typeface="-webkit-standard"/>
              </a:rPr>
              <a:t> Regional data shows higher prevalence in the Southwest area.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8757" y="645105"/>
            <a:ext cx="3268125" cy="1320855"/>
          </a:xfrm>
        </p:spPr>
        <p:txBody>
          <a:bodyPr vert="horz" lIns="91440" tIns="45720" rIns="91440" bIns="45720" rtlCol="0" anchor="t">
            <a:normAutofit/>
          </a:bodyPr>
          <a:lstStyle/>
          <a:p>
            <a:pPr defTabSz="914400"/>
            <a:r>
              <a:rPr lang="en-US" sz="2900" spc="200"/>
              <a:t>Questions?</a:t>
            </a:r>
            <a:br>
              <a:rPr lang="en-US" sz="2900" spc="200"/>
            </a:br>
            <a:br>
              <a:rPr lang="en-US" sz="2900" spc="200"/>
            </a:br>
            <a:endParaRPr lang="en-US" sz="2900" spc="200"/>
          </a:p>
        </p:txBody>
      </p:sp>
      <p:sp>
        <p:nvSpPr>
          <p:cNvPr id="6" name="TextBox 5">
            <a:extLst>
              <a:ext uri="{FF2B5EF4-FFF2-40B4-BE49-F238E27FC236}">
                <a16:creationId xmlns:a16="http://schemas.microsoft.com/office/drawing/2014/main" id="{CD6EF3CA-7CB6-F349-B702-C908BD31E6B5}"/>
              </a:ext>
            </a:extLst>
          </p:cNvPr>
          <p:cNvSpPr txBox="1"/>
          <p:nvPr/>
        </p:nvSpPr>
        <p:spPr>
          <a:xfrm>
            <a:off x="938758" y="2286001"/>
            <a:ext cx="3272696" cy="3593591"/>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b="0" i="0" u="none" strike="noStrike">
                <a:solidFill>
                  <a:schemeClr val="tx1">
                    <a:lumMod val="65000"/>
                    <a:lumOff val="35000"/>
                  </a:schemeClr>
                </a:solidFill>
                <a:effectLst/>
              </a:rPr>
              <a:t>Thank you for your attention! What questions or insights do you have about how lifestyle and location influence diabetes risk?</a:t>
            </a:r>
            <a:endParaRPr lang="en-US">
              <a:solidFill>
                <a:schemeClr val="tx1">
                  <a:lumMod val="65000"/>
                  <a:lumOff val="35000"/>
                </a:schemeClr>
              </a:solidFill>
            </a:endParaRPr>
          </a:p>
        </p:txBody>
      </p:sp>
      <p:pic>
        <p:nvPicPr>
          <p:cNvPr id="24" name="Picture 23" descr="Yellow question mark">
            <a:extLst>
              <a:ext uri="{FF2B5EF4-FFF2-40B4-BE49-F238E27FC236}">
                <a16:creationId xmlns:a16="http://schemas.microsoft.com/office/drawing/2014/main" id="{62485DE1-A5F9-9C92-65FF-9FAB5E547E56}"/>
              </a:ext>
            </a:extLst>
          </p:cNvPr>
          <p:cNvPicPr>
            <a:picLocks noChangeAspect="1"/>
          </p:cNvPicPr>
          <p:nvPr/>
        </p:nvPicPr>
        <p:blipFill>
          <a:blip r:embed="rId2"/>
          <a:srcRect l="43822" r="11123" b="-1"/>
          <a:stretch/>
        </p:blipFill>
        <p:spPr>
          <a:xfrm>
            <a:off x="4572000" y="580713"/>
            <a:ext cx="4060728"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6414-D5C4-B327-F886-1286ADF9096E}"/>
              </a:ext>
            </a:extLst>
          </p:cNvPr>
          <p:cNvSpPr>
            <a:spLocks noGrp="1"/>
          </p:cNvSpPr>
          <p:nvPr>
            <p:ph type="title"/>
          </p:nvPr>
        </p:nvSpPr>
        <p:spPr>
          <a:xfrm>
            <a:off x="938759" y="644525"/>
            <a:ext cx="2538247" cy="5408866"/>
          </a:xfrm>
        </p:spPr>
        <p:txBody>
          <a:bodyPr anchor="ctr">
            <a:normAutofit/>
          </a:bodyPr>
          <a:lstStyle/>
          <a:p>
            <a:r>
              <a:rPr lang="en-US" sz="3500"/>
              <a:t>Executive Summary </a:t>
            </a:r>
          </a:p>
        </p:txBody>
      </p:sp>
      <p:graphicFrame>
        <p:nvGraphicFramePr>
          <p:cNvPr id="5" name="Content Placeholder 2">
            <a:extLst>
              <a:ext uri="{FF2B5EF4-FFF2-40B4-BE49-F238E27FC236}">
                <a16:creationId xmlns:a16="http://schemas.microsoft.com/office/drawing/2014/main" id="{0CD2FD73-505A-5A57-A581-E05212CD9698}"/>
              </a:ext>
            </a:extLst>
          </p:cNvPr>
          <p:cNvGraphicFramePr>
            <a:graphicFrameLocks noGrp="1"/>
          </p:cNvGraphicFramePr>
          <p:nvPr>
            <p:ph idx="1"/>
            <p:extLst>
              <p:ext uri="{D42A27DB-BD31-4B8C-83A1-F6EECF244321}">
                <p14:modId xmlns:p14="http://schemas.microsoft.com/office/powerpoint/2010/main" val="409643268"/>
              </p:ext>
            </p:extLst>
          </p:nvPr>
        </p:nvGraphicFramePr>
        <p:xfrm>
          <a:off x="3881437" y="644525"/>
          <a:ext cx="4691063"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13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8759" y="644525"/>
            <a:ext cx="2538247" cy="5408866"/>
          </a:xfrm>
        </p:spPr>
        <p:txBody>
          <a:bodyPr anchor="ctr">
            <a:normAutofit/>
          </a:bodyPr>
          <a:lstStyle/>
          <a:p>
            <a:r>
              <a:rPr lang="en-US" sz="3500"/>
              <a:t>What is Diabetes?</a:t>
            </a:r>
          </a:p>
        </p:txBody>
      </p:sp>
      <p:graphicFrame>
        <p:nvGraphicFramePr>
          <p:cNvPr id="5" name="Content Placeholder 2">
            <a:extLst>
              <a:ext uri="{FF2B5EF4-FFF2-40B4-BE49-F238E27FC236}">
                <a16:creationId xmlns:a16="http://schemas.microsoft.com/office/drawing/2014/main" id="{1C813B3C-7EB2-CE3B-5018-98CA97E3343D}"/>
              </a:ext>
            </a:extLst>
          </p:cNvPr>
          <p:cNvGraphicFramePr>
            <a:graphicFrameLocks noGrp="1"/>
          </p:cNvGraphicFramePr>
          <p:nvPr>
            <p:ph idx="1"/>
            <p:extLst>
              <p:ext uri="{D42A27DB-BD31-4B8C-83A1-F6EECF244321}">
                <p14:modId xmlns:p14="http://schemas.microsoft.com/office/powerpoint/2010/main" val="3918757147"/>
              </p:ext>
            </p:extLst>
          </p:nvPr>
        </p:nvGraphicFramePr>
        <p:xfrm>
          <a:off x="3881437" y="644525"/>
          <a:ext cx="4691063"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D323-E91A-82A3-D6D7-E9A66A6F4B85}"/>
              </a:ext>
            </a:extLst>
          </p:cNvPr>
          <p:cNvSpPr>
            <a:spLocks noGrp="1"/>
          </p:cNvSpPr>
          <p:nvPr>
            <p:ph type="title"/>
          </p:nvPr>
        </p:nvSpPr>
        <p:spPr>
          <a:xfrm>
            <a:off x="3896795" y="382385"/>
            <a:ext cx="4751503" cy="1492132"/>
          </a:xfrm>
        </p:spPr>
        <p:txBody>
          <a:bodyPr>
            <a:normAutofit/>
          </a:bodyPr>
          <a:lstStyle/>
          <a:p>
            <a:r>
              <a:rPr lang="en-US" dirty="0"/>
              <a:t>Data Collection </a:t>
            </a:r>
          </a:p>
        </p:txBody>
      </p:sp>
      <p:pic>
        <p:nvPicPr>
          <p:cNvPr id="5" name="Picture 4" descr="Top view of cubes connected with black lines">
            <a:extLst>
              <a:ext uri="{FF2B5EF4-FFF2-40B4-BE49-F238E27FC236}">
                <a16:creationId xmlns:a16="http://schemas.microsoft.com/office/drawing/2014/main" id="{B9719938-B567-D35A-9EF8-BB7C6AD05F07}"/>
              </a:ext>
            </a:extLst>
          </p:cNvPr>
          <p:cNvPicPr>
            <a:picLocks noChangeAspect="1"/>
          </p:cNvPicPr>
          <p:nvPr/>
        </p:nvPicPr>
        <p:blipFill>
          <a:blip r:embed="rId3"/>
          <a:srcRect l="38046" r="28128" b="1"/>
          <a:stretch/>
        </p:blipFill>
        <p:spPr>
          <a:xfrm>
            <a:off x="516325" y="-9525"/>
            <a:ext cx="3097367" cy="6867525"/>
          </a:xfrm>
          <a:prstGeom prst="rect">
            <a:avLst/>
          </a:prstGeom>
        </p:spPr>
      </p:pic>
      <p:sp>
        <p:nvSpPr>
          <p:cNvPr id="16"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BAB9AF7C-8E86-263A-13E3-E49D13D51B65}"/>
              </a:ext>
            </a:extLst>
          </p:cNvPr>
          <p:cNvSpPr>
            <a:spLocks noGrp="1"/>
          </p:cNvSpPr>
          <p:nvPr>
            <p:ph idx="1"/>
          </p:nvPr>
        </p:nvSpPr>
        <p:spPr>
          <a:xfrm>
            <a:off x="3896795" y="2286001"/>
            <a:ext cx="4751503" cy="3593591"/>
          </a:xfrm>
        </p:spPr>
        <p:txBody>
          <a:bodyPr>
            <a:normAutofit fontScale="77500" lnSpcReduction="20000"/>
          </a:bodyPr>
          <a:lstStyle/>
          <a:p>
            <a:pPr marL="0" indent="0" algn="l">
              <a:buNone/>
            </a:pPr>
            <a:r>
              <a:rPr lang="en-US" sz="1800" b="1" i="0" u="none" strike="noStrike" dirty="0">
                <a:solidFill>
                  <a:srgbClr val="000000"/>
                </a:solidFill>
                <a:effectLst/>
              </a:rPr>
              <a:t>Data Collection</a:t>
            </a:r>
            <a:endParaRPr lang="en-US" sz="1800" b="0" i="0" u="none" strike="noStrike" dirty="0">
              <a:solidFill>
                <a:srgbClr val="000000"/>
              </a:solidFill>
              <a:effectLst/>
            </a:endParaRPr>
          </a:p>
          <a:p>
            <a:pPr algn="l">
              <a:buFont typeface="Arial" panose="020B0604020202020204" pitchFamily="34" charset="0"/>
              <a:buChar char="•"/>
            </a:pPr>
            <a:r>
              <a:rPr lang="en-US" sz="1800" b="0" i="0" u="none" strike="noStrike" dirty="0">
                <a:solidFill>
                  <a:srgbClr val="000000"/>
                </a:solidFill>
                <a:effectLst/>
              </a:rPr>
              <a:t>We initially used CDC data to analyze diabetes prevalence across various U.S. states.</a:t>
            </a:r>
          </a:p>
          <a:p>
            <a:pPr algn="l">
              <a:buFont typeface="Arial" panose="020B0604020202020204" pitchFamily="34" charset="0"/>
              <a:buChar char="•"/>
            </a:pPr>
            <a:r>
              <a:rPr lang="en-US" sz="1800" b="0" i="0" u="none" strike="noStrike" dirty="0">
                <a:solidFill>
                  <a:srgbClr val="000000"/>
                </a:solidFill>
                <a:effectLst/>
              </a:rPr>
              <a:t>Our second dataset from Kaggle examined the relationship between diabetes and factors such as BMI, skin thickness, glucose levels, and pregnancy history. This dataset also included data from the Pima Indian population, a Native American group in Arizona with a higher incidence of diabetes.</a:t>
            </a:r>
          </a:p>
          <a:p>
            <a:pPr algn="l">
              <a:buFont typeface="Arial" panose="020B0604020202020204" pitchFamily="34" charset="0"/>
              <a:buChar char="•"/>
            </a:pPr>
            <a:r>
              <a:rPr lang="en-US" sz="1800" b="0" i="0" u="none" strike="noStrike" dirty="0">
                <a:solidFill>
                  <a:srgbClr val="000000"/>
                </a:solidFill>
                <a:effectLst/>
              </a:rPr>
              <a:t>During data cleaning, we replaced any missing values in the Kaggle dataset using the mean for the respective variables.</a:t>
            </a:r>
          </a:p>
          <a:p>
            <a:pPr>
              <a:lnSpc>
                <a:spcPct val="100000"/>
              </a:lnSpc>
            </a:pPr>
            <a:endParaRPr lang="en-US" sz="1400" b="1" dirty="0"/>
          </a:p>
          <a:p>
            <a:pPr>
              <a:lnSpc>
                <a:spcPct val="100000"/>
              </a:lnSpc>
            </a:pPr>
            <a:r>
              <a:rPr lang="en-US" sz="1400" b="1" dirty="0"/>
              <a:t>1</a:t>
            </a:r>
            <a:r>
              <a:rPr lang="en-US" sz="1400" b="1" baseline="30000" dirty="0"/>
              <a:t>st</a:t>
            </a:r>
            <a:r>
              <a:rPr lang="en-US" sz="1400" b="1" dirty="0"/>
              <a:t> </a:t>
            </a:r>
            <a:r>
              <a:rPr lang="en-US" sz="1400" b="1" i="0" u="none" strike="noStrike" dirty="0">
                <a:effectLst/>
              </a:rPr>
              <a:t>Data Sources:</a:t>
            </a:r>
            <a:endParaRPr lang="en-US" sz="1400" b="0" i="0" u="none" strike="noStrike" dirty="0">
              <a:effectLst/>
            </a:endParaRPr>
          </a:p>
          <a:p>
            <a:pPr marL="0" indent="0">
              <a:lnSpc>
                <a:spcPct val="100000"/>
              </a:lnSpc>
              <a:buNone/>
            </a:pPr>
            <a:r>
              <a:rPr lang="en-US" sz="1400" b="0" i="0" u="none" strike="noStrike" dirty="0">
                <a:effectLst/>
                <a:hlinkClick r:id="rId4"/>
              </a:rPr>
              <a:t>CDC Data Source</a:t>
            </a:r>
            <a:endParaRPr lang="en-US" sz="1400" b="0" i="0" u="none" strike="noStrike" dirty="0">
              <a:effectLst/>
            </a:endParaRPr>
          </a:p>
          <a:p>
            <a:pPr>
              <a:lnSpc>
                <a:spcPct val="100000"/>
              </a:lnSpc>
            </a:pPr>
            <a:r>
              <a:rPr lang="en-US" sz="1400" b="1" i="0" u="none" strike="noStrike" dirty="0">
                <a:effectLst/>
              </a:rPr>
              <a:t>2</a:t>
            </a:r>
            <a:r>
              <a:rPr lang="en-US" sz="1400" b="1" i="0" u="none" strike="noStrike" baseline="30000" dirty="0">
                <a:effectLst/>
              </a:rPr>
              <a:t>nd</a:t>
            </a:r>
            <a:r>
              <a:rPr lang="en-US" sz="1400" b="1" i="0" u="none" strike="noStrike" dirty="0">
                <a:effectLst/>
              </a:rPr>
              <a:t> Data Sources:</a:t>
            </a:r>
            <a:endParaRPr lang="en-US" sz="1400" b="0" i="0" u="none" strike="noStrike" dirty="0">
              <a:effectLst/>
            </a:endParaRPr>
          </a:p>
          <a:p>
            <a:pPr marL="0" indent="0">
              <a:lnSpc>
                <a:spcPct val="100000"/>
              </a:lnSpc>
              <a:buNone/>
            </a:pPr>
            <a:r>
              <a:rPr lang="en-US" sz="1400" b="0" i="0" u="none" strike="noStrike" dirty="0">
                <a:effectLst/>
                <a:hlinkClick r:id="rId5"/>
              </a:rPr>
              <a:t>Kaggle Diabetes Dataset</a:t>
            </a:r>
            <a:endParaRPr lang="en-US" sz="1400" b="0" i="0" u="none" strike="noStrike" dirty="0">
              <a:effectLst/>
            </a:endParaRPr>
          </a:p>
          <a:p>
            <a:pPr>
              <a:lnSpc>
                <a:spcPct val="100000"/>
              </a:lnSpc>
            </a:pPr>
            <a:endParaRPr lang="en-US" sz="1400" b="0" i="0" u="none" strike="noStrike" dirty="0">
              <a:effectLst/>
            </a:endParaRPr>
          </a:p>
          <a:p>
            <a:pPr>
              <a:lnSpc>
                <a:spcPct val="100000"/>
              </a:lnSpc>
            </a:pPr>
            <a:endParaRPr lang="en-US" sz="1400" dirty="0"/>
          </a:p>
        </p:txBody>
      </p:sp>
      <p:sp>
        <p:nvSpPr>
          <p:cNvPr id="18" name="Rectangle 17">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C768C074-FFCC-9663-C040-43382313B9E4}"/>
              </a:ext>
            </a:extLst>
          </p:cNvPr>
          <p:cNvSpPr txBox="1"/>
          <p:nvPr/>
        </p:nvSpPr>
        <p:spPr>
          <a:xfrm>
            <a:off x="3692207" y="6488668"/>
            <a:ext cx="5160679" cy="1200329"/>
          </a:xfrm>
          <a:prstGeom prst="rect">
            <a:avLst/>
          </a:prstGeom>
          <a:noFill/>
        </p:spPr>
        <p:txBody>
          <a:bodyPr wrap="square" rtlCol="0">
            <a:spAutoFit/>
          </a:bodyPr>
          <a:lstStyle/>
          <a:p>
            <a:pPr>
              <a:spcAft>
                <a:spcPts val="600"/>
              </a:spcAft>
            </a:pPr>
            <a:r>
              <a:rPr lang="en-US" sz="1050" dirty="0"/>
              <a:t>Dataset: </a:t>
            </a:r>
            <a:r>
              <a:rPr lang="en-US" sz="1050" b="0" i="0" u="none" strike="noStrike" dirty="0">
                <a:effectLst/>
                <a:hlinkClick r:id="rId4"/>
              </a:rPr>
              <a:t>CDC Data Source</a:t>
            </a:r>
            <a:r>
              <a:rPr lang="en-US" sz="1050" b="0" i="0" u="none" strike="noStrike" dirty="0">
                <a:effectLst/>
              </a:rPr>
              <a:t>,</a:t>
            </a:r>
            <a:r>
              <a:rPr lang="en-US" sz="1050" b="0" i="0" u="none" strike="noStrike" dirty="0">
                <a:effectLst/>
                <a:hlinkClick r:id="rId5"/>
              </a:rPr>
              <a:t> Kaggle Diabetes Dataset</a:t>
            </a:r>
            <a:endParaRPr lang="en-US" sz="1050" b="0" i="0" u="none" strike="noStrike">
              <a:effectLst/>
            </a:endParaRPr>
          </a:p>
          <a:p>
            <a:pPr>
              <a:spcAft>
                <a:spcPts val="600"/>
              </a:spcAft>
            </a:pPr>
            <a:r>
              <a:rPr lang="en-US" sz="1050" dirty="0"/>
              <a:t>License: Public License. </a:t>
            </a:r>
            <a:endParaRPr lang="en-US" sz="1050" b="0" i="0" u="none" strike="noStrike">
              <a:effectLst/>
            </a:endParaRPr>
          </a:p>
          <a:p>
            <a:pPr marL="285750" indent="-285750">
              <a:spcAft>
                <a:spcPts val="600"/>
              </a:spcAft>
              <a:buFont typeface="Arial" panose="020B0604020202020204" pitchFamily="34" charset="0"/>
              <a:buChar char="•"/>
            </a:pPr>
            <a:endParaRPr lang="en-US" sz="1800" b="0" i="0" u="none" strike="noStrike">
              <a:effectLst/>
            </a:endParaRPr>
          </a:p>
          <a:p>
            <a:pPr marL="285750" indent="-28575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132170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lose up photo of vial beside a syringe">
            <a:extLst>
              <a:ext uri="{FF2B5EF4-FFF2-40B4-BE49-F238E27FC236}">
                <a16:creationId xmlns:a16="http://schemas.microsoft.com/office/drawing/2014/main" id="{930A6A19-3806-93E3-84BF-963076811FB5}"/>
              </a:ext>
            </a:extLst>
          </p:cNvPr>
          <p:cNvPicPr>
            <a:picLocks noChangeAspect="1"/>
          </p:cNvPicPr>
          <p:nvPr/>
        </p:nvPicPr>
        <p:blipFill>
          <a:blip r:embed="rId2"/>
          <a:srcRect l="38399" r="31495"/>
          <a:stretch/>
        </p:blipFill>
        <p:spPr>
          <a:xfrm>
            <a:off x="516325" y="-9525"/>
            <a:ext cx="3097367" cy="6867525"/>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3" name="Content Placeholder 2"/>
          <p:cNvSpPr>
            <a:spLocks noGrp="1"/>
          </p:cNvSpPr>
          <p:nvPr>
            <p:ph idx="1"/>
          </p:nvPr>
        </p:nvSpPr>
        <p:spPr>
          <a:xfrm>
            <a:off x="3896795" y="2286001"/>
            <a:ext cx="4751503" cy="3593591"/>
          </a:xfrm>
        </p:spPr>
        <p:txBody>
          <a:bodyPr>
            <a:normAutofit/>
          </a:bodyPr>
          <a:lstStyle/>
          <a:p>
            <a:pPr marL="0" indent="0">
              <a:buNone/>
            </a:pPr>
            <a:r>
              <a:rPr lang="en-US" sz="4000" b="0" i="0" u="none" strike="noStrike" dirty="0">
                <a:effectLst/>
                <a:latin typeface="-webkit-standard"/>
              </a:rPr>
              <a:t>Where in the U.S. is the risk of getting diabetes highest?</a:t>
            </a:r>
            <a:endParaRPr lang="en-US" sz="4000" dirty="0"/>
          </a:p>
        </p:txBody>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885" y="268818"/>
            <a:ext cx="8182230" cy="1065836"/>
          </a:xfrm>
        </p:spPr>
        <p:txBody>
          <a:bodyPr vert="horz" lIns="91440" tIns="45720" rIns="91440" bIns="45720" rtlCol="0" anchor="ctr">
            <a:normAutofit fontScale="90000"/>
          </a:bodyPr>
          <a:lstStyle/>
          <a:p>
            <a:pPr defTabSz="914400">
              <a:lnSpc>
                <a:spcPct val="90000"/>
              </a:lnSpc>
            </a:pPr>
            <a:r>
              <a:rPr lang="en-US" sz="5700" dirty="0" err="1"/>
              <a:t>SouthWest</a:t>
            </a:r>
            <a:r>
              <a:rPr lang="en-US" sz="5700" dirty="0"/>
              <a:t> Area of The US</a:t>
            </a:r>
            <a:br>
              <a:rPr lang="en-US" sz="5700" dirty="0"/>
            </a:br>
            <a:endParaRPr lang="en-US" sz="5700" dirty="0"/>
          </a:p>
        </p:txBody>
      </p:sp>
      <p:pic>
        <p:nvPicPr>
          <p:cNvPr id="4" name="Content Placeholder 3">
            <a:extLst>
              <a:ext uri="{FF2B5EF4-FFF2-40B4-BE49-F238E27FC236}">
                <a16:creationId xmlns:a16="http://schemas.microsoft.com/office/drawing/2014/main" id="{73A3CC84-73B4-4036-AA39-B96F8FEAF2D2}"/>
              </a:ext>
            </a:extLst>
          </p:cNvPr>
          <p:cNvPicPr>
            <a:picLocks noGrp="1" noChangeAspect="1"/>
          </p:cNvPicPr>
          <p:nvPr>
            <p:ph idx="1"/>
          </p:nvPr>
        </p:nvPicPr>
        <p:blipFill>
          <a:blip r:embed="rId2"/>
          <a:stretch>
            <a:fillRect/>
          </a:stretch>
        </p:blipFill>
        <p:spPr>
          <a:xfrm>
            <a:off x="240029" y="899198"/>
            <a:ext cx="4605348" cy="2871524"/>
          </a:xfrm>
          <a:prstGeom prst="rect">
            <a:avLst/>
          </a:prstGeom>
        </p:spPr>
      </p:pic>
      <p:pic>
        <p:nvPicPr>
          <p:cNvPr id="3" name="Content Placeholder 3">
            <a:extLst>
              <a:ext uri="{FF2B5EF4-FFF2-40B4-BE49-F238E27FC236}">
                <a16:creationId xmlns:a16="http://schemas.microsoft.com/office/drawing/2014/main" id="{6040C07E-532F-8D0F-7FCA-69B55B2593BF}"/>
              </a:ext>
            </a:extLst>
          </p:cNvPr>
          <p:cNvPicPr>
            <a:picLocks noChangeAspect="1"/>
          </p:cNvPicPr>
          <p:nvPr/>
        </p:nvPicPr>
        <p:blipFill>
          <a:blip r:embed="rId3"/>
          <a:stretch>
            <a:fillRect/>
          </a:stretch>
        </p:blipFill>
        <p:spPr>
          <a:xfrm>
            <a:off x="4017208" y="3636225"/>
            <a:ext cx="4801559" cy="2952957"/>
          </a:xfrm>
          <a:prstGeom prst="rect">
            <a:avLst/>
          </a:prstGeom>
        </p:spPr>
      </p:pic>
      <p:sp>
        <p:nvSpPr>
          <p:cNvPr id="6" name="TextBox 5">
            <a:extLst>
              <a:ext uri="{FF2B5EF4-FFF2-40B4-BE49-F238E27FC236}">
                <a16:creationId xmlns:a16="http://schemas.microsoft.com/office/drawing/2014/main" id="{6852AE22-EE1C-0FA5-9C5C-6B73493307AC}"/>
              </a:ext>
            </a:extLst>
          </p:cNvPr>
          <p:cNvSpPr txBox="1"/>
          <p:nvPr/>
        </p:nvSpPr>
        <p:spPr>
          <a:xfrm>
            <a:off x="4986779" y="1055801"/>
            <a:ext cx="3676336" cy="1754326"/>
          </a:xfrm>
          <a:prstGeom prst="rect">
            <a:avLst/>
          </a:prstGeom>
          <a:noFill/>
        </p:spPr>
        <p:txBody>
          <a:bodyPr wrap="square" rtlCol="0">
            <a:spAutoFit/>
          </a:bodyPr>
          <a:lstStyle/>
          <a:p>
            <a:r>
              <a:rPr lang="en-US" b="0" i="0" u="none" strike="noStrike" dirty="0">
                <a:solidFill>
                  <a:srgbClr val="000000"/>
                </a:solidFill>
                <a:effectLst/>
                <a:latin typeface="-webkit-standard"/>
              </a:rPr>
              <a:t>The Southwest has the highest diabetes prevalence, followed by the Midwest, Northeast, and West regions. This trend reflects broader socio-economic and lifestyle factors in each area.</a:t>
            </a:r>
            <a:endParaRPr lang="en-US" dirty="0"/>
          </a:p>
        </p:txBody>
      </p:sp>
      <p:sp>
        <p:nvSpPr>
          <p:cNvPr id="7" name="TextBox 6">
            <a:extLst>
              <a:ext uri="{FF2B5EF4-FFF2-40B4-BE49-F238E27FC236}">
                <a16:creationId xmlns:a16="http://schemas.microsoft.com/office/drawing/2014/main" id="{A47EDF5B-3E56-3868-A7C8-6E3FFF4233E2}"/>
              </a:ext>
            </a:extLst>
          </p:cNvPr>
          <p:cNvSpPr txBox="1"/>
          <p:nvPr/>
        </p:nvSpPr>
        <p:spPr>
          <a:xfrm>
            <a:off x="662156" y="4040968"/>
            <a:ext cx="3442933" cy="2031325"/>
          </a:xfrm>
          <a:prstGeom prst="rect">
            <a:avLst/>
          </a:prstGeom>
          <a:noFill/>
        </p:spPr>
        <p:txBody>
          <a:bodyPr wrap="square" rtlCol="0">
            <a:spAutoFit/>
          </a:bodyPr>
          <a:lstStyle/>
          <a:p>
            <a:r>
              <a:rPr lang="en-US" b="0" i="0" u="none" strike="noStrike" dirty="0">
                <a:solidFill>
                  <a:srgbClr val="000000"/>
                </a:solidFill>
                <a:effectLst/>
                <a:latin typeface="-webkit-standard"/>
              </a:rPr>
              <a:t>The graph indicates a gradual increase in diabetes prevalence across regions from 2019 to 2022, with some variability in prevalence across regions. There is more uncertainty in the forecasted values for later years (2023–2024).</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AC936-3251-A09F-88B5-ADB93EC9C322}"/>
              </a:ext>
            </a:extLst>
          </p:cNvPr>
          <p:cNvSpPr>
            <a:spLocks noGrp="1"/>
          </p:cNvSpPr>
          <p:nvPr>
            <p:ph type="title"/>
          </p:nvPr>
        </p:nvSpPr>
        <p:spPr>
          <a:xfrm>
            <a:off x="938758" y="949642"/>
            <a:ext cx="3661817" cy="1492132"/>
          </a:xfrm>
        </p:spPr>
        <p:txBody>
          <a:bodyPr>
            <a:normAutofit/>
          </a:bodyPr>
          <a:lstStyle/>
          <a:p>
            <a:r>
              <a:rPr lang="en-US" sz="2800" dirty="0"/>
              <a:t>the pivot from prophet to logistic regression</a:t>
            </a:r>
          </a:p>
        </p:txBody>
      </p:sp>
      <p:sp>
        <p:nvSpPr>
          <p:cNvPr id="12"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6CF69F8-B7BC-19B7-D529-578BD8D6D8BE}"/>
              </a:ext>
            </a:extLst>
          </p:cNvPr>
          <p:cNvSpPr>
            <a:spLocks noGrp="1"/>
          </p:cNvSpPr>
          <p:nvPr>
            <p:ph idx="1"/>
          </p:nvPr>
        </p:nvSpPr>
        <p:spPr>
          <a:xfrm>
            <a:off x="938758" y="2667000"/>
            <a:ext cx="3723049" cy="3212592"/>
          </a:xfrm>
        </p:spPr>
        <p:txBody>
          <a:bodyPr>
            <a:normAutofit/>
          </a:bodyPr>
          <a:lstStyle/>
          <a:p>
            <a:pPr lvl="1">
              <a:buFont typeface="Arial" panose="020B0604020202020204" pitchFamily="34" charset="0"/>
              <a:buChar char="•"/>
            </a:pPr>
            <a:r>
              <a:rPr lang="en-US" b="0" i="0" u="none" strike="noStrike" dirty="0">
                <a:solidFill>
                  <a:schemeClr val="tx1">
                    <a:lumMod val="85000"/>
                    <a:lumOff val="15000"/>
                  </a:schemeClr>
                </a:solidFill>
                <a:effectLst/>
                <a:latin typeface="-webkit-standard"/>
              </a:rPr>
              <a:t>After running the Prophet Forecasting, we ran the Logistic </a:t>
            </a:r>
            <a:r>
              <a:rPr lang="en-US" dirty="0">
                <a:solidFill>
                  <a:schemeClr val="tx1">
                    <a:lumMod val="85000"/>
                    <a:lumOff val="15000"/>
                  </a:schemeClr>
                </a:solidFill>
                <a:latin typeface="-webkit-standard"/>
              </a:rPr>
              <a:t>R</a:t>
            </a:r>
            <a:r>
              <a:rPr lang="en-US" b="0" i="0" u="none" strike="noStrike" dirty="0">
                <a:solidFill>
                  <a:schemeClr val="tx1">
                    <a:lumMod val="85000"/>
                    <a:lumOff val="15000"/>
                  </a:schemeClr>
                </a:solidFill>
                <a:effectLst/>
                <a:latin typeface="-webkit-standard"/>
              </a:rPr>
              <a:t>egression </a:t>
            </a:r>
            <a:r>
              <a:rPr lang="en-US" dirty="0">
                <a:solidFill>
                  <a:schemeClr val="tx1">
                    <a:lumMod val="85000"/>
                    <a:lumOff val="15000"/>
                  </a:schemeClr>
                </a:solidFill>
                <a:latin typeface="-webkit-standard"/>
              </a:rPr>
              <a:t>M</a:t>
            </a:r>
            <a:r>
              <a:rPr lang="en-US" b="0" i="0" u="none" strike="noStrike" dirty="0">
                <a:solidFill>
                  <a:schemeClr val="tx1">
                    <a:lumMod val="85000"/>
                    <a:lumOff val="15000"/>
                  </a:schemeClr>
                </a:solidFill>
                <a:effectLst/>
                <a:latin typeface="-webkit-standard"/>
              </a:rPr>
              <a:t>odel. This method allowed us to better explain diabetes risk based on location and personal health factors.</a:t>
            </a:r>
          </a:p>
        </p:txBody>
      </p:sp>
      <p:sp>
        <p:nvSpPr>
          <p:cNvPr id="14"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92605" y="61344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pic>
        <p:nvPicPr>
          <p:cNvPr id="7" name="Graphic 6" descr="Statistics">
            <a:extLst>
              <a:ext uri="{FF2B5EF4-FFF2-40B4-BE49-F238E27FC236}">
                <a16:creationId xmlns:a16="http://schemas.microsoft.com/office/drawing/2014/main" id="{CF8B9EAA-1BCE-3207-4B70-792C5318EB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9445" y="2021558"/>
            <a:ext cx="2413000" cy="2413000"/>
          </a:xfrm>
          <a:prstGeom prst="rect">
            <a:avLst/>
          </a:prstGeom>
        </p:spPr>
      </p:pic>
    </p:spTree>
    <p:extLst>
      <p:ext uri="{BB962C8B-B14F-4D97-AF65-F5344CB8AC3E}">
        <p14:creationId xmlns:p14="http://schemas.microsoft.com/office/powerpoint/2010/main" val="83567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048AC702-98D8-B813-2120-D51EFA733502}"/>
              </a:ext>
            </a:extLst>
          </p:cNvPr>
          <p:cNvPicPr>
            <a:picLocks noChangeAspect="1"/>
          </p:cNvPicPr>
          <p:nvPr/>
        </p:nvPicPr>
        <p:blipFill>
          <a:blip r:embed="rId2"/>
          <a:srcRect l="30509" r="36318"/>
          <a:stretch/>
        </p:blipFill>
        <p:spPr>
          <a:xfrm>
            <a:off x="5503984" y="10"/>
            <a:ext cx="3640016" cy="6857990"/>
          </a:xfrm>
          <a:prstGeom prst="rect">
            <a:avLst/>
          </a:prstGeom>
        </p:spPr>
      </p:pic>
      <p:sp>
        <p:nvSpPr>
          <p:cNvPr id="9"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F277D412-F8F3-0268-5AF2-DBE4A957A431}"/>
              </a:ext>
            </a:extLst>
          </p:cNvPr>
          <p:cNvSpPr>
            <a:spLocks noGrp="1"/>
          </p:cNvSpPr>
          <p:nvPr>
            <p:ph type="title"/>
          </p:nvPr>
        </p:nvSpPr>
        <p:spPr>
          <a:xfrm>
            <a:off x="573788" y="382385"/>
            <a:ext cx="4511923" cy="1492132"/>
          </a:xfrm>
        </p:spPr>
        <p:txBody>
          <a:bodyPr>
            <a:normAutofit/>
          </a:bodyPr>
          <a:lstStyle/>
          <a:p>
            <a:r>
              <a:rPr lang="en-US" dirty="0"/>
              <a:t>Logistic Regression </a:t>
            </a:r>
          </a:p>
        </p:txBody>
      </p:sp>
      <p:sp>
        <p:nvSpPr>
          <p:cNvPr id="11" name="Rectangle 10">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B72F2BF-1827-142F-0229-AF70E7086FFD}"/>
              </a:ext>
            </a:extLst>
          </p:cNvPr>
          <p:cNvSpPr>
            <a:spLocks noGrp="1"/>
          </p:cNvSpPr>
          <p:nvPr>
            <p:ph idx="1"/>
          </p:nvPr>
        </p:nvSpPr>
        <p:spPr>
          <a:xfrm>
            <a:off x="573788" y="2286001"/>
            <a:ext cx="4511923" cy="3593591"/>
          </a:xfrm>
        </p:spPr>
        <p:txBody>
          <a:bodyPr>
            <a:normAutofit/>
          </a:bodyPr>
          <a:lstStyle/>
          <a:p>
            <a:r>
              <a:rPr lang="en-US" b="0" i="0" u="none" strike="noStrike">
                <a:effectLst/>
                <a:latin typeface="-webkit-standard"/>
              </a:rPr>
              <a:t>Logistic regression is a statistical method used to predict the probability of an outcome, typically when the outcome is binary (like yes/no or true/false). It estimates the relationship between one or more variables and the likelihood of a specific result.</a:t>
            </a:r>
            <a:endParaRPr lang="en-US" dirty="0"/>
          </a:p>
        </p:txBody>
      </p:sp>
    </p:spTree>
    <p:extLst>
      <p:ext uri="{BB962C8B-B14F-4D97-AF65-F5344CB8AC3E}">
        <p14:creationId xmlns:p14="http://schemas.microsoft.com/office/powerpoint/2010/main" val="137267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2DD55CBB-AFB7-4414-AAC1-5F7C75BEC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36" name="Rectangle 35">
            <a:extLst>
              <a:ext uri="{FF2B5EF4-FFF2-40B4-BE49-F238E27FC236}">
                <a16:creationId xmlns:a16="http://schemas.microsoft.com/office/drawing/2014/main" id="{5AEDCF29-A4AC-4FFE-82CB-B71530A8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A1640174-A062-4A3E-B057-7DDA11F9C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D0E6FD24-FC15-4419-B4F8-87A6F572C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9143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8013B1A5-D346-480B-FE78-41DB7CB79122}"/>
              </a:ext>
            </a:extLst>
          </p:cNvPr>
          <p:cNvSpPr>
            <a:spLocks noGrp="1"/>
          </p:cNvSpPr>
          <p:nvPr>
            <p:ph type="title"/>
          </p:nvPr>
        </p:nvSpPr>
        <p:spPr>
          <a:xfrm>
            <a:off x="4349388" y="1681041"/>
            <a:ext cx="4526280" cy="3296241"/>
          </a:xfrm>
        </p:spPr>
        <p:txBody>
          <a:bodyPr vert="horz" lIns="91440" tIns="45720" rIns="91440" bIns="45720" rtlCol="0" anchor="ctr">
            <a:normAutofit/>
          </a:bodyPr>
          <a:lstStyle/>
          <a:p>
            <a:pPr algn="ctr"/>
            <a:r>
              <a:rPr lang="en-US" sz="3000" b="0" i="0" u="none" strike="noStrike" spc="600" dirty="0">
                <a:effectLst/>
              </a:rPr>
              <a:t>Do you think a family history of diabetes affects your risk of developing the condition?</a:t>
            </a:r>
            <a:endParaRPr lang="en-US" sz="3000" spc="600" dirty="0"/>
          </a:p>
        </p:txBody>
      </p:sp>
      <p:sp>
        <p:nvSpPr>
          <p:cNvPr id="42" name="Rectangle 41">
            <a:extLst>
              <a:ext uri="{FF2B5EF4-FFF2-40B4-BE49-F238E27FC236}">
                <a16:creationId xmlns:a16="http://schemas.microsoft.com/office/drawing/2014/main" id="{2C409040-2B21-4C40-9998-12171975F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00" y="0"/>
            <a:ext cx="4041988"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hand of two adults and a kid on top of each other">
            <a:extLst>
              <a:ext uri="{FF2B5EF4-FFF2-40B4-BE49-F238E27FC236}">
                <a16:creationId xmlns:a16="http://schemas.microsoft.com/office/drawing/2014/main" id="{C1517896-0B6F-668A-AA9B-BCA2A1E5A8F6}"/>
              </a:ext>
            </a:extLst>
          </p:cNvPr>
          <p:cNvPicPr>
            <a:picLocks noChangeAspect="1"/>
          </p:cNvPicPr>
          <p:nvPr/>
        </p:nvPicPr>
        <p:blipFill>
          <a:blip r:embed="rId2"/>
          <a:srcRect l="19706" r="12430" b="2"/>
          <a:stretch/>
        </p:blipFill>
        <p:spPr>
          <a:xfrm>
            <a:off x="158262" y="1428750"/>
            <a:ext cx="3745523" cy="3683977"/>
          </a:xfrm>
          <a:prstGeom prst="rect">
            <a:avLst/>
          </a:prstGeom>
        </p:spPr>
      </p:pic>
      <p:sp>
        <p:nvSpPr>
          <p:cNvPr id="44" name="Freeform 14">
            <a:extLst>
              <a:ext uri="{FF2B5EF4-FFF2-40B4-BE49-F238E27FC236}">
                <a16:creationId xmlns:a16="http://schemas.microsoft.com/office/drawing/2014/main" id="{F90D41EE-859E-4D0B-8464-D44C2B4D6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857250"/>
            <a:ext cx="4021931" cy="5143500"/>
          </a:xfrm>
          <a:custGeom>
            <a:avLst/>
            <a:gdLst>
              <a:gd name="connsiteX0" fmla="*/ 0 w 5362575"/>
              <a:gd name="connsiteY0" fmla="*/ 0 h 6858000"/>
              <a:gd name="connsiteX1" fmla="*/ 5362575 w 5362575"/>
              <a:gd name="connsiteY1" fmla="*/ 0 h 6858000"/>
              <a:gd name="connsiteX2" fmla="*/ 5362575 w 5362575"/>
              <a:gd name="connsiteY2" fmla="*/ 6858000 h 6858000"/>
              <a:gd name="connsiteX3" fmla="*/ 0 w 5362575"/>
              <a:gd name="connsiteY3" fmla="*/ 6858000 h 6858000"/>
              <a:gd name="connsiteX4" fmla="*/ 0 w 5362575"/>
              <a:gd name="connsiteY4" fmla="*/ 0 h 6858000"/>
              <a:gd name="connsiteX5" fmla="*/ 2681287 w 5362575"/>
              <a:gd name="connsiteY5" fmla="*/ 857250 h 6858000"/>
              <a:gd name="connsiteX6" fmla="*/ 2636249 w 5362575"/>
              <a:gd name="connsiteY6" fmla="*/ 861472 h 6858000"/>
              <a:gd name="connsiteX7" fmla="*/ 2592618 w 5362575"/>
              <a:gd name="connsiteY7" fmla="*/ 872732 h 6858000"/>
              <a:gd name="connsiteX8" fmla="*/ 2550395 w 5362575"/>
              <a:gd name="connsiteY8" fmla="*/ 889621 h 6858000"/>
              <a:gd name="connsiteX9" fmla="*/ 2506764 w 5362575"/>
              <a:gd name="connsiteY9" fmla="*/ 910733 h 6858000"/>
              <a:gd name="connsiteX10" fmla="*/ 2465948 w 5362575"/>
              <a:gd name="connsiteY10" fmla="*/ 934660 h 6858000"/>
              <a:gd name="connsiteX11" fmla="*/ 2423725 w 5362575"/>
              <a:gd name="connsiteY11" fmla="*/ 959994 h 6858000"/>
              <a:gd name="connsiteX12" fmla="*/ 2381501 w 5362575"/>
              <a:gd name="connsiteY12" fmla="*/ 982513 h 6858000"/>
              <a:gd name="connsiteX13" fmla="*/ 2339278 w 5362575"/>
              <a:gd name="connsiteY13" fmla="*/ 1005032 h 6858000"/>
              <a:gd name="connsiteX14" fmla="*/ 2297055 w 5362575"/>
              <a:gd name="connsiteY14" fmla="*/ 1021921 h 6858000"/>
              <a:gd name="connsiteX15" fmla="*/ 2253424 w 5362575"/>
              <a:gd name="connsiteY15" fmla="*/ 1033181 h 6858000"/>
              <a:gd name="connsiteX16" fmla="*/ 2209793 w 5362575"/>
              <a:gd name="connsiteY16" fmla="*/ 1038811 h 6858000"/>
              <a:gd name="connsiteX17" fmla="*/ 2163347 w 5362575"/>
              <a:gd name="connsiteY17" fmla="*/ 1038811 h 6858000"/>
              <a:gd name="connsiteX18" fmla="*/ 2115494 w 5362575"/>
              <a:gd name="connsiteY18" fmla="*/ 1035996 h 6858000"/>
              <a:gd name="connsiteX19" fmla="*/ 2067641 w 5362575"/>
              <a:gd name="connsiteY19" fmla="*/ 1030366 h 6858000"/>
              <a:gd name="connsiteX20" fmla="*/ 2019788 w 5362575"/>
              <a:gd name="connsiteY20" fmla="*/ 1023329 h 6858000"/>
              <a:gd name="connsiteX21" fmla="*/ 1971934 w 5362575"/>
              <a:gd name="connsiteY21" fmla="*/ 1017699 h 6858000"/>
              <a:gd name="connsiteX22" fmla="*/ 1924081 w 5362575"/>
              <a:gd name="connsiteY22" fmla="*/ 1013477 h 6858000"/>
              <a:gd name="connsiteX23" fmla="*/ 1879043 w 5362575"/>
              <a:gd name="connsiteY23" fmla="*/ 1014884 h 6858000"/>
              <a:gd name="connsiteX24" fmla="*/ 1835412 w 5362575"/>
              <a:gd name="connsiteY24" fmla="*/ 1020514 h 6858000"/>
              <a:gd name="connsiteX25" fmla="*/ 1793189 w 5362575"/>
              <a:gd name="connsiteY25" fmla="*/ 1033181 h 6858000"/>
              <a:gd name="connsiteX26" fmla="*/ 1758003 w 5362575"/>
              <a:gd name="connsiteY26" fmla="*/ 1051478 h 6858000"/>
              <a:gd name="connsiteX27" fmla="*/ 1724224 w 5362575"/>
              <a:gd name="connsiteY27" fmla="*/ 1075404 h 6858000"/>
              <a:gd name="connsiteX28" fmla="*/ 1694668 w 5362575"/>
              <a:gd name="connsiteY28" fmla="*/ 1103553 h 6858000"/>
              <a:gd name="connsiteX29" fmla="*/ 1665111 w 5362575"/>
              <a:gd name="connsiteY29" fmla="*/ 1135924 h 6858000"/>
              <a:gd name="connsiteX30" fmla="*/ 1638370 w 5362575"/>
              <a:gd name="connsiteY30" fmla="*/ 1169703 h 6858000"/>
              <a:gd name="connsiteX31" fmla="*/ 1611628 w 5362575"/>
              <a:gd name="connsiteY31" fmla="*/ 1204889 h 6858000"/>
              <a:gd name="connsiteX32" fmla="*/ 1584887 w 5362575"/>
              <a:gd name="connsiteY32" fmla="*/ 1240075 h 6858000"/>
              <a:gd name="connsiteX33" fmla="*/ 1558145 w 5362575"/>
              <a:gd name="connsiteY33" fmla="*/ 1273854 h 6858000"/>
              <a:gd name="connsiteX34" fmla="*/ 1529996 w 5362575"/>
              <a:gd name="connsiteY34" fmla="*/ 1306225 h 6858000"/>
              <a:gd name="connsiteX35" fmla="*/ 1497625 w 5362575"/>
              <a:gd name="connsiteY35" fmla="*/ 1334374 h 6858000"/>
              <a:gd name="connsiteX36" fmla="*/ 1466661 w 5362575"/>
              <a:gd name="connsiteY36" fmla="*/ 1359708 h 6858000"/>
              <a:gd name="connsiteX37" fmla="*/ 1431475 w 5362575"/>
              <a:gd name="connsiteY37" fmla="*/ 1379412 h 6858000"/>
              <a:gd name="connsiteX38" fmla="*/ 1393474 w 5362575"/>
              <a:gd name="connsiteY38" fmla="*/ 1396302 h 6858000"/>
              <a:gd name="connsiteX39" fmla="*/ 1352658 w 5362575"/>
              <a:gd name="connsiteY39" fmla="*/ 1410376 h 6858000"/>
              <a:gd name="connsiteX40" fmla="*/ 1310435 w 5362575"/>
              <a:gd name="connsiteY40" fmla="*/ 1423043 h 6858000"/>
              <a:gd name="connsiteX41" fmla="*/ 1268212 w 5362575"/>
              <a:gd name="connsiteY41" fmla="*/ 1434303 h 6858000"/>
              <a:gd name="connsiteX42" fmla="*/ 1224581 w 5362575"/>
              <a:gd name="connsiteY42" fmla="*/ 1445562 h 6858000"/>
              <a:gd name="connsiteX43" fmla="*/ 1183765 w 5362575"/>
              <a:gd name="connsiteY43" fmla="*/ 1458229 h 6858000"/>
              <a:gd name="connsiteX44" fmla="*/ 1142949 w 5362575"/>
              <a:gd name="connsiteY44" fmla="*/ 1472304 h 6858000"/>
              <a:gd name="connsiteX45" fmla="*/ 1104948 w 5362575"/>
              <a:gd name="connsiteY45" fmla="*/ 1489193 h 6858000"/>
              <a:gd name="connsiteX46" fmla="*/ 1071169 w 5362575"/>
              <a:gd name="connsiteY46" fmla="*/ 1510305 h 6858000"/>
              <a:gd name="connsiteX47" fmla="*/ 1040205 w 5362575"/>
              <a:gd name="connsiteY47" fmla="*/ 1535639 h 6858000"/>
              <a:gd name="connsiteX48" fmla="*/ 1014871 w 5362575"/>
              <a:gd name="connsiteY48" fmla="*/ 1566603 h 6858000"/>
              <a:gd name="connsiteX49" fmla="*/ 993760 w 5362575"/>
              <a:gd name="connsiteY49" fmla="*/ 1600381 h 6858000"/>
              <a:gd name="connsiteX50" fmla="*/ 976870 w 5362575"/>
              <a:gd name="connsiteY50" fmla="*/ 1638382 h 6858000"/>
              <a:gd name="connsiteX51" fmla="*/ 962796 w 5362575"/>
              <a:gd name="connsiteY51" fmla="*/ 1679198 h 6858000"/>
              <a:gd name="connsiteX52" fmla="*/ 950129 w 5362575"/>
              <a:gd name="connsiteY52" fmla="*/ 1720014 h 6858000"/>
              <a:gd name="connsiteX53" fmla="*/ 938869 w 5362575"/>
              <a:gd name="connsiteY53" fmla="*/ 1763645 h 6858000"/>
              <a:gd name="connsiteX54" fmla="*/ 927610 w 5362575"/>
              <a:gd name="connsiteY54" fmla="*/ 1805868 h 6858000"/>
              <a:gd name="connsiteX55" fmla="*/ 914943 w 5362575"/>
              <a:gd name="connsiteY55" fmla="*/ 1848092 h 6858000"/>
              <a:gd name="connsiteX56" fmla="*/ 900868 w 5362575"/>
              <a:gd name="connsiteY56" fmla="*/ 1888908 h 6858000"/>
              <a:gd name="connsiteX57" fmla="*/ 883979 w 5362575"/>
              <a:gd name="connsiteY57" fmla="*/ 1926909 h 6858000"/>
              <a:gd name="connsiteX58" fmla="*/ 864275 w 5362575"/>
              <a:gd name="connsiteY58" fmla="*/ 1962095 h 6858000"/>
              <a:gd name="connsiteX59" fmla="*/ 838941 w 5362575"/>
              <a:gd name="connsiteY59" fmla="*/ 1993059 h 6858000"/>
              <a:gd name="connsiteX60" fmla="*/ 810792 w 5362575"/>
              <a:gd name="connsiteY60" fmla="*/ 2025430 h 6858000"/>
              <a:gd name="connsiteX61" fmla="*/ 778420 w 5362575"/>
              <a:gd name="connsiteY61" fmla="*/ 2053579 h 6858000"/>
              <a:gd name="connsiteX62" fmla="*/ 743234 w 5362575"/>
              <a:gd name="connsiteY62" fmla="*/ 2080320 h 6858000"/>
              <a:gd name="connsiteX63" fmla="*/ 708048 w 5362575"/>
              <a:gd name="connsiteY63" fmla="*/ 2107062 h 6858000"/>
              <a:gd name="connsiteX64" fmla="*/ 672862 w 5362575"/>
              <a:gd name="connsiteY64" fmla="*/ 2133803 h 6858000"/>
              <a:gd name="connsiteX65" fmla="*/ 639083 w 5362575"/>
              <a:gd name="connsiteY65" fmla="*/ 2160545 h 6858000"/>
              <a:gd name="connsiteX66" fmla="*/ 606712 w 5362575"/>
              <a:gd name="connsiteY66" fmla="*/ 2190101 h 6858000"/>
              <a:gd name="connsiteX67" fmla="*/ 578563 w 5362575"/>
              <a:gd name="connsiteY67" fmla="*/ 2219658 h 6858000"/>
              <a:gd name="connsiteX68" fmla="*/ 554637 w 5362575"/>
              <a:gd name="connsiteY68" fmla="*/ 2253436 h 6858000"/>
              <a:gd name="connsiteX69" fmla="*/ 536340 w 5362575"/>
              <a:gd name="connsiteY69" fmla="*/ 2288622 h 6858000"/>
              <a:gd name="connsiteX70" fmla="*/ 523673 w 5362575"/>
              <a:gd name="connsiteY70" fmla="*/ 2330846 h 6858000"/>
              <a:gd name="connsiteX71" fmla="*/ 518043 w 5362575"/>
              <a:gd name="connsiteY71" fmla="*/ 2374477 h 6858000"/>
              <a:gd name="connsiteX72" fmla="*/ 516635 w 5362575"/>
              <a:gd name="connsiteY72" fmla="*/ 2419515 h 6858000"/>
              <a:gd name="connsiteX73" fmla="*/ 520858 w 5362575"/>
              <a:gd name="connsiteY73" fmla="*/ 2467368 h 6858000"/>
              <a:gd name="connsiteX74" fmla="*/ 526488 w 5362575"/>
              <a:gd name="connsiteY74" fmla="*/ 2515221 h 6858000"/>
              <a:gd name="connsiteX75" fmla="*/ 533525 w 5362575"/>
              <a:gd name="connsiteY75" fmla="*/ 2563074 h 6858000"/>
              <a:gd name="connsiteX76" fmla="*/ 539155 w 5362575"/>
              <a:gd name="connsiteY76" fmla="*/ 2610927 h 6858000"/>
              <a:gd name="connsiteX77" fmla="*/ 541970 w 5362575"/>
              <a:gd name="connsiteY77" fmla="*/ 2658781 h 6858000"/>
              <a:gd name="connsiteX78" fmla="*/ 541970 w 5362575"/>
              <a:gd name="connsiteY78" fmla="*/ 2705226 h 6858000"/>
              <a:gd name="connsiteX79" fmla="*/ 536340 w 5362575"/>
              <a:gd name="connsiteY79" fmla="*/ 2748857 h 6858000"/>
              <a:gd name="connsiteX80" fmla="*/ 525080 w 5362575"/>
              <a:gd name="connsiteY80" fmla="*/ 2792488 h 6858000"/>
              <a:gd name="connsiteX81" fmla="*/ 508191 w 5362575"/>
              <a:gd name="connsiteY81" fmla="*/ 2833304 h 6858000"/>
              <a:gd name="connsiteX82" fmla="*/ 487079 w 5362575"/>
              <a:gd name="connsiteY82" fmla="*/ 2875527 h 6858000"/>
              <a:gd name="connsiteX83" fmla="*/ 463153 w 5362575"/>
              <a:gd name="connsiteY83" fmla="*/ 2917751 h 6858000"/>
              <a:gd name="connsiteX84" fmla="*/ 437819 w 5362575"/>
              <a:gd name="connsiteY84" fmla="*/ 2959974 h 6858000"/>
              <a:gd name="connsiteX85" fmla="*/ 413892 w 5362575"/>
              <a:gd name="connsiteY85" fmla="*/ 3000790 h 6858000"/>
              <a:gd name="connsiteX86" fmla="*/ 392780 w 5362575"/>
              <a:gd name="connsiteY86" fmla="*/ 3044421 h 6858000"/>
              <a:gd name="connsiteX87" fmla="*/ 375891 w 5362575"/>
              <a:gd name="connsiteY87" fmla="*/ 3086644 h 6858000"/>
              <a:gd name="connsiteX88" fmla="*/ 364631 w 5362575"/>
              <a:gd name="connsiteY88" fmla="*/ 3130275 h 6858000"/>
              <a:gd name="connsiteX89" fmla="*/ 360409 w 5362575"/>
              <a:gd name="connsiteY89" fmla="*/ 3175313 h 6858000"/>
              <a:gd name="connsiteX90" fmla="*/ 364631 w 5362575"/>
              <a:gd name="connsiteY90" fmla="*/ 3220351 h 6858000"/>
              <a:gd name="connsiteX91" fmla="*/ 375891 w 5362575"/>
              <a:gd name="connsiteY91" fmla="*/ 3263982 h 6858000"/>
              <a:gd name="connsiteX92" fmla="*/ 392780 w 5362575"/>
              <a:gd name="connsiteY92" fmla="*/ 3306206 h 6858000"/>
              <a:gd name="connsiteX93" fmla="*/ 413892 w 5362575"/>
              <a:gd name="connsiteY93" fmla="*/ 3349836 h 6858000"/>
              <a:gd name="connsiteX94" fmla="*/ 437819 w 5362575"/>
              <a:gd name="connsiteY94" fmla="*/ 3390652 h 6858000"/>
              <a:gd name="connsiteX95" fmla="*/ 463153 w 5362575"/>
              <a:gd name="connsiteY95" fmla="*/ 3432876 h 6858000"/>
              <a:gd name="connsiteX96" fmla="*/ 487079 w 5362575"/>
              <a:gd name="connsiteY96" fmla="*/ 3475099 h 6858000"/>
              <a:gd name="connsiteX97" fmla="*/ 508191 w 5362575"/>
              <a:gd name="connsiteY97" fmla="*/ 3517322 h 6858000"/>
              <a:gd name="connsiteX98" fmla="*/ 525080 w 5362575"/>
              <a:gd name="connsiteY98" fmla="*/ 3558138 h 6858000"/>
              <a:gd name="connsiteX99" fmla="*/ 536340 w 5362575"/>
              <a:gd name="connsiteY99" fmla="*/ 3601769 h 6858000"/>
              <a:gd name="connsiteX100" fmla="*/ 541970 w 5362575"/>
              <a:gd name="connsiteY100" fmla="*/ 3645400 h 6858000"/>
              <a:gd name="connsiteX101" fmla="*/ 541970 w 5362575"/>
              <a:gd name="connsiteY101" fmla="*/ 3691846 h 6858000"/>
              <a:gd name="connsiteX102" fmla="*/ 539155 w 5362575"/>
              <a:gd name="connsiteY102" fmla="*/ 3739699 h 6858000"/>
              <a:gd name="connsiteX103" fmla="*/ 533525 w 5362575"/>
              <a:gd name="connsiteY103" fmla="*/ 3787552 h 6858000"/>
              <a:gd name="connsiteX104" fmla="*/ 526488 w 5362575"/>
              <a:gd name="connsiteY104" fmla="*/ 3835405 h 6858000"/>
              <a:gd name="connsiteX105" fmla="*/ 520858 w 5362575"/>
              <a:gd name="connsiteY105" fmla="*/ 3883258 h 6858000"/>
              <a:gd name="connsiteX106" fmla="*/ 516635 w 5362575"/>
              <a:gd name="connsiteY106" fmla="*/ 3931111 h 6858000"/>
              <a:gd name="connsiteX107" fmla="*/ 518043 w 5362575"/>
              <a:gd name="connsiteY107" fmla="*/ 3976150 h 6858000"/>
              <a:gd name="connsiteX108" fmla="*/ 523673 w 5362575"/>
              <a:gd name="connsiteY108" fmla="*/ 4019781 h 6858000"/>
              <a:gd name="connsiteX109" fmla="*/ 536340 w 5362575"/>
              <a:gd name="connsiteY109" fmla="*/ 4062004 h 6858000"/>
              <a:gd name="connsiteX110" fmla="*/ 554637 w 5362575"/>
              <a:gd name="connsiteY110" fmla="*/ 4097190 h 6858000"/>
              <a:gd name="connsiteX111" fmla="*/ 578563 w 5362575"/>
              <a:gd name="connsiteY111" fmla="*/ 4130969 h 6858000"/>
              <a:gd name="connsiteX112" fmla="*/ 606712 w 5362575"/>
              <a:gd name="connsiteY112" fmla="*/ 4160525 h 6858000"/>
              <a:gd name="connsiteX113" fmla="*/ 639083 w 5362575"/>
              <a:gd name="connsiteY113" fmla="*/ 4190081 h 6858000"/>
              <a:gd name="connsiteX114" fmla="*/ 672862 w 5362575"/>
              <a:gd name="connsiteY114" fmla="*/ 4216823 h 6858000"/>
              <a:gd name="connsiteX115" fmla="*/ 708048 w 5362575"/>
              <a:gd name="connsiteY115" fmla="*/ 4243564 h 6858000"/>
              <a:gd name="connsiteX116" fmla="*/ 743234 w 5362575"/>
              <a:gd name="connsiteY116" fmla="*/ 4270306 h 6858000"/>
              <a:gd name="connsiteX117" fmla="*/ 778420 w 5362575"/>
              <a:gd name="connsiteY117" fmla="*/ 4297047 h 6858000"/>
              <a:gd name="connsiteX118" fmla="*/ 810792 w 5362575"/>
              <a:gd name="connsiteY118" fmla="*/ 4325196 h 6858000"/>
              <a:gd name="connsiteX119" fmla="*/ 838941 w 5362575"/>
              <a:gd name="connsiteY119" fmla="*/ 4357567 h 6858000"/>
              <a:gd name="connsiteX120" fmla="*/ 864275 w 5362575"/>
              <a:gd name="connsiteY120" fmla="*/ 4388531 h 6858000"/>
              <a:gd name="connsiteX121" fmla="*/ 883979 w 5362575"/>
              <a:gd name="connsiteY121" fmla="*/ 4423717 h 6858000"/>
              <a:gd name="connsiteX122" fmla="*/ 900868 w 5362575"/>
              <a:gd name="connsiteY122" fmla="*/ 4461718 h 6858000"/>
              <a:gd name="connsiteX123" fmla="*/ 914943 w 5362575"/>
              <a:gd name="connsiteY123" fmla="*/ 4502534 h 6858000"/>
              <a:gd name="connsiteX124" fmla="*/ 927610 w 5362575"/>
              <a:gd name="connsiteY124" fmla="*/ 4544758 h 6858000"/>
              <a:gd name="connsiteX125" fmla="*/ 938869 w 5362575"/>
              <a:gd name="connsiteY125" fmla="*/ 4586981 h 6858000"/>
              <a:gd name="connsiteX126" fmla="*/ 950129 w 5362575"/>
              <a:gd name="connsiteY126" fmla="*/ 4630612 h 6858000"/>
              <a:gd name="connsiteX127" fmla="*/ 962796 w 5362575"/>
              <a:gd name="connsiteY127" fmla="*/ 4671428 h 6858000"/>
              <a:gd name="connsiteX128" fmla="*/ 976870 w 5362575"/>
              <a:gd name="connsiteY128" fmla="*/ 4712244 h 6858000"/>
              <a:gd name="connsiteX129" fmla="*/ 993760 w 5362575"/>
              <a:gd name="connsiteY129" fmla="*/ 4750245 h 6858000"/>
              <a:gd name="connsiteX130" fmla="*/ 1014871 w 5362575"/>
              <a:gd name="connsiteY130" fmla="*/ 4784024 h 6858000"/>
              <a:gd name="connsiteX131" fmla="*/ 1040205 w 5362575"/>
              <a:gd name="connsiteY131" fmla="*/ 4814987 h 6858000"/>
              <a:gd name="connsiteX132" fmla="*/ 1071169 w 5362575"/>
              <a:gd name="connsiteY132" fmla="*/ 4840321 h 6858000"/>
              <a:gd name="connsiteX133" fmla="*/ 1104948 w 5362575"/>
              <a:gd name="connsiteY133" fmla="*/ 4861433 h 6858000"/>
              <a:gd name="connsiteX134" fmla="*/ 1142949 w 5362575"/>
              <a:gd name="connsiteY134" fmla="*/ 4878322 h 6858000"/>
              <a:gd name="connsiteX135" fmla="*/ 1183765 w 5362575"/>
              <a:gd name="connsiteY135" fmla="*/ 4892397 h 6858000"/>
              <a:gd name="connsiteX136" fmla="*/ 1224581 w 5362575"/>
              <a:gd name="connsiteY136" fmla="*/ 4905064 h 6858000"/>
              <a:gd name="connsiteX137" fmla="*/ 1268212 w 5362575"/>
              <a:gd name="connsiteY137" fmla="*/ 4916323 h 6858000"/>
              <a:gd name="connsiteX138" fmla="*/ 1310435 w 5362575"/>
              <a:gd name="connsiteY138" fmla="*/ 4927583 h 6858000"/>
              <a:gd name="connsiteX139" fmla="*/ 1352658 w 5362575"/>
              <a:gd name="connsiteY139" fmla="*/ 4940250 h 6858000"/>
              <a:gd name="connsiteX140" fmla="*/ 1393474 w 5362575"/>
              <a:gd name="connsiteY140" fmla="*/ 4954324 h 6858000"/>
              <a:gd name="connsiteX141" fmla="*/ 1431475 w 5362575"/>
              <a:gd name="connsiteY141" fmla="*/ 4971214 h 6858000"/>
              <a:gd name="connsiteX142" fmla="*/ 1466661 w 5362575"/>
              <a:gd name="connsiteY142" fmla="*/ 4990918 h 6858000"/>
              <a:gd name="connsiteX143" fmla="*/ 1497625 w 5362575"/>
              <a:gd name="connsiteY143" fmla="*/ 5016252 h 6858000"/>
              <a:gd name="connsiteX144" fmla="*/ 1529996 w 5362575"/>
              <a:gd name="connsiteY144" fmla="*/ 5044401 h 6858000"/>
              <a:gd name="connsiteX145" fmla="*/ 1558145 w 5362575"/>
              <a:gd name="connsiteY145" fmla="*/ 5076772 h 6858000"/>
              <a:gd name="connsiteX146" fmla="*/ 1584887 w 5362575"/>
              <a:gd name="connsiteY146" fmla="*/ 5110551 h 6858000"/>
              <a:gd name="connsiteX147" fmla="*/ 1611628 w 5362575"/>
              <a:gd name="connsiteY147" fmla="*/ 5145737 h 6858000"/>
              <a:gd name="connsiteX148" fmla="*/ 1638370 w 5362575"/>
              <a:gd name="connsiteY148" fmla="*/ 5180923 h 6858000"/>
              <a:gd name="connsiteX149" fmla="*/ 1665111 w 5362575"/>
              <a:gd name="connsiteY149" fmla="*/ 5214702 h 6858000"/>
              <a:gd name="connsiteX150" fmla="*/ 1694668 w 5362575"/>
              <a:gd name="connsiteY150" fmla="*/ 5247073 h 6858000"/>
              <a:gd name="connsiteX151" fmla="*/ 1724224 w 5362575"/>
              <a:gd name="connsiteY151" fmla="*/ 5275222 h 6858000"/>
              <a:gd name="connsiteX152" fmla="*/ 1758003 w 5362575"/>
              <a:gd name="connsiteY152" fmla="*/ 5299149 h 6858000"/>
              <a:gd name="connsiteX153" fmla="*/ 1793189 w 5362575"/>
              <a:gd name="connsiteY153" fmla="*/ 5317446 h 6858000"/>
              <a:gd name="connsiteX154" fmla="*/ 1835412 w 5362575"/>
              <a:gd name="connsiteY154" fmla="*/ 5330113 h 6858000"/>
              <a:gd name="connsiteX155" fmla="*/ 1879043 w 5362575"/>
              <a:gd name="connsiteY155" fmla="*/ 5335742 h 6858000"/>
              <a:gd name="connsiteX156" fmla="*/ 1924081 w 5362575"/>
              <a:gd name="connsiteY156" fmla="*/ 5337150 h 6858000"/>
              <a:gd name="connsiteX157" fmla="*/ 1971934 w 5362575"/>
              <a:gd name="connsiteY157" fmla="*/ 5332927 h 6858000"/>
              <a:gd name="connsiteX158" fmla="*/ 2019788 w 5362575"/>
              <a:gd name="connsiteY158" fmla="*/ 5327298 h 6858000"/>
              <a:gd name="connsiteX159" fmla="*/ 2067641 w 5362575"/>
              <a:gd name="connsiteY159" fmla="*/ 5320260 h 6858000"/>
              <a:gd name="connsiteX160" fmla="*/ 2115494 w 5362575"/>
              <a:gd name="connsiteY160" fmla="*/ 5314631 h 6858000"/>
              <a:gd name="connsiteX161" fmla="*/ 2163347 w 5362575"/>
              <a:gd name="connsiteY161" fmla="*/ 5311816 h 6858000"/>
              <a:gd name="connsiteX162" fmla="*/ 2209793 w 5362575"/>
              <a:gd name="connsiteY162" fmla="*/ 5311816 h 6858000"/>
              <a:gd name="connsiteX163" fmla="*/ 2253424 w 5362575"/>
              <a:gd name="connsiteY163" fmla="*/ 5317446 h 6858000"/>
              <a:gd name="connsiteX164" fmla="*/ 2297055 w 5362575"/>
              <a:gd name="connsiteY164" fmla="*/ 5328705 h 6858000"/>
              <a:gd name="connsiteX165" fmla="*/ 2339278 w 5362575"/>
              <a:gd name="connsiteY165" fmla="*/ 5345594 h 6858000"/>
              <a:gd name="connsiteX166" fmla="*/ 2381501 w 5362575"/>
              <a:gd name="connsiteY166" fmla="*/ 5368114 h 6858000"/>
              <a:gd name="connsiteX167" fmla="*/ 2423725 w 5362575"/>
              <a:gd name="connsiteY167" fmla="*/ 5390633 h 6858000"/>
              <a:gd name="connsiteX168" fmla="*/ 2465948 w 5362575"/>
              <a:gd name="connsiteY168" fmla="*/ 5415967 h 6858000"/>
              <a:gd name="connsiteX169" fmla="*/ 2506764 w 5362575"/>
              <a:gd name="connsiteY169" fmla="*/ 5439893 h 6858000"/>
              <a:gd name="connsiteX170" fmla="*/ 2550395 w 5362575"/>
              <a:gd name="connsiteY170" fmla="*/ 5461005 h 6858000"/>
              <a:gd name="connsiteX171" fmla="*/ 2592618 w 5362575"/>
              <a:gd name="connsiteY171" fmla="*/ 5477894 h 6858000"/>
              <a:gd name="connsiteX172" fmla="*/ 2636249 w 5362575"/>
              <a:gd name="connsiteY172" fmla="*/ 5489154 h 6858000"/>
              <a:gd name="connsiteX173" fmla="*/ 2681287 w 5362575"/>
              <a:gd name="connsiteY173" fmla="*/ 5493376 h 6858000"/>
              <a:gd name="connsiteX174" fmla="*/ 2726325 w 5362575"/>
              <a:gd name="connsiteY174" fmla="*/ 5489154 h 6858000"/>
              <a:gd name="connsiteX175" fmla="*/ 2769956 w 5362575"/>
              <a:gd name="connsiteY175" fmla="*/ 5477894 h 6858000"/>
              <a:gd name="connsiteX176" fmla="*/ 2812180 w 5362575"/>
              <a:gd name="connsiteY176" fmla="*/ 5461005 h 6858000"/>
              <a:gd name="connsiteX177" fmla="*/ 2855810 w 5362575"/>
              <a:gd name="connsiteY177" fmla="*/ 5439893 h 6858000"/>
              <a:gd name="connsiteX178" fmla="*/ 2896626 w 5362575"/>
              <a:gd name="connsiteY178" fmla="*/ 5415967 h 6858000"/>
              <a:gd name="connsiteX179" fmla="*/ 2938850 w 5362575"/>
              <a:gd name="connsiteY179" fmla="*/ 5390633 h 6858000"/>
              <a:gd name="connsiteX180" fmla="*/ 2981073 w 5362575"/>
              <a:gd name="connsiteY180" fmla="*/ 5368114 h 6858000"/>
              <a:gd name="connsiteX181" fmla="*/ 3023296 w 5362575"/>
              <a:gd name="connsiteY181" fmla="*/ 5345594 h 6858000"/>
              <a:gd name="connsiteX182" fmla="*/ 3064112 w 5362575"/>
              <a:gd name="connsiteY182" fmla="*/ 5328705 h 6858000"/>
              <a:gd name="connsiteX183" fmla="*/ 3109151 w 5362575"/>
              <a:gd name="connsiteY183" fmla="*/ 5317446 h 6858000"/>
              <a:gd name="connsiteX184" fmla="*/ 3152781 w 5362575"/>
              <a:gd name="connsiteY184" fmla="*/ 5311816 h 6858000"/>
              <a:gd name="connsiteX185" fmla="*/ 3199227 w 5362575"/>
              <a:gd name="connsiteY185" fmla="*/ 5311816 h 6858000"/>
              <a:gd name="connsiteX186" fmla="*/ 3247080 w 5362575"/>
              <a:gd name="connsiteY186" fmla="*/ 5314631 h 6858000"/>
              <a:gd name="connsiteX187" fmla="*/ 3294933 w 5362575"/>
              <a:gd name="connsiteY187" fmla="*/ 5320260 h 6858000"/>
              <a:gd name="connsiteX188" fmla="*/ 3342787 w 5362575"/>
              <a:gd name="connsiteY188" fmla="*/ 5327298 h 6858000"/>
              <a:gd name="connsiteX189" fmla="*/ 3390640 w 5362575"/>
              <a:gd name="connsiteY189" fmla="*/ 5332927 h 6858000"/>
              <a:gd name="connsiteX190" fmla="*/ 3438493 w 5362575"/>
              <a:gd name="connsiteY190" fmla="*/ 5337150 h 6858000"/>
              <a:gd name="connsiteX191" fmla="*/ 3483531 w 5362575"/>
              <a:gd name="connsiteY191" fmla="*/ 5335742 h 6858000"/>
              <a:gd name="connsiteX192" fmla="*/ 3527162 w 5362575"/>
              <a:gd name="connsiteY192" fmla="*/ 5330113 h 6858000"/>
              <a:gd name="connsiteX193" fmla="*/ 3569385 w 5362575"/>
              <a:gd name="connsiteY193" fmla="*/ 5317446 h 6858000"/>
              <a:gd name="connsiteX194" fmla="*/ 3604572 w 5362575"/>
              <a:gd name="connsiteY194" fmla="*/ 5299149 h 6858000"/>
              <a:gd name="connsiteX195" fmla="*/ 3638350 w 5362575"/>
              <a:gd name="connsiteY195" fmla="*/ 5275222 h 6858000"/>
              <a:gd name="connsiteX196" fmla="*/ 3667907 w 5362575"/>
              <a:gd name="connsiteY196" fmla="*/ 5247073 h 6858000"/>
              <a:gd name="connsiteX197" fmla="*/ 3697463 w 5362575"/>
              <a:gd name="connsiteY197" fmla="*/ 5214702 h 6858000"/>
              <a:gd name="connsiteX198" fmla="*/ 3724204 w 5362575"/>
              <a:gd name="connsiteY198" fmla="*/ 5180923 h 6858000"/>
              <a:gd name="connsiteX199" fmla="*/ 3750946 w 5362575"/>
              <a:gd name="connsiteY199" fmla="*/ 5145737 h 6858000"/>
              <a:gd name="connsiteX200" fmla="*/ 3777687 w 5362575"/>
              <a:gd name="connsiteY200" fmla="*/ 5110551 h 6858000"/>
              <a:gd name="connsiteX201" fmla="*/ 3804429 w 5362575"/>
              <a:gd name="connsiteY201" fmla="*/ 5076772 h 6858000"/>
              <a:gd name="connsiteX202" fmla="*/ 3832578 w 5362575"/>
              <a:gd name="connsiteY202" fmla="*/ 5044401 h 6858000"/>
              <a:gd name="connsiteX203" fmla="*/ 3864949 w 5362575"/>
              <a:gd name="connsiteY203" fmla="*/ 5016252 h 6858000"/>
              <a:gd name="connsiteX204" fmla="*/ 3895913 w 5362575"/>
              <a:gd name="connsiteY204" fmla="*/ 4990918 h 6858000"/>
              <a:gd name="connsiteX205" fmla="*/ 3931099 w 5362575"/>
              <a:gd name="connsiteY205" fmla="*/ 4971214 h 6858000"/>
              <a:gd name="connsiteX206" fmla="*/ 3969100 w 5362575"/>
              <a:gd name="connsiteY206" fmla="*/ 4954324 h 6858000"/>
              <a:gd name="connsiteX207" fmla="*/ 4009916 w 5362575"/>
              <a:gd name="connsiteY207" fmla="*/ 4940250 h 6858000"/>
              <a:gd name="connsiteX208" fmla="*/ 4052139 w 5362575"/>
              <a:gd name="connsiteY208" fmla="*/ 4927583 h 6858000"/>
              <a:gd name="connsiteX209" fmla="*/ 4094363 w 5362575"/>
              <a:gd name="connsiteY209" fmla="*/ 4916323 h 6858000"/>
              <a:gd name="connsiteX210" fmla="*/ 4137993 w 5362575"/>
              <a:gd name="connsiteY210" fmla="*/ 4905064 h 6858000"/>
              <a:gd name="connsiteX211" fmla="*/ 4178809 w 5362575"/>
              <a:gd name="connsiteY211" fmla="*/ 4892397 h 6858000"/>
              <a:gd name="connsiteX212" fmla="*/ 4219625 w 5362575"/>
              <a:gd name="connsiteY212" fmla="*/ 4878322 h 6858000"/>
              <a:gd name="connsiteX213" fmla="*/ 4257626 w 5362575"/>
              <a:gd name="connsiteY213" fmla="*/ 4861433 h 6858000"/>
              <a:gd name="connsiteX214" fmla="*/ 4291405 w 5362575"/>
              <a:gd name="connsiteY214" fmla="*/ 4840321 h 6858000"/>
              <a:gd name="connsiteX215" fmla="*/ 4322369 w 5362575"/>
              <a:gd name="connsiteY215" fmla="*/ 4814987 h 6858000"/>
              <a:gd name="connsiteX216" fmla="*/ 4347703 w 5362575"/>
              <a:gd name="connsiteY216" fmla="*/ 4784024 h 6858000"/>
              <a:gd name="connsiteX217" fmla="*/ 4368815 w 5362575"/>
              <a:gd name="connsiteY217" fmla="*/ 4750245 h 6858000"/>
              <a:gd name="connsiteX218" fmla="*/ 4385704 w 5362575"/>
              <a:gd name="connsiteY218" fmla="*/ 4712244 h 6858000"/>
              <a:gd name="connsiteX219" fmla="*/ 4399778 w 5362575"/>
              <a:gd name="connsiteY219" fmla="*/ 4671428 h 6858000"/>
              <a:gd name="connsiteX220" fmla="*/ 4412445 w 5362575"/>
              <a:gd name="connsiteY220" fmla="*/ 4630612 h 6858000"/>
              <a:gd name="connsiteX221" fmla="*/ 4423705 w 5362575"/>
              <a:gd name="connsiteY221" fmla="*/ 4586981 h 6858000"/>
              <a:gd name="connsiteX222" fmla="*/ 4434964 w 5362575"/>
              <a:gd name="connsiteY222" fmla="*/ 4544758 h 6858000"/>
              <a:gd name="connsiteX223" fmla="*/ 4447632 w 5362575"/>
              <a:gd name="connsiteY223" fmla="*/ 4502534 h 6858000"/>
              <a:gd name="connsiteX224" fmla="*/ 4461706 w 5362575"/>
              <a:gd name="connsiteY224" fmla="*/ 4461718 h 6858000"/>
              <a:gd name="connsiteX225" fmla="*/ 4478595 w 5362575"/>
              <a:gd name="connsiteY225" fmla="*/ 4423717 h 6858000"/>
              <a:gd name="connsiteX226" fmla="*/ 4498300 w 5362575"/>
              <a:gd name="connsiteY226" fmla="*/ 4388531 h 6858000"/>
              <a:gd name="connsiteX227" fmla="*/ 4523634 w 5362575"/>
              <a:gd name="connsiteY227" fmla="*/ 4357567 h 6858000"/>
              <a:gd name="connsiteX228" fmla="*/ 4551782 w 5362575"/>
              <a:gd name="connsiteY228" fmla="*/ 4325196 h 6858000"/>
              <a:gd name="connsiteX229" fmla="*/ 4584154 w 5362575"/>
              <a:gd name="connsiteY229" fmla="*/ 4297047 h 6858000"/>
              <a:gd name="connsiteX230" fmla="*/ 4617933 w 5362575"/>
              <a:gd name="connsiteY230" fmla="*/ 4270306 h 6858000"/>
              <a:gd name="connsiteX231" fmla="*/ 4654526 w 5362575"/>
              <a:gd name="connsiteY231" fmla="*/ 4243564 h 6858000"/>
              <a:gd name="connsiteX232" fmla="*/ 4689712 w 5362575"/>
              <a:gd name="connsiteY232" fmla="*/ 4216823 h 6858000"/>
              <a:gd name="connsiteX233" fmla="*/ 4723491 w 5362575"/>
              <a:gd name="connsiteY233" fmla="*/ 4190081 h 6858000"/>
              <a:gd name="connsiteX234" fmla="*/ 4755862 w 5362575"/>
              <a:gd name="connsiteY234" fmla="*/ 4160525 h 6858000"/>
              <a:gd name="connsiteX235" fmla="*/ 4784011 w 5362575"/>
              <a:gd name="connsiteY235" fmla="*/ 4130969 h 6858000"/>
              <a:gd name="connsiteX236" fmla="*/ 4807938 w 5362575"/>
              <a:gd name="connsiteY236" fmla="*/ 4097190 h 6858000"/>
              <a:gd name="connsiteX237" fmla="*/ 4826235 w 5362575"/>
              <a:gd name="connsiteY237" fmla="*/ 4062004 h 6858000"/>
              <a:gd name="connsiteX238" fmla="*/ 4838902 w 5362575"/>
              <a:gd name="connsiteY238" fmla="*/ 4019781 h 6858000"/>
              <a:gd name="connsiteX239" fmla="*/ 4844531 w 5362575"/>
              <a:gd name="connsiteY239" fmla="*/ 3976150 h 6858000"/>
              <a:gd name="connsiteX240" fmla="*/ 4845939 w 5362575"/>
              <a:gd name="connsiteY240" fmla="*/ 3931111 h 6858000"/>
              <a:gd name="connsiteX241" fmla="*/ 4841716 w 5362575"/>
              <a:gd name="connsiteY241" fmla="*/ 3883258 h 6858000"/>
              <a:gd name="connsiteX242" fmla="*/ 4836087 w 5362575"/>
              <a:gd name="connsiteY242" fmla="*/ 3835405 h 6858000"/>
              <a:gd name="connsiteX243" fmla="*/ 4829049 w 5362575"/>
              <a:gd name="connsiteY243" fmla="*/ 3787552 h 6858000"/>
              <a:gd name="connsiteX244" fmla="*/ 4823420 w 5362575"/>
              <a:gd name="connsiteY244" fmla="*/ 3739699 h 6858000"/>
              <a:gd name="connsiteX245" fmla="*/ 4820605 w 5362575"/>
              <a:gd name="connsiteY245" fmla="*/ 3691846 h 6858000"/>
              <a:gd name="connsiteX246" fmla="*/ 4820605 w 5362575"/>
              <a:gd name="connsiteY246" fmla="*/ 3645400 h 6858000"/>
              <a:gd name="connsiteX247" fmla="*/ 4826235 w 5362575"/>
              <a:gd name="connsiteY247" fmla="*/ 3601769 h 6858000"/>
              <a:gd name="connsiteX248" fmla="*/ 4837494 w 5362575"/>
              <a:gd name="connsiteY248" fmla="*/ 3558138 h 6858000"/>
              <a:gd name="connsiteX249" fmla="*/ 4854383 w 5362575"/>
              <a:gd name="connsiteY249" fmla="*/ 3517322 h 6858000"/>
              <a:gd name="connsiteX250" fmla="*/ 4876903 w 5362575"/>
              <a:gd name="connsiteY250" fmla="*/ 3475099 h 6858000"/>
              <a:gd name="connsiteX251" fmla="*/ 4899422 w 5362575"/>
              <a:gd name="connsiteY251" fmla="*/ 3432876 h 6858000"/>
              <a:gd name="connsiteX252" fmla="*/ 4924756 w 5362575"/>
              <a:gd name="connsiteY252" fmla="*/ 3390652 h 6858000"/>
              <a:gd name="connsiteX253" fmla="*/ 4948682 w 5362575"/>
              <a:gd name="connsiteY253" fmla="*/ 3349836 h 6858000"/>
              <a:gd name="connsiteX254" fmla="*/ 4969794 w 5362575"/>
              <a:gd name="connsiteY254" fmla="*/ 3306206 h 6858000"/>
              <a:gd name="connsiteX255" fmla="*/ 4986683 w 5362575"/>
              <a:gd name="connsiteY255" fmla="*/ 3263982 h 6858000"/>
              <a:gd name="connsiteX256" fmla="*/ 4997943 w 5362575"/>
              <a:gd name="connsiteY256" fmla="*/ 3220351 h 6858000"/>
              <a:gd name="connsiteX257" fmla="*/ 5002165 w 5362575"/>
              <a:gd name="connsiteY257" fmla="*/ 3175313 h 6858000"/>
              <a:gd name="connsiteX258" fmla="*/ 4997943 w 5362575"/>
              <a:gd name="connsiteY258" fmla="*/ 3130275 h 6858000"/>
              <a:gd name="connsiteX259" fmla="*/ 4986683 w 5362575"/>
              <a:gd name="connsiteY259" fmla="*/ 3086644 h 6858000"/>
              <a:gd name="connsiteX260" fmla="*/ 4969794 w 5362575"/>
              <a:gd name="connsiteY260" fmla="*/ 3044421 h 6858000"/>
              <a:gd name="connsiteX261" fmla="*/ 4948682 w 5362575"/>
              <a:gd name="connsiteY261" fmla="*/ 3000790 h 6858000"/>
              <a:gd name="connsiteX262" fmla="*/ 4924756 w 5362575"/>
              <a:gd name="connsiteY262" fmla="*/ 2959974 h 6858000"/>
              <a:gd name="connsiteX263" fmla="*/ 4899422 w 5362575"/>
              <a:gd name="connsiteY263" fmla="*/ 2917751 h 6858000"/>
              <a:gd name="connsiteX264" fmla="*/ 4876903 w 5362575"/>
              <a:gd name="connsiteY264" fmla="*/ 2875527 h 6858000"/>
              <a:gd name="connsiteX265" fmla="*/ 4854383 w 5362575"/>
              <a:gd name="connsiteY265" fmla="*/ 2833304 h 6858000"/>
              <a:gd name="connsiteX266" fmla="*/ 4837494 w 5362575"/>
              <a:gd name="connsiteY266" fmla="*/ 2792488 h 6858000"/>
              <a:gd name="connsiteX267" fmla="*/ 4826235 w 5362575"/>
              <a:gd name="connsiteY267" fmla="*/ 2748857 h 6858000"/>
              <a:gd name="connsiteX268" fmla="*/ 4820605 w 5362575"/>
              <a:gd name="connsiteY268" fmla="*/ 2705226 h 6858000"/>
              <a:gd name="connsiteX269" fmla="*/ 4820605 w 5362575"/>
              <a:gd name="connsiteY269" fmla="*/ 2658781 h 6858000"/>
              <a:gd name="connsiteX270" fmla="*/ 4823420 w 5362575"/>
              <a:gd name="connsiteY270" fmla="*/ 2610927 h 6858000"/>
              <a:gd name="connsiteX271" fmla="*/ 4829049 w 5362575"/>
              <a:gd name="connsiteY271" fmla="*/ 2563074 h 6858000"/>
              <a:gd name="connsiteX272" fmla="*/ 4836087 w 5362575"/>
              <a:gd name="connsiteY272" fmla="*/ 2515221 h 6858000"/>
              <a:gd name="connsiteX273" fmla="*/ 4841716 w 5362575"/>
              <a:gd name="connsiteY273" fmla="*/ 2467368 h 6858000"/>
              <a:gd name="connsiteX274" fmla="*/ 4845939 w 5362575"/>
              <a:gd name="connsiteY274" fmla="*/ 2419515 h 6858000"/>
              <a:gd name="connsiteX275" fmla="*/ 4844531 w 5362575"/>
              <a:gd name="connsiteY275" fmla="*/ 2374477 h 6858000"/>
              <a:gd name="connsiteX276" fmla="*/ 4838902 w 5362575"/>
              <a:gd name="connsiteY276" fmla="*/ 2330846 h 6858000"/>
              <a:gd name="connsiteX277" fmla="*/ 4826235 w 5362575"/>
              <a:gd name="connsiteY277" fmla="*/ 2288622 h 6858000"/>
              <a:gd name="connsiteX278" fmla="*/ 4807938 w 5362575"/>
              <a:gd name="connsiteY278" fmla="*/ 2253436 h 6858000"/>
              <a:gd name="connsiteX279" fmla="*/ 4784011 w 5362575"/>
              <a:gd name="connsiteY279" fmla="*/ 2219658 h 6858000"/>
              <a:gd name="connsiteX280" fmla="*/ 4755862 w 5362575"/>
              <a:gd name="connsiteY280" fmla="*/ 2190101 h 6858000"/>
              <a:gd name="connsiteX281" fmla="*/ 4723491 w 5362575"/>
              <a:gd name="connsiteY281" fmla="*/ 2160545 h 6858000"/>
              <a:gd name="connsiteX282" fmla="*/ 4689712 w 5362575"/>
              <a:gd name="connsiteY282" fmla="*/ 2133803 h 6858000"/>
              <a:gd name="connsiteX283" fmla="*/ 4654526 w 5362575"/>
              <a:gd name="connsiteY283" fmla="*/ 2107062 h 6858000"/>
              <a:gd name="connsiteX284" fmla="*/ 4617933 w 5362575"/>
              <a:gd name="connsiteY284" fmla="*/ 2080320 h 6858000"/>
              <a:gd name="connsiteX285" fmla="*/ 4584154 w 5362575"/>
              <a:gd name="connsiteY285" fmla="*/ 2053579 h 6858000"/>
              <a:gd name="connsiteX286" fmla="*/ 4551782 w 5362575"/>
              <a:gd name="connsiteY286" fmla="*/ 2025430 h 6858000"/>
              <a:gd name="connsiteX287" fmla="*/ 4523634 w 5362575"/>
              <a:gd name="connsiteY287" fmla="*/ 1993059 h 6858000"/>
              <a:gd name="connsiteX288" fmla="*/ 4498300 w 5362575"/>
              <a:gd name="connsiteY288" fmla="*/ 1962095 h 6858000"/>
              <a:gd name="connsiteX289" fmla="*/ 4478595 w 5362575"/>
              <a:gd name="connsiteY289" fmla="*/ 1926909 h 6858000"/>
              <a:gd name="connsiteX290" fmla="*/ 4461706 w 5362575"/>
              <a:gd name="connsiteY290" fmla="*/ 1888908 h 6858000"/>
              <a:gd name="connsiteX291" fmla="*/ 4447632 w 5362575"/>
              <a:gd name="connsiteY291" fmla="*/ 1848092 h 6858000"/>
              <a:gd name="connsiteX292" fmla="*/ 4434964 w 5362575"/>
              <a:gd name="connsiteY292" fmla="*/ 1805868 h 6858000"/>
              <a:gd name="connsiteX293" fmla="*/ 4423705 w 5362575"/>
              <a:gd name="connsiteY293" fmla="*/ 1763645 h 6858000"/>
              <a:gd name="connsiteX294" fmla="*/ 4412445 w 5362575"/>
              <a:gd name="connsiteY294" fmla="*/ 1720014 h 6858000"/>
              <a:gd name="connsiteX295" fmla="*/ 4399778 w 5362575"/>
              <a:gd name="connsiteY295" fmla="*/ 1679198 h 6858000"/>
              <a:gd name="connsiteX296" fmla="*/ 4385704 w 5362575"/>
              <a:gd name="connsiteY296" fmla="*/ 1638382 h 6858000"/>
              <a:gd name="connsiteX297" fmla="*/ 4368815 w 5362575"/>
              <a:gd name="connsiteY297" fmla="*/ 1600381 h 6858000"/>
              <a:gd name="connsiteX298" fmla="*/ 4347703 w 5362575"/>
              <a:gd name="connsiteY298" fmla="*/ 1566603 h 6858000"/>
              <a:gd name="connsiteX299" fmla="*/ 4322369 w 5362575"/>
              <a:gd name="connsiteY299" fmla="*/ 1535639 h 6858000"/>
              <a:gd name="connsiteX300" fmla="*/ 4291405 w 5362575"/>
              <a:gd name="connsiteY300" fmla="*/ 1510305 h 6858000"/>
              <a:gd name="connsiteX301" fmla="*/ 4257626 w 5362575"/>
              <a:gd name="connsiteY301" fmla="*/ 1489193 h 6858000"/>
              <a:gd name="connsiteX302" fmla="*/ 4219625 w 5362575"/>
              <a:gd name="connsiteY302" fmla="*/ 1472304 h 6858000"/>
              <a:gd name="connsiteX303" fmla="*/ 4178809 w 5362575"/>
              <a:gd name="connsiteY303" fmla="*/ 1458229 h 6858000"/>
              <a:gd name="connsiteX304" fmla="*/ 4137993 w 5362575"/>
              <a:gd name="connsiteY304" fmla="*/ 1445562 h 6858000"/>
              <a:gd name="connsiteX305" fmla="*/ 4094363 w 5362575"/>
              <a:gd name="connsiteY305" fmla="*/ 1434303 h 6858000"/>
              <a:gd name="connsiteX306" fmla="*/ 4052139 w 5362575"/>
              <a:gd name="connsiteY306" fmla="*/ 1423043 h 6858000"/>
              <a:gd name="connsiteX307" fmla="*/ 4009916 w 5362575"/>
              <a:gd name="connsiteY307" fmla="*/ 1410376 h 6858000"/>
              <a:gd name="connsiteX308" fmla="*/ 3969100 w 5362575"/>
              <a:gd name="connsiteY308" fmla="*/ 1396302 h 6858000"/>
              <a:gd name="connsiteX309" fmla="*/ 3931099 w 5362575"/>
              <a:gd name="connsiteY309" fmla="*/ 1379412 h 6858000"/>
              <a:gd name="connsiteX310" fmla="*/ 3895913 w 5362575"/>
              <a:gd name="connsiteY310" fmla="*/ 1359708 h 6858000"/>
              <a:gd name="connsiteX311" fmla="*/ 3864949 w 5362575"/>
              <a:gd name="connsiteY311" fmla="*/ 1334374 h 6858000"/>
              <a:gd name="connsiteX312" fmla="*/ 3832578 w 5362575"/>
              <a:gd name="connsiteY312" fmla="*/ 1306225 h 6858000"/>
              <a:gd name="connsiteX313" fmla="*/ 3804429 w 5362575"/>
              <a:gd name="connsiteY313" fmla="*/ 1273854 h 6858000"/>
              <a:gd name="connsiteX314" fmla="*/ 3777687 w 5362575"/>
              <a:gd name="connsiteY314" fmla="*/ 1240075 h 6858000"/>
              <a:gd name="connsiteX315" fmla="*/ 3750946 w 5362575"/>
              <a:gd name="connsiteY315" fmla="*/ 1204889 h 6858000"/>
              <a:gd name="connsiteX316" fmla="*/ 3724204 w 5362575"/>
              <a:gd name="connsiteY316" fmla="*/ 1169703 h 6858000"/>
              <a:gd name="connsiteX317" fmla="*/ 3697463 w 5362575"/>
              <a:gd name="connsiteY317" fmla="*/ 1135924 h 6858000"/>
              <a:gd name="connsiteX318" fmla="*/ 3667907 w 5362575"/>
              <a:gd name="connsiteY318" fmla="*/ 1103553 h 6858000"/>
              <a:gd name="connsiteX319" fmla="*/ 3638350 w 5362575"/>
              <a:gd name="connsiteY319" fmla="*/ 1075404 h 6858000"/>
              <a:gd name="connsiteX320" fmla="*/ 3604572 w 5362575"/>
              <a:gd name="connsiteY320" fmla="*/ 1051478 h 6858000"/>
              <a:gd name="connsiteX321" fmla="*/ 3569385 w 5362575"/>
              <a:gd name="connsiteY321" fmla="*/ 1033181 h 6858000"/>
              <a:gd name="connsiteX322" fmla="*/ 3527162 w 5362575"/>
              <a:gd name="connsiteY322" fmla="*/ 1020514 h 6858000"/>
              <a:gd name="connsiteX323" fmla="*/ 3483531 w 5362575"/>
              <a:gd name="connsiteY323" fmla="*/ 1014884 h 6858000"/>
              <a:gd name="connsiteX324" fmla="*/ 3438493 w 5362575"/>
              <a:gd name="connsiteY324" fmla="*/ 1013477 h 6858000"/>
              <a:gd name="connsiteX325" fmla="*/ 3390640 w 5362575"/>
              <a:gd name="connsiteY325" fmla="*/ 1017699 h 6858000"/>
              <a:gd name="connsiteX326" fmla="*/ 3342787 w 5362575"/>
              <a:gd name="connsiteY326" fmla="*/ 1023329 h 6858000"/>
              <a:gd name="connsiteX327" fmla="*/ 3294933 w 5362575"/>
              <a:gd name="connsiteY327" fmla="*/ 1030366 h 6858000"/>
              <a:gd name="connsiteX328" fmla="*/ 3247080 w 5362575"/>
              <a:gd name="connsiteY328" fmla="*/ 1035996 h 6858000"/>
              <a:gd name="connsiteX329" fmla="*/ 3199227 w 5362575"/>
              <a:gd name="connsiteY329" fmla="*/ 1038811 h 6858000"/>
              <a:gd name="connsiteX330" fmla="*/ 3152781 w 5362575"/>
              <a:gd name="connsiteY330" fmla="*/ 1038811 h 6858000"/>
              <a:gd name="connsiteX331" fmla="*/ 3109151 w 5362575"/>
              <a:gd name="connsiteY331" fmla="*/ 1033181 h 6858000"/>
              <a:gd name="connsiteX332" fmla="*/ 3064112 w 5362575"/>
              <a:gd name="connsiteY332" fmla="*/ 1021921 h 6858000"/>
              <a:gd name="connsiteX333" fmla="*/ 3023296 w 5362575"/>
              <a:gd name="connsiteY333" fmla="*/ 1005032 h 6858000"/>
              <a:gd name="connsiteX334" fmla="*/ 2981073 w 5362575"/>
              <a:gd name="connsiteY334" fmla="*/ 982513 h 6858000"/>
              <a:gd name="connsiteX335" fmla="*/ 2938850 w 5362575"/>
              <a:gd name="connsiteY335" fmla="*/ 959994 h 6858000"/>
              <a:gd name="connsiteX336" fmla="*/ 2896626 w 5362575"/>
              <a:gd name="connsiteY336" fmla="*/ 934660 h 6858000"/>
              <a:gd name="connsiteX337" fmla="*/ 2855810 w 5362575"/>
              <a:gd name="connsiteY337" fmla="*/ 910733 h 6858000"/>
              <a:gd name="connsiteX338" fmla="*/ 2812180 w 5362575"/>
              <a:gd name="connsiteY338" fmla="*/ 889621 h 6858000"/>
              <a:gd name="connsiteX339" fmla="*/ 2769956 w 5362575"/>
              <a:gd name="connsiteY339" fmla="*/ 872732 h 6858000"/>
              <a:gd name="connsiteX340" fmla="*/ 2726325 w 5362575"/>
              <a:gd name="connsiteY340" fmla="*/ 861472 h 6858000"/>
              <a:gd name="connsiteX341" fmla="*/ 2681287 w 5362575"/>
              <a:gd name="connsiteY341" fmla="*/ 857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362575" h="6858000">
                <a:moveTo>
                  <a:pt x="0" y="0"/>
                </a:moveTo>
                <a:lnTo>
                  <a:pt x="5362575" y="0"/>
                </a:lnTo>
                <a:lnTo>
                  <a:pt x="5362575" y="6858000"/>
                </a:lnTo>
                <a:lnTo>
                  <a:pt x="0" y="6858000"/>
                </a:lnTo>
                <a:lnTo>
                  <a:pt x="0" y="0"/>
                </a:lnTo>
                <a:close/>
                <a:moveTo>
                  <a:pt x="2681287" y="857250"/>
                </a:moveTo>
                <a:lnTo>
                  <a:pt x="2636249" y="861472"/>
                </a:lnTo>
                <a:lnTo>
                  <a:pt x="2592618" y="872732"/>
                </a:lnTo>
                <a:lnTo>
                  <a:pt x="2550395" y="889621"/>
                </a:lnTo>
                <a:lnTo>
                  <a:pt x="2506764" y="910733"/>
                </a:lnTo>
                <a:lnTo>
                  <a:pt x="2465948" y="934660"/>
                </a:lnTo>
                <a:lnTo>
                  <a:pt x="2423725" y="959994"/>
                </a:lnTo>
                <a:lnTo>
                  <a:pt x="2381501" y="982513"/>
                </a:lnTo>
                <a:lnTo>
                  <a:pt x="2339278" y="1005032"/>
                </a:lnTo>
                <a:lnTo>
                  <a:pt x="2297055" y="1021921"/>
                </a:lnTo>
                <a:lnTo>
                  <a:pt x="2253424" y="1033181"/>
                </a:lnTo>
                <a:lnTo>
                  <a:pt x="2209793" y="1038811"/>
                </a:lnTo>
                <a:lnTo>
                  <a:pt x="2163347" y="1038811"/>
                </a:lnTo>
                <a:lnTo>
                  <a:pt x="2115494" y="1035996"/>
                </a:lnTo>
                <a:lnTo>
                  <a:pt x="2067641" y="1030366"/>
                </a:lnTo>
                <a:lnTo>
                  <a:pt x="2019788" y="1023329"/>
                </a:lnTo>
                <a:lnTo>
                  <a:pt x="1971934" y="1017699"/>
                </a:lnTo>
                <a:lnTo>
                  <a:pt x="1924081" y="1013477"/>
                </a:lnTo>
                <a:lnTo>
                  <a:pt x="1879043" y="1014884"/>
                </a:lnTo>
                <a:lnTo>
                  <a:pt x="1835412" y="1020514"/>
                </a:lnTo>
                <a:lnTo>
                  <a:pt x="1793189" y="1033181"/>
                </a:lnTo>
                <a:lnTo>
                  <a:pt x="1758003" y="1051478"/>
                </a:lnTo>
                <a:lnTo>
                  <a:pt x="1724224" y="1075404"/>
                </a:lnTo>
                <a:lnTo>
                  <a:pt x="1694668" y="1103553"/>
                </a:lnTo>
                <a:lnTo>
                  <a:pt x="1665111" y="1135924"/>
                </a:lnTo>
                <a:lnTo>
                  <a:pt x="1638370" y="1169703"/>
                </a:lnTo>
                <a:lnTo>
                  <a:pt x="1611628" y="1204889"/>
                </a:lnTo>
                <a:lnTo>
                  <a:pt x="1584887" y="1240075"/>
                </a:lnTo>
                <a:lnTo>
                  <a:pt x="1558145" y="1273854"/>
                </a:lnTo>
                <a:lnTo>
                  <a:pt x="1529996" y="1306225"/>
                </a:lnTo>
                <a:lnTo>
                  <a:pt x="1497625" y="1334374"/>
                </a:lnTo>
                <a:lnTo>
                  <a:pt x="1466661" y="1359708"/>
                </a:lnTo>
                <a:lnTo>
                  <a:pt x="1431475" y="1379412"/>
                </a:lnTo>
                <a:lnTo>
                  <a:pt x="1393474" y="1396302"/>
                </a:lnTo>
                <a:lnTo>
                  <a:pt x="1352658" y="1410376"/>
                </a:lnTo>
                <a:lnTo>
                  <a:pt x="1310435" y="1423043"/>
                </a:lnTo>
                <a:lnTo>
                  <a:pt x="1268212" y="1434303"/>
                </a:lnTo>
                <a:lnTo>
                  <a:pt x="1224581" y="1445562"/>
                </a:lnTo>
                <a:lnTo>
                  <a:pt x="1183765" y="1458229"/>
                </a:lnTo>
                <a:lnTo>
                  <a:pt x="1142949" y="1472304"/>
                </a:lnTo>
                <a:lnTo>
                  <a:pt x="1104948" y="1489193"/>
                </a:lnTo>
                <a:lnTo>
                  <a:pt x="1071169" y="1510305"/>
                </a:lnTo>
                <a:lnTo>
                  <a:pt x="1040205" y="1535639"/>
                </a:lnTo>
                <a:lnTo>
                  <a:pt x="1014871" y="1566603"/>
                </a:lnTo>
                <a:lnTo>
                  <a:pt x="993760" y="1600381"/>
                </a:lnTo>
                <a:lnTo>
                  <a:pt x="976870" y="1638382"/>
                </a:lnTo>
                <a:lnTo>
                  <a:pt x="962796" y="1679198"/>
                </a:lnTo>
                <a:lnTo>
                  <a:pt x="950129" y="1720014"/>
                </a:lnTo>
                <a:lnTo>
                  <a:pt x="938869" y="1763645"/>
                </a:lnTo>
                <a:lnTo>
                  <a:pt x="927610" y="1805868"/>
                </a:lnTo>
                <a:lnTo>
                  <a:pt x="914943" y="1848092"/>
                </a:lnTo>
                <a:lnTo>
                  <a:pt x="900868" y="1888908"/>
                </a:lnTo>
                <a:lnTo>
                  <a:pt x="883979" y="1926909"/>
                </a:lnTo>
                <a:lnTo>
                  <a:pt x="864275" y="1962095"/>
                </a:lnTo>
                <a:lnTo>
                  <a:pt x="838941" y="1993059"/>
                </a:lnTo>
                <a:lnTo>
                  <a:pt x="810792" y="2025430"/>
                </a:lnTo>
                <a:lnTo>
                  <a:pt x="778420" y="2053579"/>
                </a:lnTo>
                <a:lnTo>
                  <a:pt x="743234" y="2080320"/>
                </a:lnTo>
                <a:lnTo>
                  <a:pt x="708048" y="2107062"/>
                </a:lnTo>
                <a:lnTo>
                  <a:pt x="672862" y="2133803"/>
                </a:lnTo>
                <a:lnTo>
                  <a:pt x="639083" y="2160545"/>
                </a:lnTo>
                <a:lnTo>
                  <a:pt x="606712" y="2190101"/>
                </a:lnTo>
                <a:lnTo>
                  <a:pt x="578563" y="2219658"/>
                </a:lnTo>
                <a:lnTo>
                  <a:pt x="554637" y="2253436"/>
                </a:lnTo>
                <a:lnTo>
                  <a:pt x="536340" y="2288622"/>
                </a:lnTo>
                <a:lnTo>
                  <a:pt x="523673" y="2330846"/>
                </a:lnTo>
                <a:lnTo>
                  <a:pt x="518043" y="2374477"/>
                </a:lnTo>
                <a:lnTo>
                  <a:pt x="516635" y="2419515"/>
                </a:lnTo>
                <a:lnTo>
                  <a:pt x="520858" y="2467368"/>
                </a:lnTo>
                <a:lnTo>
                  <a:pt x="526488" y="2515221"/>
                </a:lnTo>
                <a:lnTo>
                  <a:pt x="533525" y="2563074"/>
                </a:lnTo>
                <a:lnTo>
                  <a:pt x="539155" y="2610927"/>
                </a:lnTo>
                <a:lnTo>
                  <a:pt x="541970" y="2658781"/>
                </a:lnTo>
                <a:lnTo>
                  <a:pt x="541970" y="2705226"/>
                </a:lnTo>
                <a:lnTo>
                  <a:pt x="536340" y="2748857"/>
                </a:lnTo>
                <a:lnTo>
                  <a:pt x="525080" y="2792488"/>
                </a:lnTo>
                <a:lnTo>
                  <a:pt x="508191" y="2833304"/>
                </a:lnTo>
                <a:lnTo>
                  <a:pt x="487079" y="2875527"/>
                </a:lnTo>
                <a:lnTo>
                  <a:pt x="463153" y="2917751"/>
                </a:lnTo>
                <a:lnTo>
                  <a:pt x="437819" y="2959974"/>
                </a:lnTo>
                <a:lnTo>
                  <a:pt x="413892" y="3000790"/>
                </a:lnTo>
                <a:lnTo>
                  <a:pt x="392780" y="3044421"/>
                </a:lnTo>
                <a:lnTo>
                  <a:pt x="375891" y="3086644"/>
                </a:lnTo>
                <a:lnTo>
                  <a:pt x="364631" y="3130275"/>
                </a:lnTo>
                <a:lnTo>
                  <a:pt x="360409" y="3175313"/>
                </a:lnTo>
                <a:lnTo>
                  <a:pt x="364631" y="3220351"/>
                </a:lnTo>
                <a:lnTo>
                  <a:pt x="375891" y="3263982"/>
                </a:lnTo>
                <a:lnTo>
                  <a:pt x="392780" y="3306206"/>
                </a:lnTo>
                <a:lnTo>
                  <a:pt x="413892" y="3349836"/>
                </a:lnTo>
                <a:lnTo>
                  <a:pt x="437819" y="3390652"/>
                </a:lnTo>
                <a:lnTo>
                  <a:pt x="463153" y="3432876"/>
                </a:lnTo>
                <a:lnTo>
                  <a:pt x="487079" y="3475099"/>
                </a:lnTo>
                <a:lnTo>
                  <a:pt x="508191" y="3517322"/>
                </a:lnTo>
                <a:lnTo>
                  <a:pt x="525080" y="3558138"/>
                </a:lnTo>
                <a:lnTo>
                  <a:pt x="536340" y="3601769"/>
                </a:lnTo>
                <a:lnTo>
                  <a:pt x="541970" y="3645400"/>
                </a:lnTo>
                <a:lnTo>
                  <a:pt x="541970" y="3691846"/>
                </a:lnTo>
                <a:lnTo>
                  <a:pt x="539155" y="3739699"/>
                </a:lnTo>
                <a:lnTo>
                  <a:pt x="533525" y="3787552"/>
                </a:lnTo>
                <a:lnTo>
                  <a:pt x="526488" y="3835405"/>
                </a:lnTo>
                <a:lnTo>
                  <a:pt x="520858" y="3883258"/>
                </a:lnTo>
                <a:lnTo>
                  <a:pt x="516635" y="3931111"/>
                </a:lnTo>
                <a:lnTo>
                  <a:pt x="518043" y="3976150"/>
                </a:lnTo>
                <a:lnTo>
                  <a:pt x="523673" y="4019781"/>
                </a:lnTo>
                <a:lnTo>
                  <a:pt x="536340" y="4062004"/>
                </a:lnTo>
                <a:lnTo>
                  <a:pt x="554637" y="4097190"/>
                </a:lnTo>
                <a:lnTo>
                  <a:pt x="578563" y="4130969"/>
                </a:lnTo>
                <a:lnTo>
                  <a:pt x="606712" y="4160525"/>
                </a:lnTo>
                <a:lnTo>
                  <a:pt x="639083" y="4190081"/>
                </a:lnTo>
                <a:lnTo>
                  <a:pt x="672862" y="4216823"/>
                </a:lnTo>
                <a:lnTo>
                  <a:pt x="708048" y="4243564"/>
                </a:lnTo>
                <a:lnTo>
                  <a:pt x="743234" y="4270306"/>
                </a:lnTo>
                <a:lnTo>
                  <a:pt x="778420" y="4297047"/>
                </a:lnTo>
                <a:lnTo>
                  <a:pt x="810792" y="4325196"/>
                </a:lnTo>
                <a:lnTo>
                  <a:pt x="838941" y="4357567"/>
                </a:lnTo>
                <a:lnTo>
                  <a:pt x="864275" y="4388531"/>
                </a:lnTo>
                <a:lnTo>
                  <a:pt x="883979" y="4423717"/>
                </a:lnTo>
                <a:lnTo>
                  <a:pt x="900868" y="4461718"/>
                </a:lnTo>
                <a:lnTo>
                  <a:pt x="914943" y="4502534"/>
                </a:lnTo>
                <a:lnTo>
                  <a:pt x="927610" y="4544758"/>
                </a:lnTo>
                <a:lnTo>
                  <a:pt x="938869" y="4586981"/>
                </a:lnTo>
                <a:lnTo>
                  <a:pt x="950129" y="4630612"/>
                </a:lnTo>
                <a:lnTo>
                  <a:pt x="962796" y="4671428"/>
                </a:lnTo>
                <a:lnTo>
                  <a:pt x="976870" y="4712244"/>
                </a:lnTo>
                <a:lnTo>
                  <a:pt x="993760" y="4750245"/>
                </a:lnTo>
                <a:lnTo>
                  <a:pt x="1014871" y="4784024"/>
                </a:lnTo>
                <a:lnTo>
                  <a:pt x="1040205" y="4814987"/>
                </a:lnTo>
                <a:lnTo>
                  <a:pt x="1071169" y="4840321"/>
                </a:lnTo>
                <a:lnTo>
                  <a:pt x="1104948" y="4861433"/>
                </a:lnTo>
                <a:lnTo>
                  <a:pt x="1142949" y="4878322"/>
                </a:lnTo>
                <a:lnTo>
                  <a:pt x="1183765" y="4892397"/>
                </a:lnTo>
                <a:lnTo>
                  <a:pt x="1224581" y="4905064"/>
                </a:lnTo>
                <a:lnTo>
                  <a:pt x="1268212" y="4916323"/>
                </a:lnTo>
                <a:lnTo>
                  <a:pt x="1310435" y="4927583"/>
                </a:lnTo>
                <a:lnTo>
                  <a:pt x="1352658" y="4940250"/>
                </a:lnTo>
                <a:lnTo>
                  <a:pt x="1393474" y="4954324"/>
                </a:lnTo>
                <a:lnTo>
                  <a:pt x="1431475" y="4971214"/>
                </a:lnTo>
                <a:lnTo>
                  <a:pt x="1466661" y="4990918"/>
                </a:lnTo>
                <a:lnTo>
                  <a:pt x="1497625" y="5016252"/>
                </a:lnTo>
                <a:lnTo>
                  <a:pt x="1529996" y="5044401"/>
                </a:lnTo>
                <a:lnTo>
                  <a:pt x="1558145" y="5076772"/>
                </a:lnTo>
                <a:lnTo>
                  <a:pt x="1584887" y="5110551"/>
                </a:lnTo>
                <a:lnTo>
                  <a:pt x="1611628" y="5145737"/>
                </a:lnTo>
                <a:lnTo>
                  <a:pt x="1638370" y="5180923"/>
                </a:lnTo>
                <a:lnTo>
                  <a:pt x="1665111" y="5214702"/>
                </a:lnTo>
                <a:lnTo>
                  <a:pt x="1694668" y="5247073"/>
                </a:lnTo>
                <a:lnTo>
                  <a:pt x="1724224" y="5275222"/>
                </a:lnTo>
                <a:lnTo>
                  <a:pt x="1758003" y="5299149"/>
                </a:lnTo>
                <a:lnTo>
                  <a:pt x="1793189" y="5317446"/>
                </a:lnTo>
                <a:lnTo>
                  <a:pt x="1835412" y="5330113"/>
                </a:lnTo>
                <a:lnTo>
                  <a:pt x="1879043" y="5335742"/>
                </a:lnTo>
                <a:lnTo>
                  <a:pt x="1924081" y="5337150"/>
                </a:lnTo>
                <a:lnTo>
                  <a:pt x="1971934" y="5332927"/>
                </a:lnTo>
                <a:lnTo>
                  <a:pt x="2019788" y="5327298"/>
                </a:lnTo>
                <a:lnTo>
                  <a:pt x="2067641" y="5320260"/>
                </a:lnTo>
                <a:lnTo>
                  <a:pt x="2115494" y="5314631"/>
                </a:lnTo>
                <a:lnTo>
                  <a:pt x="2163347" y="5311816"/>
                </a:lnTo>
                <a:lnTo>
                  <a:pt x="2209793" y="5311816"/>
                </a:lnTo>
                <a:lnTo>
                  <a:pt x="2253424" y="5317446"/>
                </a:lnTo>
                <a:lnTo>
                  <a:pt x="2297055" y="5328705"/>
                </a:lnTo>
                <a:lnTo>
                  <a:pt x="2339278" y="5345594"/>
                </a:lnTo>
                <a:lnTo>
                  <a:pt x="2381501" y="5368114"/>
                </a:lnTo>
                <a:lnTo>
                  <a:pt x="2423725" y="5390633"/>
                </a:lnTo>
                <a:lnTo>
                  <a:pt x="2465948" y="5415967"/>
                </a:lnTo>
                <a:lnTo>
                  <a:pt x="2506764" y="5439893"/>
                </a:lnTo>
                <a:lnTo>
                  <a:pt x="2550395" y="5461005"/>
                </a:lnTo>
                <a:lnTo>
                  <a:pt x="2592618" y="5477894"/>
                </a:lnTo>
                <a:lnTo>
                  <a:pt x="2636249" y="5489154"/>
                </a:lnTo>
                <a:lnTo>
                  <a:pt x="2681287" y="5493376"/>
                </a:lnTo>
                <a:lnTo>
                  <a:pt x="2726325" y="5489154"/>
                </a:lnTo>
                <a:lnTo>
                  <a:pt x="2769956" y="5477894"/>
                </a:lnTo>
                <a:lnTo>
                  <a:pt x="2812180" y="5461005"/>
                </a:lnTo>
                <a:lnTo>
                  <a:pt x="2855810" y="5439893"/>
                </a:lnTo>
                <a:lnTo>
                  <a:pt x="2896626" y="5415967"/>
                </a:lnTo>
                <a:lnTo>
                  <a:pt x="2938850" y="5390633"/>
                </a:lnTo>
                <a:lnTo>
                  <a:pt x="2981073" y="5368114"/>
                </a:lnTo>
                <a:lnTo>
                  <a:pt x="3023296" y="5345594"/>
                </a:lnTo>
                <a:lnTo>
                  <a:pt x="3064112" y="5328705"/>
                </a:lnTo>
                <a:lnTo>
                  <a:pt x="3109151" y="5317446"/>
                </a:lnTo>
                <a:lnTo>
                  <a:pt x="3152781" y="5311816"/>
                </a:lnTo>
                <a:lnTo>
                  <a:pt x="3199227" y="5311816"/>
                </a:lnTo>
                <a:lnTo>
                  <a:pt x="3247080" y="5314631"/>
                </a:lnTo>
                <a:lnTo>
                  <a:pt x="3294933" y="5320260"/>
                </a:lnTo>
                <a:lnTo>
                  <a:pt x="3342787" y="5327298"/>
                </a:lnTo>
                <a:lnTo>
                  <a:pt x="3390640" y="5332927"/>
                </a:lnTo>
                <a:lnTo>
                  <a:pt x="3438493" y="5337150"/>
                </a:lnTo>
                <a:lnTo>
                  <a:pt x="3483531" y="5335742"/>
                </a:lnTo>
                <a:lnTo>
                  <a:pt x="3527162" y="5330113"/>
                </a:lnTo>
                <a:lnTo>
                  <a:pt x="3569385" y="5317446"/>
                </a:lnTo>
                <a:lnTo>
                  <a:pt x="3604572" y="5299149"/>
                </a:lnTo>
                <a:lnTo>
                  <a:pt x="3638350" y="5275222"/>
                </a:lnTo>
                <a:lnTo>
                  <a:pt x="3667907" y="5247073"/>
                </a:lnTo>
                <a:lnTo>
                  <a:pt x="3697463" y="5214702"/>
                </a:lnTo>
                <a:lnTo>
                  <a:pt x="3724204" y="5180923"/>
                </a:lnTo>
                <a:lnTo>
                  <a:pt x="3750946" y="5145737"/>
                </a:lnTo>
                <a:lnTo>
                  <a:pt x="3777687" y="5110551"/>
                </a:lnTo>
                <a:lnTo>
                  <a:pt x="3804429" y="5076772"/>
                </a:lnTo>
                <a:lnTo>
                  <a:pt x="3832578" y="5044401"/>
                </a:lnTo>
                <a:lnTo>
                  <a:pt x="3864949" y="5016252"/>
                </a:lnTo>
                <a:lnTo>
                  <a:pt x="3895913" y="4990918"/>
                </a:lnTo>
                <a:lnTo>
                  <a:pt x="3931099" y="4971214"/>
                </a:lnTo>
                <a:lnTo>
                  <a:pt x="3969100" y="4954324"/>
                </a:lnTo>
                <a:lnTo>
                  <a:pt x="4009916" y="4940250"/>
                </a:lnTo>
                <a:lnTo>
                  <a:pt x="4052139" y="4927583"/>
                </a:lnTo>
                <a:lnTo>
                  <a:pt x="4094363" y="4916323"/>
                </a:lnTo>
                <a:lnTo>
                  <a:pt x="4137993" y="4905064"/>
                </a:lnTo>
                <a:lnTo>
                  <a:pt x="4178809" y="4892397"/>
                </a:lnTo>
                <a:lnTo>
                  <a:pt x="4219625" y="4878322"/>
                </a:lnTo>
                <a:lnTo>
                  <a:pt x="4257626" y="4861433"/>
                </a:lnTo>
                <a:lnTo>
                  <a:pt x="4291405" y="4840321"/>
                </a:lnTo>
                <a:lnTo>
                  <a:pt x="4322369" y="4814987"/>
                </a:lnTo>
                <a:lnTo>
                  <a:pt x="4347703" y="4784024"/>
                </a:lnTo>
                <a:lnTo>
                  <a:pt x="4368815" y="4750245"/>
                </a:lnTo>
                <a:lnTo>
                  <a:pt x="4385704" y="4712244"/>
                </a:lnTo>
                <a:lnTo>
                  <a:pt x="4399778" y="4671428"/>
                </a:lnTo>
                <a:lnTo>
                  <a:pt x="4412445" y="4630612"/>
                </a:lnTo>
                <a:lnTo>
                  <a:pt x="4423705" y="4586981"/>
                </a:lnTo>
                <a:lnTo>
                  <a:pt x="4434964" y="4544758"/>
                </a:lnTo>
                <a:lnTo>
                  <a:pt x="4447632" y="4502534"/>
                </a:lnTo>
                <a:lnTo>
                  <a:pt x="4461706" y="4461718"/>
                </a:lnTo>
                <a:lnTo>
                  <a:pt x="4478595" y="4423717"/>
                </a:lnTo>
                <a:lnTo>
                  <a:pt x="4498300" y="4388531"/>
                </a:lnTo>
                <a:lnTo>
                  <a:pt x="4523634" y="4357567"/>
                </a:lnTo>
                <a:lnTo>
                  <a:pt x="4551782" y="4325196"/>
                </a:lnTo>
                <a:lnTo>
                  <a:pt x="4584154" y="4297047"/>
                </a:lnTo>
                <a:lnTo>
                  <a:pt x="4617933" y="4270306"/>
                </a:lnTo>
                <a:lnTo>
                  <a:pt x="4654526" y="4243564"/>
                </a:lnTo>
                <a:lnTo>
                  <a:pt x="4689712" y="4216823"/>
                </a:lnTo>
                <a:lnTo>
                  <a:pt x="4723491" y="4190081"/>
                </a:lnTo>
                <a:lnTo>
                  <a:pt x="4755862" y="4160525"/>
                </a:lnTo>
                <a:lnTo>
                  <a:pt x="4784011" y="4130969"/>
                </a:lnTo>
                <a:lnTo>
                  <a:pt x="4807938" y="4097190"/>
                </a:lnTo>
                <a:lnTo>
                  <a:pt x="4826235" y="4062004"/>
                </a:lnTo>
                <a:lnTo>
                  <a:pt x="4838902" y="4019781"/>
                </a:lnTo>
                <a:lnTo>
                  <a:pt x="4844531" y="3976150"/>
                </a:lnTo>
                <a:lnTo>
                  <a:pt x="4845939" y="3931111"/>
                </a:lnTo>
                <a:lnTo>
                  <a:pt x="4841716" y="3883258"/>
                </a:lnTo>
                <a:lnTo>
                  <a:pt x="4836087" y="3835405"/>
                </a:lnTo>
                <a:lnTo>
                  <a:pt x="4829049" y="3787552"/>
                </a:lnTo>
                <a:lnTo>
                  <a:pt x="4823420" y="3739699"/>
                </a:lnTo>
                <a:lnTo>
                  <a:pt x="4820605" y="3691846"/>
                </a:lnTo>
                <a:lnTo>
                  <a:pt x="4820605" y="3645400"/>
                </a:lnTo>
                <a:lnTo>
                  <a:pt x="4826235" y="3601769"/>
                </a:lnTo>
                <a:lnTo>
                  <a:pt x="4837494" y="3558138"/>
                </a:lnTo>
                <a:lnTo>
                  <a:pt x="4854383" y="3517322"/>
                </a:lnTo>
                <a:lnTo>
                  <a:pt x="4876903" y="3475099"/>
                </a:lnTo>
                <a:lnTo>
                  <a:pt x="4899422" y="3432876"/>
                </a:lnTo>
                <a:lnTo>
                  <a:pt x="4924756" y="3390652"/>
                </a:lnTo>
                <a:lnTo>
                  <a:pt x="4948682" y="3349836"/>
                </a:lnTo>
                <a:lnTo>
                  <a:pt x="4969794" y="3306206"/>
                </a:lnTo>
                <a:lnTo>
                  <a:pt x="4986683" y="3263982"/>
                </a:lnTo>
                <a:lnTo>
                  <a:pt x="4997943" y="3220351"/>
                </a:lnTo>
                <a:lnTo>
                  <a:pt x="5002165" y="3175313"/>
                </a:lnTo>
                <a:lnTo>
                  <a:pt x="4997943" y="3130275"/>
                </a:lnTo>
                <a:lnTo>
                  <a:pt x="4986683" y="3086644"/>
                </a:lnTo>
                <a:lnTo>
                  <a:pt x="4969794" y="3044421"/>
                </a:lnTo>
                <a:lnTo>
                  <a:pt x="4948682" y="3000790"/>
                </a:lnTo>
                <a:lnTo>
                  <a:pt x="4924756" y="2959974"/>
                </a:lnTo>
                <a:lnTo>
                  <a:pt x="4899422" y="2917751"/>
                </a:lnTo>
                <a:lnTo>
                  <a:pt x="4876903" y="2875527"/>
                </a:lnTo>
                <a:lnTo>
                  <a:pt x="4854383" y="2833304"/>
                </a:lnTo>
                <a:lnTo>
                  <a:pt x="4837494" y="2792488"/>
                </a:lnTo>
                <a:lnTo>
                  <a:pt x="4826235" y="2748857"/>
                </a:lnTo>
                <a:lnTo>
                  <a:pt x="4820605" y="2705226"/>
                </a:lnTo>
                <a:lnTo>
                  <a:pt x="4820605" y="2658781"/>
                </a:lnTo>
                <a:lnTo>
                  <a:pt x="4823420" y="2610927"/>
                </a:lnTo>
                <a:lnTo>
                  <a:pt x="4829049" y="2563074"/>
                </a:lnTo>
                <a:lnTo>
                  <a:pt x="4836087" y="2515221"/>
                </a:lnTo>
                <a:lnTo>
                  <a:pt x="4841716" y="2467368"/>
                </a:lnTo>
                <a:lnTo>
                  <a:pt x="4845939" y="2419515"/>
                </a:lnTo>
                <a:lnTo>
                  <a:pt x="4844531" y="2374477"/>
                </a:lnTo>
                <a:lnTo>
                  <a:pt x="4838902" y="2330846"/>
                </a:lnTo>
                <a:lnTo>
                  <a:pt x="4826235" y="2288622"/>
                </a:lnTo>
                <a:lnTo>
                  <a:pt x="4807938" y="2253436"/>
                </a:lnTo>
                <a:lnTo>
                  <a:pt x="4784011" y="2219658"/>
                </a:lnTo>
                <a:lnTo>
                  <a:pt x="4755862" y="2190101"/>
                </a:lnTo>
                <a:lnTo>
                  <a:pt x="4723491" y="2160545"/>
                </a:lnTo>
                <a:lnTo>
                  <a:pt x="4689712" y="2133803"/>
                </a:lnTo>
                <a:lnTo>
                  <a:pt x="4654526" y="2107062"/>
                </a:lnTo>
                <a:lnTo>
                  <a:pt x="4617933" y="2080320"/>
                </a:lnTo>
                <a:lnTo>
                  <a:pt x="4584154" y="2053579"/>
                </a:lnTo>
                <a:lnTo>
                  <a:pt x="4551782" y="2025430"/>
                </a:lnTo>
                <a:lnTo>
                  <a:pt x="4523634" y="1993059"/>
                </a:lnTo>
                <a:lnTo>
                  <a:pt x="4498300" y="1962095"/>
                </a:lnTo>
                <a:lnTo>
                  <a:pt x="4478595" y="1926909"/>
                </a:lnTo>
                <a:lnTo>
                  <a:pt x="4461706" y="1888908"/>
                </a:lnTo>
                <a:lnTo>
                  <a:pt x="4447632" y="1848092"/>
                </a:lnTo>
                <a:lnTo>
                  <a:pt x="4434964" y="1805868"/>
                </a:lnTo>
                <a:lnTo>
                  <a:pt x="4423705" y="1763645"/>
                </a:lnTo>
                <a:lnTo>
                  <a:pt x="4412445" y="1720014"/>
                </a:lnTo>
                <a:lnTo>
                  <a:pt x="4399778" y="1679198"/>
                </a:lnTo>
                <a:lnTo>
                  <a:pt x="4385704" y="1638382"/>
                </a:lnTo>
                <a:lnTo>
                  <a:pt x="4368815" y="1600381"/>
                </a:lnTo>
                <a:lnTo>
                  <a:pt x="4347703" y="1566603"/>
                </a:lnTo>
                <a:lnTo>
                  <a:pt x="4322369" y="1535639"/>
                </a:lnTo>
                <a:lnTo>
                  <a:pt x="4291405" y="1510305"/>
                </a:lnTo>
                <a:lnTo>
                  <a:pt x="4257626" y="1489193"/>
                </a:lnTo>
                <a:lnTo>
                  <a:pt x="4219625" y="1472304"/>
                </a:lnTo>
                <a:lnTo>
                  <a:pt x="4178809" y="1458229"/>
                </a:lnTo>
                <a:lnTo>
                  <a:pt x="4137993" y="1445562"/>
                </a:lnTo>
                <a:lnTo>
                  <a:pt x="4094363" y="1434303"/>
                </a:lnTo>
                <a:lnTo>
                  <a:pt x="4052139" y="1423043"/>
                </a:lnTo>
                <a:lnTo>
                  <a:pt x="4009916" y="1410376"/>
                </a:lnTo>
                <a:lnTo>
                  <a:pt x="3969100" y="1396302"/>
                </a:lnTo>
                <a:lnTo>
                  <a:pt x="3931099" y="1379412"/>
                </a:lnTo>
                <a:lnTo>
                  <a:pt x="3895913" y="1359708"/>
                </a:lnTo>
                <a:lnTo>
                  <a:pt x="3864949" y="1334374"/>
                </a:lnTo>
                <a:lnTo>
                  <a:pt x="3832578" y="1306225"/>
                </a:lnTo>
                <a:lnTo>
                  <a:pt x="3804429" y="1273854"/>
                </a:lnTo>
                <a:lnTo>
                  <a:pt x="3777687" y="1240075"/>
                </a:lnTo>
                <a:lnTo>
                  <a:pt x="3750946" y="1204889"/>
                </a:lnTo>
                <a:lnTo>
                  <a:pt x="3724204" y="1169703"/>
                </a:lnTo>
                <a:lnTo>
                  <a:pt x="3697463" y="1135924"/>
                </a:lnTo>
                <a:lnTo>
                  <a:pt x="3667907" y="1103553"/>
                </a:lnTo>
                <a:lnTo>
                  <a:pt x="3638350" y="1075404"/>
                </a:lnTo>
                <a:lnTo>
                  <a:pt x="3604572" y="1051478"/>
                </a:lnTo>
                <a:lnTo>
                  <a:pt x="3569385" y="1033181"/>
                </a:lnTo>
                <a:lnTo>
                  <a:pt x="3527162" y="1020514"/>
                </a:lnTo>
                <a:lnTo>
                  <a:pt x="3483531" y="1014884"/>
                </a:lnTo>
                <a:lnTo>
                  <a:pt x="3438493" y="1013477"/>
                </a:lnTo>
                <a:lnTo>
                  <a:pt x="3390640" y="1017699"/>
                </a:lnTo>
                <a:lnTo>
                  <a:pt x="3342787" y="1023329"/>
                </a:lnTo>
                <a:lnTo>
                  <a:pt x="3294933" y="1030366"/>
                </a:lnTo>
                <a:lnTo>
                  <a:pt x="3247080" y="1035996"/>
                </a:lnTo>
                <a:lnTo>
                  <a:pt x="3199227" y="1038811"/>
                </a:lnTo>
                <a:lnTo>
                  <a:pt x="3152781" y="1038811"/>
                </a:lnTo>
                <a:lnTo>
                  <a:pt x="3109151" y="1033181"/>
                </a:lnTo>
                <a:lnTo>
                  <a:pt x="3064112" y="1021921"/>
                </a:lnTo>
                <a:lnTo>
                  <a:pt x="3023296" y="1005032"/>
                </a:lnTo>
                <a:lnTo>
                  <a:pt x="2981073" y="982513"/>
                </a:lnTo>
                <a:lnTo>
                  <a:pt x="2938850" y="959994"/>
                </a:lnTo>
                <a:lnTo>
                  <a:pt x="2896626" y="934660"/>
                </a:lnTo>
                <a:lnTo>
                  <a:pt x="2855810" y="910733"/>
                </a:lnTo>
                <a:lnTo>
                  <a:pt x="2812180" y="889621"/>
                </a:lnTo>
                <a:lnTo>
                  <a:pt x="2769956" y="872732"/>
                </a:lnTo>
                <a:lnTo>
                  <a:pt x="2726325" y="861472"/>
                </a:lnTo>
                <a:lnTo>
                  <a:pt x="2681287" y="857250"/>
                </a:lnTo>
                <a:close/>
              </a:path>
            </a:pathLst>
          </a:custGeom>
          <a:solidFill>
            <a:schemeClr val="tx2"/>
          </a:solidFill>
          <a:ln w="101600">
            <a:noFill/>
            <a:prstDash val="solid"/>
            <a:round/>
            <a:headEnd/>
            <a:tailEnd/>
          </a:ln>
        </p:spPr>
        <p:txBody>
          <a:bodyPr/>
          <a:lstStyle/>
          <a:p>
            <a:endParaRPr lang="en-US"/>
          </a:p>
        </p:txBody>
      </p:sp>
      <p:sp>
        <p:nvSpPr>
          <p:cNvPr id="46" name="Rectangle 45">
            <a:extLst>
              <a:ext uri="{FF2B5EF4-FFF2-40B4-BE49-F238E27FC236}">
                <a16:creationId xmlns:a16="http://schemas.microsoft.com/office/drawing/2014/main" id="{8E2004CB-520C-4EB0-8EB4-5A457A3C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21931" y="0"/>
            <a:ext cx="57150" cy="6858000"/>
          </a:xfrm>
          <a:prstGeom prst="rect">
            <a:avLst/>
          </a:prstGeom>
          <a:solidFill>
            <a:schemeClr val="bg2"/>
          </a:solidFill>
          <a:ln w="0">
            <a:noFill/>
            <a:prstDash val="solid"/>
            <a:round/>
            <a:headEnd/>
            <a:tailEnd/>
          </a:ln>
        </p:spPr>
        <p:txBody>
          <a:bodyPr rtlCol="0" anchor="ctr"/>
          <a:lstStyle/>
          <a:p>
            <a:pPr algn="ctr"/>
            <a:endParaRPr lang="en-US" sz="1350"/>
          </a:p>
        </p:txBody>
      </p:sp>
    </p:spTree>
    <p:extLst>
      <p:ext uri="{BB962C8B-B14F-4D97-AF65-F5344CB8AC3E}">
        <p14:creationId xmlns:p14="http://schemas.microsoft.com/office/powerpoint/2010/main" val="22799113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Badge</Template>
  <TotalTime>8702</TotalTime>
  <Words>940</Words>
  <Application>Microsoft Macintosh PowerPoint</Application>
  <PresentationFormat>On-screen Show (4:3)</PresentationFormat>
  <Paragraphs>58</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-webkit-standard</vt:lpstr>
      <vt:lpstr>Aptos</vt:lpstr>
      <vt:lpstr>Arial</vt:lpstr>
      <vt:lpstr>Gill Sans MT</vt:lpstr>
      <vt:lpstr>Impact</vt:lpstr>
      <vt:lpstr>Badge</vt:lpstr>
      <vt:lpstr>The Impact of Risk Factors on Diabetes</vt:lpstr>
      <vt:lpstr>Executive Summary </vt:lpstr>
      <vt:lpstr>What is Diabetes?</vt:lpstr>
      <vt:lpstr>Data Collection </vt:lpstr>
      <vt:lpstr>PowerPoint Presentation</vt:lpstr>
      <vt:lpstr>SouthWest Area of The US </vt:lpstr>
      <vt:lpstr>the pivot from prophet to logistic regression</vt:lpstr>
      <vt:lpstr>Logistic Regression </vt:lpstr>
      <vt:lpstr>Do you think a family history of diabetes affects your risk of developing the condition?</vt:lpstr>
      <vt:lpstr>Family History </vt:lpstr>
      <vt:lpstr>How do other factors affect your likelihood of developing diabetes?</vt:lpstr>
      <vt:lpstr>BMI </vt:lpstr>
      <vt:lpstr>AGE</vt:lpstr>
      <vt:lpstr>Glucose vs. Insulin</vt:lpstr>
      <vt:lpstr>Pregnancy vs. Glucose</vt:lpstr>
      <vt:lpstr>Additional Questions</vt:lpstr>
      <vt:lpstr>Conclusion</vt:lpstr>
      <vt:lpstr>Questions?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Casandra McMillon</cp:lastModifiedBy>
  <cp:revision>9</cp:revision>
  <dcterms:created xsi:type="dcterms:W3CDTF">2013-01-27T09:14:16Z</dcterms:created>
  <dcterms:modified xsi:type="dcterms:W3CDTF">2024-09-10T00:37:33Z</dcterms:modified>
  <cp:category/>
</cp:coreProperties>
</file>