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0"/>
  </p:notesMasterIdLst>
  <p:sldIdLst>
    <p:sldId id="256" r:id="rId2"/>
    <p:sldId id="270" r:id="rId3"/>
    <p:sldId id="257" r:id="rId4"/>
    <p:sldId id="271" r:id="rId5"/>
    <p:sldId id="259" r:id="rId6"/>
    <p:sldId id="260" r:id="rId7"/>
    <p:sldId id="277" r:id="rId8"/>
    <p:sldId id="268" r:id="rId9"/>
    <p:sldId id="267" r:id="rId10"/>
    <p:sldId id="269" r:id="rId11"/>
    <p:sldId id="278" r:id="rId12"/>
    <p:sldId id="273" r:id="rId13"/>
    <p:sldId id="274" r:id="rId14"/>
    <p:sldId id="275" r:id="rId15"/>
    <p:sldId id="276" r:id="rId16"/>
    <p:sldId id="272" r:id="rId17"/>
    <p:sldId id="265"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1"/>
    <p:restoredTop sz="94699"/>
  </p:normalViewPr>
  <p:slideViewPr>
    <p:cSldViewPr snapToGrid="0" snapToObjects="1">
      <p:cViewPr varScale="1">
        <p:scale>
          <a:sx n="164" d="100"/>
          <a:sy n="164" d="100"/>
        </p:scale>
        <p:origin x="10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6B070-8CAE-4A73-BD80-45D63F0D1B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8D3A93-F9B9-4DC5-9E0C-CF9A10497A51}">
      <dgm:prSet/>
      <dgm:spPr/>
      <dgm:t>
        <a:bodyPr/>
        <a:lstStyle/>
        <a:p>
          <a:r>
            <a:rPr lang="en-US" b="1" i="0"/>
            <a:t>Initial focus: </a:t>
          </a:r>
          <a:r>
            <a:rPr lang="en-US" b="0" i="0"/>
            <a:t>Indicators of diabetes across U.S. regions.</a:t>
          </a:r>
          <a:endParaRPr lang="en-US"/>
        </a:p>
      </dgm:t>
    </dgm:pt>
    <dgm:pt modelId="{56F44384-2FF6-4E51-B2D0-DA8C6D3271DC}" type="parTrans" cxnId="{5BCEC438-17EA-4A64-AE00-A4C979932340}">
      <dgm:prSet/>
      <dgm:spPr/>
      <dgm:t>
        <a:bodyPr/>
        <a:lstStyle/>
        <a:p>
          <a:endParaRPr lang="en-US"/>
        </a:p>
      </dgm:t>
    </dgm:pt>
    <dgm:pt modelId="{1A7286F0-4C18-41F3-9058-42166F36D595}" type="sibTrans" cxnId="{5BCEC438-17EA-4A64-AE00-A4C979932340}">
      <dgm:prSet/>
      <dgm:spPr/>
      <dgm:t>
        <a:bodyPr/>
        <a:lstStyle/>
        <a:p>
          <a:endParaRPr lang="en-US"/>
        </a:p>
      </dgm:t>
    </dgm:pt>
    <dgm:pt modelId="{94D78FCD-824E-42BB-916A-CFC41D9B55F2}">
      <dgm:prSet/>
      <dgm:spPr/>
      <dgm:t>
        <a:bodyPr/>
        <a:lstStyle/>
        <a:p>
          <a:r>
            <a:rPr lang="en-US" b="1" i="0"/>
            <a:t>Challenge: </a:t>
          </a:r>
          <a:r>
            <a:rPr lang="en-US" i="0"/>
            <a:t>Insufficient and unreliable data for accurate forecasting</a:t>
          </a:r>
          <a:endParaRPr lang="en-US"/>
        </a:p>
      </dgm:t>
    </dgm:pt>
    <dgm:pt modelId="{EAE666DE-16BD-480D-B85D-3A9D4A63420E}" type="parTrans" cxnId="{63066118-E674-4928-BBA3-97413499276B}">
      <dgm:prSet/>
      <dgm:spPr/>
      <dgm:t>
        <a:bodyPr/>
        <a:lstStyle/>
        <a:p>
          <a:endParaRPr lang="en-US"/>
        </a:p>
      </dgm:t>
    </dgm:pt>
    <dgm:pt modelId="{490C3837-49C4-40E8-BB7C-CE9DE59481B3}" type="sibTrans" cxnId="{63066118-E674-4928-BBA3-97413499276B}">
      <dgm:prSet/>
      <dgm:spPr/>
      <dgm:t>
        <a:bodyPr/>
        <a:lstStyle/>
        <a:p>
          <a:endParaRPr lang="en-US"/>
        </a:p>
      </dgm:t>
    </dgm:pt>
    <dgm:pt modelId="{6E9CF10B-DA61-43D7-A4EE-D85BAA7608C9}">
      <dgm:prSet/>
      <dgm:spPr/>
      <dgm:t>
        <a:bodyPr/>
        <a:lstStyle/>
        <a:p>
          <a:r>
            <a:rPr lang="en-US" b="1" i="0" dirty="0"/>
            <a:t>Pivot: </a:t>
          </a:r>
          <a:r>
            <a:rPr lang="en-US" b="0" i="0" dirty="0"/>
            <a:t>Shifted analysis to new data from the Pima Indians, a Native American population in Arizona, known for higher diabetes prevalence.</a:t>
          </a:r>
          <a:endParaRPr lang="en-US" dirty="0"/>
        </a:p>
      </dgm:t>
    </dgm:pt>
    <dgm:pt modelId="{D82ECA85-4CBB-4BD1-9D70-7155D321FA8A}" type="parTrans" cxnId="{B3284BFE-C4FC-4CB2-B14F-30DF546F6BA4}">
      <dgm:prSet/>
      <dgm:spPr/>
      <dgm:t>
        <a:bodyPr/>
        <a:lstStyle/>
        <a:p>
          <a:endParaRPr lang="en-US"/>
        </a:p>
      </dgm:t>
    </dgm:pt>
    <dgm:pt modelId="{D0AC4C12-4C40-4F38-BBDF-9C37FF61AF67}" type="sibTrans" cxnId="{B3284BFE-C4FC-4CB2-B14F-30DF546F6BA4}">
      <dgm:prSet/>
      <dgm:spPr/>
      <dgm:t>
        <a:bodyPr/>
        <a:lstStyle/>
        <a:p>
          <a:endParaRPr lang="en-US"/>
        </a:p>
      </dgm:t>
    </dgm:pt>
    <dgm:pt modelId="{98E2B326-897A-3C46-8352-CB6CAE32271D}" type="pres">
      <dgm:prSet presAssocID="{B436B070-8CAE-4A73-BD80-45D63F0D1BA5}" presName="linear" presStyleCnt="0">
        <dgm:presLayoutVars>
          <dgm:animLvl val="lvl"/>
          <dgm:resizeHandles val="exact"/>
        </dgm:presLayoutVars>
      </dgm:prSet>
      <dgm:spPr/>
    </dgm:pt>
    <dgm:pt modelId="{2FEFA285-0C85-BD41-AFF6-55F76ECADD45}" type="pres">
      <dgm:prSet presAssocID="{028D3A93-F9B9-4DC5-9E0C-CF9A10497A51}" presName="parentText" presStyleLbl="node1" presStyleIdx="0" presStyleCnt="3">
        <dgm:presLayoutVars>
          <dgm:chMax val="0"/>
          <dgm:bulletEnabled val="1"/>
        </dgm:presLayoutVars>
      </dgm:prSet>
      <dgm:spPr/>
    </dgm:pt>
    <dgm:pt modelId="{4391C3D6-DF11-CC4B-9CF9-507136C7CEA4}" type="pres">
      <dgm:prSet presAssocID="{1A7286F0-4C18-41F3-9058-42166F36D595}" presName="spacer" presStyleCnt="0"/>
      <dgm:spPr/>
    </dgm:pt>
    <dgm:pt modelId="{E00A55D5-C8B3-884B-9C90-9A976BF28D92}" type="pres">
      <dgm:prSet presAssocID="{94D78FCD-824E-42BB-916A-CFC41D9B55F2}" presName="parentText" presStyleLbl="node1" presStyleIdx="1" presStyleCnt="3">
        <dgm:presLayoutVars>
          <dgm:chMax val="0"/>
          <dgm:bulletEnabled val="1"/>
        </dgm:presLayoutVars>
      </dgm:prSet>
      <dgm:spPr/>
    </dgm:pt>
    <dgm:pt modelId="{7B95E87A-5152-4441-9B60-F1220804B3F6}" type="pres">
      <dgm:prSet presAssocID="{490C3837-49C4-40E8-BB7C-CE9DE59481B3}" presName="spacer" presStyleCnt="0"/>
      <dgm:spPr/>
    </dgm:pt>
    <dgm:pt modelId="{A5131F5B-517F-6447-99FA-713356B8940C}" type="pres">
      <dgm:prSet presAssocID="{6E9CF10B-DA61-43D7-A4EE-D85BAA7608C9}" presName="parentText" presStyleLbl="node1" presStyleIdx="2" presStyleCnt="3">
        <dgm:presLayoutVars>
          <dgm:chMax val="0"/>
          <dgm:bulletEnabled val="1"/>
        </dgm:presLayoutVars>
      </dgm:prSet>
      <dgm:spPr/>
    </dgm:pt>
  </dgm:ptLst>
  <dgm:cxnLst>
    <dgm:cxn modelId="{63066118-E674-4928-BBA3-97413499276B}" srcId="{B436B070-8CAE-4A73-BD80-45D63F0D1BA5}" destId="{94D78FCD-824E-42BB-916A-CFC41D9B55F2}" srcOrd="1" destOrd="0" parTransId="{EAE666DE-16BD-480D-B85D-3A9D4A63420E}" sibTransId="{490C3837-49C4-40E8-BB7C-CE9DE59481B3}"/>
    <dgm:cxn modelId="{5BCEC438-17EA-4A64-AE00-A4C979932340}" srcId="{B436B070-8CAE-4A73-BD80-45D63F0D1BA5}" destId="{028D3A93-F9B9-4DC5-9E0C-CF9A10497A51}" srcOrd="0" destOrd="0" parTransId="{56F44384-2FF6-4E51-B2D0-DA8C6D3271DC}" sibTransId="{1A7286F0-4C18-41F3-9058-42166F36D595}"/>
    <dgm:cxn modelId="{7EDCD940-C774-D74E-A097-1CA42650FCDD}" type="presOf" srcId="{6E9CF10B-DA61-43D7-A4EE-D85BAA7608C9}" destId="{A5131F5B-517F-6447-99FA-713356B8940C}" srcOrd="0" destOrd="0" presId="urn:microsoft.com/office/officeart/2005/8/layout/vList2"/>
    <dgm:cxn modelId="{2037C159-D360-BE4A-B02C-CEF9706096CD}" type="presOf" srcId="{B436B070-8CAE-4A73-BD80-45D63F0D1BA5}" destId="{98E2B326-897A-3C46-8352-CB6CAE32271D}" srcOrd="0" destOrd="0" presId="urn:microsoft.com/office/officeart/2005/8/layout/vList2"/>
    <dgm:cxn modelId="{5EEE508D-B3F3-1E42-BC77-ABDD70CBB483}" type="presOf" srcId="{94D78FCD-824E-42BB-916A-CFC41D9B55F2}" destId="{E00A55D5-C8B3-884B-9C90-9A976BF28D92}" srcOrd="0" destOrd="0" presId="urn:microsoft.com/office/officeart/2005/8/layout/vList2"/>
    <dgm:cxn modelId="{F4BBCC96-B0D2-0741-B8C4-B51609371067}" type="presOf" srcId="{028D3A93-F9B9-4DC5-9E0C-CF9A10497A51}" destId="{2FEFA285-0C85-BD41-AFF6-55F76ECADD45}" srcOrd="0" destOrd="0" presId="urn:microsoft.com/office/officeart/2005/8/layout/vList2"/>
    <dgm:cxn modelId="{B3284BFE-C4FC-4CB2-B14F-30DF546F6BA4}" srcId="{B436B070-8CAE-4A73-BD80-45D63F0D1BA5}" destId="{6E9CF10B-DA61-43D7-A4EE-D85BAA7608C9}" srcOrd="2" destOrd="0" parTransId="{D82ECA85-4CBB-4BD1-9D70-7155D321FA8A}" sibTransId="{D0AC4C12-4C40-4F38-BBDF-9C37FF61AF67}"/>
    <dgm:cxn modelId="{37242299-67BB-9A40-AE3A-7F9BAA9F1D7C}" type="presParOf" srcId="{98E2B326-897A-3C46-8352-CB6CAE32271D}" destId="{2FEFA285-0C85-BD41-AFF6-55F76ECADD45}" srcOrd="0" destOrd="0" presId="urn:microsoft.com/office/officeart/2005/8/layout/vList2"/>
    <dgm:cxn modelId="{0FF1701C-C624-3F42-94F7-2964EA279064}" type="presParOf" srcId="{98E2B326-897A-3C46-8352-CB6CAE32271D}" destId="{4391C3D6-DF11-CC4B-9CF9-507136C7CEA4}" srcOrd="1" destOrd="0" presId="urn:microsoft.com/office/officeart/2005/8/layout/vList2"/>
    <dgm:cxn modelId="{B01C9047-E9D8-D34E-B433-521AAA358588}" type="presParOf" srcId="{98E2B326-897A-3C46-8352-CB6CAE32271D}" destId="{E00A55D5-C8B3-884B-9C90-9A976BF28D92}" srcOrd="2" destOrd="0" presId="urn:microsoft.com/office/officeart/2005/8/layout/vList2"/>
    <dgm:cxn modelId="{4784DBEE-413A-C241-8B39-C674764E7C56}" type="presParOf" srcId="{98E2B326-897A-3C46-8352-CB6CAE32271D}" destId="{7B95E87A-5152-4441-9B60-F1220804B3F6}" srcOrd="3" destOrd="0" presId="urn:microsoft.com/office/officeart/2005/8/layout/vList2"/>
    <dgm:cxn modelId="{46ACF726-D5B8-1A4E-9EB5-86CEE6659F29}" type="presParOf" srcId="{98E2B326-897A-3C46-8352-CB6CAE32271D}" destId="{A5131F5B-517F-6447-99FA-713356B8940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A72CC-E97C-4A4C-BF44-14F9FDA7698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937C43AE-C4BF-4699-88AD-7DDF19D62931}">
      <dgm:prSet/>
      <dgm:spPr/>
      <dgm:t>
        <a:bodyPr/>
        <a:lstStyle/>
        <a:p>
          <a:r>
            <a:rPr lang="en-US" b="1"/>
            <a:t>Chronic condition</a:t>
          </a:r>
          <a:r>
            <a:rPr lang="en-US"/>
            <a:t> where the body struggles to manage insulin, leading to high blood sugar levels.</a:t>
          </a:r>
        </a:p>
      </dgm:t>
    </dgm:pt>
    <dgm:pt modelId="{1888B671-830E-412D-972D-65F8A86B5631}" type="parTrans" cxnId="{FF071042-32C4-4AD4-BAE0-CB3BDDA01728}">
      <dgm:prSet/>
      <dgm:spPr/>
      <dgm:t>
        <a:bodyPr/>
        <a:lstStyle/>
        <a:p>
          <a:endParaRPr lang="en-US"/>
        </a:p>
      </dgm:t>
    </dgm:pt>
    <dgm:pt modelId="{70D28A21-AC06-4275-AE27-D3D945EE6F19}" type="sibTrans" cxnId="{FF071042-32C4-4AD4-BAE0-CB3BDDA01728}">
      <dgm:prSet/>
      <dgm:spPr/>
      <dgm:t>
        <a:bodyPr/>
        <a:lstStyle/>
        <a:p>
          <a:endParaRPr lang="en-US"/>
        </a:p>
      </dgm:t>
    </dgm:pt>
    <dgm:pt modelId="{22645701-A954-4DC2-AFE9-3205F2A88CEF}">
      <dgm:prSet/>
      <dgm:spPr/>
      <dgm:t>
        <a:bodyPr/>
        <a:lstStyle/>
        <a:p>
          <a:r>
            <a:rPr lang="en-US" b="1"/>
            <a:t>Type 1</a:t>
          </a:r>
          <a:r>
            <a:rPr lang="en-US"/>
            <a:t>: Body doesn't produce insulin.</a:t>
          </a:r>
        </a:p>
      </dgm:t>
    </dgm:pt>
    <dgm:pt modelId="{A97DD081-2A31-4E1D-AEA6-78AB23B15086}" type="parTrans" cxnId="{4B9A0722-7550-4C8A-B0C0-EDDEE1E43463}">
      <dgm:prSet/>
      <dgm:spPr/>
      <dgm:t>
        <a:bodyPr/>
        <a:lstStyle/>
        <a:p>
          <a:endParaRPr lang="en-US"/>
        </a:p>
      </dgm:t>
    </dgm:pt>
    <dgm:pt modelId="{472CC5A0-3B4E-4238-BC54-485C8328F598}" type="sibTrans" cxnId="{4B9A0722-7550-4C8A-B0C0-EDDEE1E43463}">
      <dgm:prSet/>
      <dgm:spPr/>
      <dgm:t>
        <a:bodyPr/>
        <a:lstStyle/>
        <a:p>
          <a:endParaRPr lang="en-US"/>
        </a:p>
      </dgm:t>
    </dgm:pt>
    <dgm:pt modelId="{0222FA8A-BF1D-4A8D-839D-E5F39D806783}">
      <dgm:prSet/>
      <dgm:spPr/>
      <dgm:t>
        <a:bodyPr/>
        <a:lstStyle/>
        <a:p>
          <a:r>
            <a:rPr lang="en-US" b="1"/>
            <a:t>Type 2</a:t>
          </a:r>
          <a:r>
            <a:rPr lang="en-US"/>
            <a:t>: Body can't use insulin effectively.</a:t>
          </a:r>
        </a:p>
      </dgm:t>
    </dgm:pt>
    <dgm:pt modelId="{935577D9-E38D-4FDF-A3F7-5621A912961C}" type="parTrans" cxnId="{AECBB515-0686-4950-81AE-80B261E31EA5}">
      <dgm:prSet/>
      <dgm:spPr/>
      <dgm:t>
        <a:bodyPr/>
        <a:lstStyle/>
        <a:p>
          <a:endParaRPr lang="en-US"/>
        </a:p>
      </dgm:t>
    </dgm:pt>
    <dgm:pt modelId="{CE30B6FF-C9EF-496D-A9DE-0BCDEE5869FD}" type="sibTrans" cxnId="{AECBB515-0686-4950-81AE-80B261E31EA5}">
      <dgm:prSet/>
      <dgm:spPr/>
      <dgm:t>
        <a:bodyPr/>
        <a:lstStyle/>
        <a:p>
          <a:endParaRPr lang="en-US"/>
        </a:p>
      </dgm:t>
    </dgm:pt>
    <dgm:pt modelId="{D46EFA7B-383C-482D-8891-CBFA8EB5178D}">
      <dgm:prSet/>
      <dgm:spPr/>
      <dgm:t>
        <a:bodyPr/>
        <a:lstStyle/>
        <a:p>
          <a:r>
            <a:rPr lang="en-US" b="1"/>
            <a:t>Health Impact</a:t>
          </a:r>
          <a:r>
            <a:rPr lang="en-US"/>
            <a:t>: Uncontrolled diabetes can cause serious long-term health issues.</a:t>
          </a:r>
        </a:p>
      </dgm:t>
    </dgm:pt>
    <dgm:pt modelId="{E140F4BE-20E7-41AD-99D3-F2C2AFB8C1BE}" type="parTrans" cxnId="{0AC6C1D7-2BED-4F01-AAB5-5C7B309B3A10}">
      <dgm:prSet/>
      <dgm:spPr/>
      <dgm:t>
        <a:bodyPr/>
        <a:lstStyle/>
        <a:p>
          <a:endParaRPr lang="en-US"/>
        </a:p>
      </dgm:t>
    </dgm:pt>
    <dgm:pt modelId="{216CD025-364D-4100-AA64-F125FD398964}" type="sibTrans" cxnId="{0AC6C1D7-2BED-4F01-AAB5-5C7B309B3A10}">
      <dgm:prSet/>
      <dgm:spPr/>
      <dgm:t>
        <a:bodyPr/>
        <a:lstStyle/>
        <a:p>
          <a:endParaRPr lang="en-US"/>
        </a:p>
      </dgm:t>
    </dgm:pt>
    <dgm:pt modelId="{9B2C692F-D269-4940-8B36-FBE9C353D6D1}" type="pres">
      <dgm:prSet presAssocID="{C26A72CC-E97C-4A4C-BF44-14F9FDA7698D}" presName="matrix" presStyleCnt="0">
        <dgm:presLayoutVars>
          <dgm:chMax val="1"/>
          <dgm:dir/>
          <dgm:resizeHandles val="exact"/>
        </dgm:presLayoutVars>
      </dgm:prSet>
      <dgm:spPr/>
    </dgm:pt>
    <dgm:pt modelId="{D821E6E1-7F00-714A-880E-EAFB169D35F8}" type="pres">
      <dgm:prSet presAssocID="{C26A72CC-E97C-4A4C-BF44-14F9FDA7698D}" presName="diamond" presStyleLbl="bgShp" presStyleIdx="0" presStyleCnt="1"/>
      <dgm:spPr/>
    </dgm:pt>
    <dgm:pt modelId="{73E60414-E310-014E-A55C-5477FA391E9F}" type="pres">
      <dgm:prSet presAssocID="{C26A72CC-E97C-4A4C-BF44-14F9FDA7698D}" presName="quad1" presStyleLbl="node1" presStyleIdx="0" presStyleCnt="4">
        <dgm:presLayoutVars>
          <dgm:chMax val="0"/>
          <dgm:chPref val="0"/>
          <dgm:bulletEnabled val="1"/>
        </dgm:presLayoutVars>
      </dgm:prSet>
      <dgm:spPr/>
    </dgm:pt>
    <dgm:pt modelId="{31B13C8E-7FBE-E445-839F-B4E268DCCCE1}" type="pres">
      <dgm:prSet presAssocID="{C26A72CC-E97C-4A4C-BF44-14F9FDA7698D}" presName="quad2" presStyleLbl="node1" presStyleIdx="1" presStyleCnt="4">
        <dgm:presLayoutVars>
          <dgm:chMax val="0"/>
          <dgm:chPref val="0"/>
          <dgm:bulletEnabled val="1"/>
        </dgm:presLayoutVars>
      </dgm:prSet>
      <dgm:spPr/>
    </dgm:pt>
    <dgm:pt modelId="{8A8964F4-8767-B44B-8257-38B61C6485DF}" type="pres">
      <dgm:prSet presAssocID="{C26A72CC-E97C-4A4C-BF44-14F9FDA7698D}" presName="quad3" presStyleLbl="node1" presStyleIdx="2" presStyleCnt="4">
        <dgm:presLayoutVars>
          <dgm:chMax val="0"/>
          <dgm:chPref val="0"/>
          <dgm:bulletEnabled val="1"/>
        </dgm:presLayoutVars>
      </dgm:prSet>
      <dgm:spPr/>
    </dgm:pt>
    <dgm:pt modelId="{5CA1782B-DBA8-7F4D-9A3C-AC312CDDD8DA}" type="pres">
      <dgm:prSet presAssocID="{C26A72CC-E97C-4A4C-BF44-14F9FDA7698D}" presName="quad4" presStyleLbl="node1" presStyleIdx="3" presStyleCnt="4">
        <dgm:presLayoutVars>
          <dgm:chMax val="0"/>
          <dgm:chPref val="0"/>
          <dgm:bulletEnabled val="1"/>
        </dgm:presLayoutVars>
      </dgm:prSet>
      <dgm:spPr/>
    </dgm:pt>
  </dgm:ptLst>
  <dgm:cxnLst>
    <dgm:cxn modelId="{BEEA2D07-29B5-3E46-A6D5-D4C37B690232}" type="presOf" srcId="{22645701-A954-4DC2-AFE9-3205F2A88CEF}" destId="{31B13C8E-7FBE-E445-839F-B4E268DCCCE1}" srcOrd="0" destOrd="0" presId="urn:microsoft.com/office/officeart/2005/8/layout/matrix3"/>
    <dgm:cxn modelId="{AECBB515-0686-4950-81AE-80B261E31EA5}" srcId="{C26A72CC-E97C-4A4C-BF44-14F9FDA7698D}" destId="{0222FA8A-BF1D-4A8D-839D-E5F39D806783}" srcOrd="2" destOrd="0" parTransId="{935577D9-E38D-4FDF-A3F7-5621A912961C}" sibTransId="{CE30B6FF-C9EF-496D-A9DE-0BCDEE5869FD}"/>
    <dgm:cxn modelId="{4B9A0722-7550-4C8A-B0C0-EDDEE1E43463}" srcId="{C26A72CC-E97C-4A4C-BF44-14F9FDA7698D}" destId="{22645701-A954-4DC2-AFE9-3205F2A88CEF}" srcOrd="1" destOrd="0" parTransId="{A97DD081-2A31-4E1D-AEA6-78AB23B15086}" sibTransId="{472CC5A0-3B4E-4238-BC54-485C8328F598}"/>
    <dgm:cxn modelId="{B59AF526-8E4A-194F-AF4C-582A70CFCE99}" type="presOf" srcId="{0222FA8A-BF1D-4A8D-839D-E5F39D806783}" destId="{8A8964F4-8767-B44B-8257-38B61C6485DF}" srcOrd="0" destOrd="0" presId="urn:microsoft.com/office/officeart/2005/8/layout/matrix3"/>
    <dgm:cxn modelId="{FF071042-32C4-4AD4-BAE0-CB3BDDA01728}" srcId="{C26A72CC-E97C-4A4C-BF44-14F9FDA7698D}" destId="{937C43AE-C4BF-4699-88AD-7DDF19D62931}" srcOrd="0" destOrd="0" parTransId="{1888B671-830E-412D-972D-65F8A86B5631}" sibTransId="{70D28A21-AC06-4275-AE27-D3D945EE6F19}"/>
    <dgm:cxn modelId="{C7AB8E8B-CFA0-7049-BA6A-B3AF9BBE8D34}" type="presOf" srcId="{C26A72CC-E97C-4A4C-BF44-14F9FDA7698D}" destId="{9B2C692F-D269-4940-8B36-FBE9C353D6D1}" srcOrd="0" destOrd="0" presId="urn:microsoft.com/office/officeart/2005/8/layout/matrix3"/>
    <dgm:cxn modelId="{0AC6C1D7-2BED-4F01-AAB5-5C7B309B3A10}" srcId="{C26A72CC-E97C-4A4C-BF44-14F9FDA7698D}" destId="{D46EFA7B-383C-482D-8891-CBFA8EB5178D}" srcOrd="3" destOrd="0" parTransId="{E140F4BE-20E7-41AD-99D3-F2C2AFB8C1BE}" sibTransId="{216CD025-364D-4100-AA64-F125FD398964}"/>
    <dgm:cxn modelId="{A1FEECE5-5686-754A-B541-C648533F8316}" type="presOf" srcId="{937C43AE-C4BF-4699-88AD-7DDF19D62931}" destId="{73E60414-E310-014E-A55C-5477FA391E9F}" srcOrd="0" destOrd="0" presId="urn:microsoft.com/office/officeart/2005/8/layout/matrix3"/>
    <dgm:cxn modelId="{4D2C57F0-4B96-F744-A2CB-9551EDE77E03}" type="presOf" srcId="{D46EFA7B-383C-482D-8891-CBFA8EB5178D}" destId="{5CA1782B-DBA8-7F4D-9A3C-AC312CDDD8DA}" srcOrd="0" destOrd="0" presId="urn:microsoft.com/office/officeart/2005/8/layout/matrix3"/>
    <dgm:cxn modelId="{35DC9948-D0CF-1F41-B02B-114C47FC85D1}" type="presParOf" srcId="{9B2C692F-D269-4940-8B36-FBE9C353D6D1}" destId="{D821E6E1-7F00-714A-880E-EAFB169D35F8}" srcOrd="0" destOrd="0" presId="urn:microsoft.com/office/officeart/2005/8/layout/matrix3"/>
    <dgm:cxn modelId="{59729746-3221-DA4C-9052-26682B61F69F}" type="presParOf" srcId="{9B2C692F-D269-4940-8B36-FBE9C353D6D1}" destId="{73E60414-E310-014E-A55C-5477FA391E9F}" srcOrd="1" destOrd="0" presId="urn:microsoft.com/office/officeart/2005/8/layout/matrix3"/>
    <dgm:cxn modelId="{9A333AC4-C69C-1E47-8947-C8FA7084ADA3}" type="presParOf" srcId="{9B2C692F-D269-4940-8B36-FBE9C353D6D1}" destId="{31B13C8E-7FBE-E445-839F-B4E268DCCCE1}" srcOrd="2" destOrd="0" presId="urn:microsoft.com/office/officeart/2005/8/layout/matrix3"/>
    <dgm:cxn modelId="{A8FE6EB8-6744-884D-BEFC-4B34CE32905A}" type="presParOf" srcId="{9B2C692F-D269-4940-8B36-FBE9C353D6D1}" destId="{8A8964F4-8767-B44B-8257-38B61C6485DF}" srcOrd="3" destOrd="0" presId="urn:microsoft.com/office/officeart/2005/8/layout/matrix3"/>
    <dgm:cxn modelId="{1BCE89EE-3E7D-7648-BC11-F4B022A9186F}" type="presParOf" srcId="{9B2C692F-D269-4940-8B36-FBE9C353D6D1}" destId="{5CA1782B-DBA8-7F4D-9A3C-AC312CDDD8D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0A0C2B-38DA-47A7-8A6A-D39D13FCDB9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E169D0-8137-464E-A8F7-A0F6D4ADE520}">
      <dgm:prSet/>
      <dgm:spPr/>
      <dgm:t>
        <a:bodyPr/>
        <a:lstStyle/>
        <a:p>
          <a:pPr>
            <a:defRPr cap="all"/>
          </a:pPr>
          <a:r>
            <a:rPr lang="en-US"/>
            <a:t>Dig more into the Lifestyle Factors of the women.</a:t>
          </a:r>
        </a:p>
      </dgm:t>
    </dgm:pt>
    <dgm:pt modelId="{B7E1C4FF-7B0B-4603-B6C0-3BFD4A307557}" type="parTrans" cxnId="{9559D82C-381C-4C83-8A59-17A011A5B9CC}">
      <dgm:prSet/>
      <dgm:spPr/>
      <dgm:t>
        <a:bodyPr/>
        <a:lstStyle/>
        <a:p>
          <a:endParaRPr lang="en-US"/>
        </a:p>
      </dgm:t>
    </dgm:pt>
    <dgm:pt modelId="{6ABBA839-183C-480E-B062-1E179191ABE2}" type="sibTrans" cxnId="{9559D82C-381C-4C83-8A59-17A011A5B9CC}">
      <dgm:prSet/>
      <dgm:spPr/>
      <dgm:t>
        <a:bodyPr/>
        <a:lstStyle/>
        <a:p>
          <a:endParaRPr lang="en-US"/>
        </a:p>
      </dgm:t>
    </dgm:pt>
    <dgm:pt modelId="{22DDD9EE-9400-45AC-BC6C-19434C514B48}">
      <dgm:prSet/>
      <dgm:spPr/>
      <dgm:t>
        <a:bodyPr/>
        <a:lstStyle/>
        <a:p>
          <a:pPr>
            <a:defRPr cap="all"/>
          </a:pPr>
          <a:r>
            <a:rPr lang="en-US"/>
            <a:t>Do the women have sedentary jobs that increase their chance of Diabetes. </a:t>
          </a:r>
        </a:p>
      </dgm:t>
    </dgm:pt>
    <dgm:pt modelId="{2C8811C4-3EFC-476E-A1EB-654ABC1BACDE}" type="parTrans" cxnId="{36CE0E5F-F1B1-4281-BE45-1AEAE70E08E1}">
      <dgm:prSet/>
      <dgm:spPr/>
      <dgm:t>
        <a:bodyPr/>
        <a:lstStyle/>
        <a:p>
          <a:endParaRPr lang="en-US"/>
        </a:p>
      </dgm:t>
    </dgm:pt>
    <dgm:pt modelId="{83A6F665-1170-49C3-9FB2-4EFBE5A4AAEF}" type="sibTrans" cxnId="{36CE0E5F-F1B1-4281-BE45-1AEAE70E08E1}">
      <dgm:prSet/>
      <dgm:spPr/>
      <dgm:t>
        <a:bodyPr/>
        <a:lstStyle/>
        <a:p>
          <a:endParaRPr lang="en-US"/>
        </a:p>
      </dgm:t>
    </dgm:pt>
    <dgm:pt modelId="{01C331D0-3A85-4F94-AE62-1FFF0B04A417}">
      <dgm:prSet/>
      <dgm:spPr/>
      <dgm:t>
        <a:bodyPr/>
        <a:lstStyle/>
        <a:p>
          <a:pPr>
            <a:defRPr cap="all"/>
          </a:pPr>
          <a:r>
            <a:rPr lang="en-US"/>
            <a:t>What are their nutrition option and ability to get fruits and vegetables?</a:t>
          </a:r>
        </a:p>
      </dgm:t>
    </dgm:pt>
    <dgm:pt modelId="{78DA8320-2F8F-48A8-AF86-D3896FC08D4F}" type="parTrans" cxnId="{F8B0E057-8ED8-40F0-92A3-4CFAFDBE56A7}">
      <dgm:prSet/>
      <dgm:spPr/>
      <dgm:t>
        <a:bodyPr/>
        <a:lstStyle/>
        <a:p>
          <a:endParaRPr lang="en-US"/>
        </a:p>
      </dgm:t>
    </dgm:pt>
    <dgm:pt modelId="{650A13A5-98F9-4031-9F2A-B873ABDEE631}" type="sibTrans" cxnId="{F8B0E057-8ED8-40F0-92A3-4CFAFDBE56A7}">
      <dgm:prSet/>
      <dgm:spPr/>
      <dgm:t>
        <a:bodyPr/>
        <a:lstStyle/>
        <a:p>
          <a:endParaRPr lang="en-US"/>
        </a:p>
      </dgm:t>
    </dgm:pt>
    <dgm:pt modelId="{C70781DC-724D-43B9-8013-7AD7258FD6C6}" type="pres">
      <dgm:prSet presAssocID="{4C0A0C2B-38DA-47A7-8A6A-D39D13FCDB9B}" presName="root" presStyleCnt="0">
        <dgm:presLayoutVars>
          <dgm:dir/>
          <dgm:resizeHandles val="exact"/>
        </dgm:presLayoutVars>
      </dgm:prSet>
      <dgm:spPr/>
    </dgm:pt>
    <dgm:pt modelId="{CEB39E07-DAD5-461A-A494-F665DB460274}" type="pres">
      <dgm:prSet presAssocID="{5FE169D0-8137-464E-A8F7-A0F6D4ADE520}" presName="compNode" presStyleCnt="0"/>
      <dgm:spPr/>
    </dgm:pt>
    <dgm:pt modelId="{F6958324-8467-4AB7-A84E-44CD223F8C10}" type="pres">
      <dgm:prSet presAssocID="{5FE169D0-8137-464E-A8F7-A0F6D4ADE520}" presName="iconBgRect" presStyleLbl="bgShp" presStyleIdx="0" presStyleCnt="3"/>
      <dgm:spPr>
        <a:prstGeom prst="round2DiagRect">
          <a:avLst>
            <a:gd name="adj1" fmla="val 29727"/>
            <a:gd name="adj2" fmla="val 0"/>
          </a:avLst>
        </a:prstGeom>
      </dgm:spPr>
    </dgm:pt>
    <dgm:pt modelId="{D6123311-03A3-4235-8B84-DA1B8195F926}" type="pres">
      <dgm:prSet presAssocID="{5FE169D0-8137-464E-A8F7-A0F6D4ADE5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6A6311D1-E949-4E8C-A878-32DE32A09D55}" type="pres">
      <dgm:prSet presAssocID="{5FE169D0-8137-464E-A8F7-A0F6D4ADE520}" presName="spaceRect" presStyleCnt="0"/>
      <dgm:spPr/>
    </dgm:pt>
    <dgm:pt modelId="{416219C6-C1A3-46E5-BA99-FDA995E23C23}" type="pres">
      <dgm:prSet presAssocID="{5FE169D0-8137-464E-A8F7-A0F6D4ADE520}" presName="textRect" presStyleLbl="revTx" presStyleIdx="0" presStyleCnt="3">
        <dgm:presLayoutVars>
          <dgm:chMax val="1"/>
          <dgm:chPref val="1"/>
        </dgm:presLayoutVars>
      </dgm:prSet>
      <dgm:spPr/>
    </dgm:pt>
    <dgm:pt modelId="{0222872C-F561-4E0B-9F36-44CA7C9DD088}" type="pres">
      <dgm:prSet presAssocID="{6ABBA839-183C-480E-B062-1E179191ABE2}" presName="sibTrans" presStyleCnt="0"/>
      <dgm:spPr/>
    </dgm:pt>
    <dgm:pt modelId="{B2818721-20A0-435E-AFDA-CA5E4394922B}" type="pres">
      <dgm:prSet presAssocID="{22DDD9EE-9400-45AC-BC6C-19434C514B48}" presName="compNode" presStyleCnt="0"/>
      <dgm:spPr/>
    </dgm:pt>
    <dgm:pt modelId="{B2172B33-03AB-4D05-8D65-802B7E9C9C44}" type="pres">
      <dgm:prSet presAssocID="{22DDD9EE-9400-45AC-BC6C-19434C514B48}" presName="iconBgRect" presStyleLbl="bgShp" presStyleIdx="1" presStyleCnt="3"/>
      <dgm:spPr>
        <a:prstGeom prst="round2DiagRect">
          <a:avLst>
            <a:gd name="adj1" fmla="val 29727"/>
            <a:gd name="adj2" fmla="val 0"/>
          </a:avLst>
        </a:prstGeom>
      </dgm:spPr>
    </dgm:pt>
    <dgm:pt modelId="{ACC66874-9BFF-4FA8-8337-D3C3B35FA2E1}" type="pres">
      <dgm:prSet presAssocID="{22DDD9EE-9400-45AC-BC6C-19434C514B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AF210C83-5D93-488F-8B79-BAB0F90E1CEC}" type="pres">
      <dgm:prSet presAssocID="{22DDD9EE-9400-45AC-BC6C-19434C514B48}" presName="spaceRect" presStyleCnt="0"/>
      <dgm:spPr/>
    </dgm:pt>
    <dgm:pt modelId="{FA4C5236-B9C4-4103-B9BC-3A37F24CF117}" type="pres">
      <dgm:prSet presAssocID="{22DDD9EE-9400-45AC-BC6C-19434C514B48}" presName="textRect" presStyleLbl="revTx" presStyleIdx="1" presStyleCnt="3">
        <dgm:presLayoutVars>
          <dgm:chMax val="1"/>
          <dgm:chPref val="1"/>
        </dgm:presLayoutVars>
      </dgm:prSet>
      <dgm:spPr/>
    </dgm:pt>
    <dgm:pt modelId="{765756D4-FEC5-4742-9C89-316652417174}" type="pres">
      <dgm:prSet presAssocID="{83A6F665-1170-49C3-9FB2-4EFBE5A4AAEF}" presName="sibTrans" presStyleCnt="0"/>
      <dgm:spPr/>
    </dgm:pt>
    <dgm:pt modelId="{70AFA76D-01EF-4505-8FA5-DDB84D79C077}" type="pres">
      <dgm:prSet presAssocID="{01C331D0-3A85-4F94-AE62-1FFF0B04A417}" presName="compNode" presStyleCnt="0"/>
      <dgm:spPr/>
    </dgm:pt>
    <dgm:pt modelId="{B956B858-9AC0-497E-A978-24D5449AEE8F}" type="pres">
      <dgm:prSet presAssocID="{01C331D0-3A85-4F94-AE62-1FFF0B04A417}" presName="iconBgRect" presStyleLbl="bgShp" presStyleIdx="2" presStyleCnt="3"/>
      <dgm:spPr>
        <a:prstGeom prst="round2DiagRect">
          <a:avLst>
            <a:gd name="adj1" fmla="val 29727"/>
            <a:gd name="adj2" fmla="val 0"/>
          </a:avLst>
        </a:prstGeom>
      </dgm:spPr>
    </dgm:pt>
    <dgm:pt modelId="{08A493F3-1096-4185-98DD-8F9E3E995EEA}" type="pres">
      <dgm:prSet presAssocID="{01C331D0-3A85-4F94-AE62-1FFF0B04A4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ruit Bowl"/>
        </a:ext>
      </dgm:extLst>
    </dgm:pt>
    <dgm:pt modelId="{B9875EB5-FCA2-48EA-A7A6-E68BF7F70381}" type="pres">
      <dgm:prSet presAssocID="{01C331D0-3A85-4F94-AE62-1FFF0B04A417}" presName="spaceRect" presStyleCnt="0"/>
      <dgm:spPr/>
    </dgm:pt>
    <dgm:pt modelId="{5C995099-1247-410B-BBCF-7F3CE5D7594A}" type="pres">
      <dgm:prSet presAssocID="{01C331D0-3A85-4F94-AE62-1FFF0B04A417}" presName="textRect" presStyleLbl="revTx" presStyleIdx="2" presStyleCnt="3">
        <dgm:presLayoutVars>
          <dgm:chMax val="1"/>
          <dgm:chPref val="1"/>
        </dgm:presLayoutVars>
      </dgm:prSet>
      <dgm:spPr/>
    </dgm:pt>
  </dgm:ptLst>
  <dgm:cxnLst>
    <dgm:cxn modelId="{989CBA03-FD40-41C2-8E63-DB046FB4481F}" type="presOf" srcId="{5FE169D0-8137-464E-A8F7-A0F6D4ADE520}" destId="{416219C6-C1A3-46E5-BA99-FDA995E23C23}" srcOrd="0" destOrd="0" presId="urn:microsoft.com/office/officeart/2018/5/layout/IconLeafLabelList"/>
    <dgm:cxn modelId="{6931CA1E-0590-401A-BF07-D38DED711AFC}" type="presOf" srcId="{01C331D0-3A85-4F94-AE62-1FFF0B04A417}" destId="{5C995099-1247-410B-BBCF-7F3CE5D7594A}" srcOrd="0" destOrd="0" presId="urn:microsoft.com/office/officeart/2018/5/layout/IconLeafLabelList"/>
    <dgm:cxn modelId="{9559D82C-381C-4C83-8A59-17A011A5B9CC}" srcId="{4C0A0C2B-38DA-47A7-8A6A-D39D13FCDB9B}" destId="{5FE169D0-8137-464E-A8F7-A0F6D4ADE520}" srcOrd="0" destOrd="0" parTransId="{B7E1C4FF-7B0B-4603-B6C0-3BFD4A307557}" sibTransId="{6ABBA839-183C-480E-B062-1E179191ABE2}"/>
    <dgm:cxn modelId="{D068B04B-F18F-4DB6-93C7-83CA7F90127C}" type="presOf" srcId="{4C0A0C2B-38DA-47A7-8A6A-D39D13FCDB9B}" destId="{C70781DC-724D-43B9-8013-7AD7258FD6C6}" srcOrd="0" destOrd="0" presId="urn:microsoft.com/office/officeart/2018/5/layout/IconLeafLabelList"/>
    <dgm:cxn modelId="{F8B0E057-8ED8-40F0-92A3-4CFAFDBE56A7}" srcId="{4C0A0C2B-38DA-47A7-8A6A-D39D13FCDB9B}" destId="{01C331D0-3A85-4F94-AE62-1FFF0B04A417}" srcOrd="2" destOrd="0" parTransId="{78DA8320-2F8F-48A8-AF86-D3896FC08D4F}" sibTransId="{650A13A5-98F9-4031-9F2A-B873ABDEE631}"/>
    <dgm:cxn modelId="{36CE0E5F-F1B1-4281-BE45-1AEAE70E08E1}" srcId="{4C0A0C2B-38DA-47A7-8A6A-D39D13FCDB9B}" destId="{22DDD9EE-9400-45AC-BC6C-19434C514B48}" srcOrd="1" destOrd="0" parTransId="{2C8811C4-3EFC-476E-A1EB-654ABC1BACDE}" sibTransId="{83A6F665-1170-49C3-9FB2-4EFBE5A4AAEF}"/>
    <dgm:cxn modelId="{653C83CA-9CA7-414C-A734-518680AC1E9A}" type="presOf" srcId="{22DDD9EE-9400-45AC-BC6C-19434C514B48}" destId="{FA4C5236-B9C4-4103-B9BC-3A37F24CF117}" srcOrd="0" destOrd="0" presId="urn:microsoft.com/office/officeart/2018/5/layout/IconLeafLabelList"/>
    <dgm:cxn modelId="{615C8D75-6B21-4A16-A2AE-B37A5D420521}" type="presParOf" srcId="{C70781DC-724D-43B9-8013-7AD7258FD6C6}" destId="{CEB39E07-DAD5-461A-A494-F665DB460274}" srcOrd="0" destOrd="0" presId="urn:microsoft.com/office/officeart/2018/5/layout/IconLeafLabelList"/>
    <dgm:cxn modelId="{89801C13-806C-4B9C-B748-E98C03211A89}" type="presParOf" srcId="{CEB39E07-DAD5-461A-A494-F665DB460274}" destId="{F6958324-8467-4AB7-A84E-44CD223F8C10}" srcOrd="0" destOrd="0" presId="urn:microsoft.com/office/officeart/2018/5/layout/IconLeafLabelList"/>
    <dgm:cxn modelId="{0EDA555A-4449-4C73-953F-13DC6DB7B4CB}" type="presParOf" srcId="{CEB39E07-DAD5-461A-A494-F665DB460274}" destId="{D6123311-03A3-4235-8B84-DA1B8195F926}" srcOrd="1" destOrd="0" presId="urn:microsoft.com/office/officeart/2018/5/layout/IconLeafLabelList"/>
    <dgm:cxn modelId="{87D10B9A-CE38-4EAD-B9C8-05A679EA2174}" type="presParOf" srcId="{CEB39E07-DAD5-461A-A494-F665DB460274}" destId="{6A6311D1-E949-4E8C-A878-32DE32A09D55}" srcOrd="2" destOrd="0" presId="urn:microsoft.com/office/officeart/2018/5/layout/IconLeafLabelList"/>
    <dgm:cxn modelId="{69F947F0-4834-46B2-99B3-C0DD35D45421}" type="presParOf" srcId="{CEB39E07-DAD5-461A-A494-F665DB460274}" destId="{416219C6-C1A3-46E5-BA99-FDA995E23C23}" srcOrd="3" destOrd="0" presId="urn:microsoft.com/office/officeart/2018/5/layout/IconLeafLabelList"/>
    <dgm:cxn modelId="{71BA7056-A30B-4F45-A55C-31C09E54C65F}" type="presParOf" srcId="{C70781DC-724D-43B9-8013-7AD7258FD6C6}" destId="{0222872C-F561-4E0B-9F36-44CA7C9DD088}" srcOrd="1" destOrd="0" presId="urn:microsoft.com/office/officeart/2018/5/layout/IconLeafLabelList"/>
    <dgm:cxn modelId="{A1CAC086-452C-4838-A860-8BFB399D3059}" type="presParOf" srcId="{C70781DC-724D-43B9-8013-7AD7258FD6C6}" destId="{B2818721-20A0-435E-AFDA-CA5E4394922B}" srcOrd="2" destOrd="0" presId="urn:microsoft.com/office/officeart/2018/5/layout/IconLeafLabelList"/>
    <dgm:cxn modelId="{F8821AE5-F366-4AC9-B1E1-AC08B2E349FD}" type="presParOf" srcId="{B2818721-20A0-435E-AFDA-CA5E4394922B}" destId="{B2172B33-03AB-4D05-8D65-802B7E9C9C44}" srcOrd="0" destOrd="0" presId="urn:microsoft.com/office/officeart/2018/5/layout/IconLeafLabelList"/>
    <dgm:cxn modelId="{AB0F841B-0C2D-411C-9D27-BEBF4B231DE5}" type="presParOf" srcId="{B2818721-20A0-435E-AFDA-CA5E4394922B}" destId="{ACC66874-9BFF-4FA8-8337-D3C3B35FA2E1}" srcOrd="1" destOrd="0" presId="urn:microsoft.com/office/officeart/2018/5/layout/IconLeafLabelList"/>
    <dgm:cxn modelId="{43230468-F774-4706-8DD8-983B992794B5}" type="presParOf" srcId="{B2818721-20A0-435E-AFDA-CA5E4394922B}" destId="{AF210C83-5D93-488F-8B79-BAB0F90E1CEC}" srcOrd="2" destOrd="0" presId="urn:microsoft.com/office/officeart/2018/5/layout/IconLeafLabelList"/>
    <dgm:cxn modelId="{C953681C-7B59-415A-A78C-E14D47C576A8}" type="presParOf" srcId="{B2818721-20A0-435E-AFDA-CA5E4394922B}" destId="{FA4C5236-B9C4-4103-B9BC-3A37F24CF117}" srcOrd="3" destOrd="0" presId="urn:microsoft.com/office/officeart/2018/5/layout/IconLeafLabelList"/>
    <dgm:cxn modelId="{AE6948DA-2945-4D00-AC22-DBC9BAB8AE93}" type="presParOf" srcId="{C70781DC-724D-43B9-8013-7AD7258FD6C6}" destId="{765756D4-FEC5-4742-9C89-316652417174}" srcOrd="3" destOrd="0" presId="urn:microsoft.com/office/officeart/2018/5/layout/IconLeafLabelList"/>
    <dgm:cxn modelId="{C80F7D6A-1398-4998-85B4-475630F88F91}" type="presParOf" srcId="{C70781DC-724D-43B9-8013-7AD7258FD6C6}" destId="{70AFA76D-01EF-4505-8FA5-DDB84D79C077}" srcOrd="4" destOrd="0" presId="urn:microsoft.com/office/officeart/2018/5/layout/IconLeafLabelList"/>
    <dgm:cxn modelId="{D45BF206-964A-4F96-AE9A-D61B6EE90E26}" type="presParOf" srcId="{70AFA76D-01EF-4505-8FA5-DDB84D79C077}" destId="{B956B858-9AC0-497E-A978-24D5449AEE8F}" srcOrd="0" destOrd="0" presId="urn:microsoft.com/office/officeart/2018/5/layout/IconLeafLabelList"/>
    <dgm:cxn modelId="{74814BE1-9270-4008-9D28-D2AF8563C085}" type="presParOf" srcId="{70AFA76D-01EF-4505-8FA5-DDB84D79C077}" destId="{08A493F3-1096-4185-98DD-8F9E3E995EEA}" srcOrd="1" destOrd="0" presId="urn:microsoft.com/office/officeart/2018/5/layout/IconLeafLabelList"/>
    <dgm:cxn modelId="{0B76E6A7-5B2C-4D56-8F23-D4B9F7BC890A}" type="presParOf" srcId="{70AFA76D-01EF-4505-8FA5-DDB84D79C077}" destId="{B9875EB5-FCA2-48EA-A7A6-E68BF7F70381}" srcOrd="2" destOrd="0" presId="urn:microsoft.com/office/officeart/2018/5/layout/IconLeafLabelList"/>
    <dgm:cxn modelId="{F4ACA4F6-377D-4520-9EB3-58A3B2EBF048}" type="presParOf" srcId="{70AFA76D-01EF-4505-8FA5-DDB84D79C077}" destId="{5C995099-1247-410B-BBCF-7F3CE5D7594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FA285-0C85-BD41-AFF6-55F76ECADD45}">
      <dsp:nvSpPr>
        <dsp:cNvPr id="0" name=""/>
        <dsp:cNvSpPr/>
      </dsp:nvSpPr>
      <dsp:spPr>
        <a:xfrm>
          <a:off x="0" y="411344"/>
          <a:ext cx="4691063" cy="1486485"/>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Initial focus: </a:t>
          </a:r>
          <a:r>
            <a:rPr lang="en-US" sz="2200" b="0" i="0" kern="1200"/>
            <a:t>Indicators of diabetes across U.S. regions.</a:t>
          </a:r>
          <a:endParaRPr lang="en-US" sz="2200" kern="1200"/>
        </a:p>
      </dsp:txBody>
      <dsp:txXfrm>
        <a:off x="72564" y="483908"/>
        <a:ext cx="4545935" cy="1341357"/>
      </dsp:txXfrm>
    </dsp:sp>
    <dsp:sp modelId="{E00A55D5-C8B3-884B-9C90-9A976BF28D92}">
      <dsp:nvSpPr>
        <dsp:cNvPr id="0" name=""/>
        <dsp:cNvSpPr/>
      </dsp:nvSpPr>
      <dsp:spPr>
        <a:xfrm>
          <a:off x="0" y="1961189"/>
          <a:ext cx="4691063" cy="1486485"/>
        </a:xfrm>
        <a:prstGeom prst="roundRect">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Challenge: </a:t>
          </a:r>
          <a:r>
            <a:rPr lang="en-US" sz="2200" i="0" kern="1200"/>
            <a:t>Insufficient and unreliable data for accurate forecasting</a:t>
          </a:r>
          <a:endParaRPr lang="en-US" sz="2200" kern="1200"/>
        </a:p>
      </dsp:txBody>
      <dsp:txXfrm>
        <a:off x="72564" y="2033753"/>
        <a:ext cx="4545935" cy="1341357"/>
      </dsp:txXfrm>
    </dsp:sp>
    <dsp:sp modelId="{A5131F5B-517F-6447-99FA-713356B8940C}">
      <dsp:nvSpPr>
        <dsp:cNvPr id="0" name=""/>
        <dsp:cNvSpPr/>
      </dsp:nvSpPr>
      <dsp:spPr>
        <a:xfrm>
          <a:off x="0" y="3511035"/>
          <a:ext cx="4691063" cy="1486485"/>
        </a:xfrm>
        <a:prstGeom prst="round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dirty="0"/>
            <a:t>Pivot: </a:t>
          </a:r>
          <a:r>
            <a:rPr lang="en-US" sz="2200" b="0" i="0" kern="1200" dirty="0"/>
            <a:t>Shifted analysis to new data from the Pima Indians, a Native American population in Arizona, known for higher diabetes prevalence.</a:t>
          </a:r>
          <a:endParaRPr lang="en-US" sz="2200" kern="1200" dirty="0"/>
        </a:p>
      </dsp:txBody>
      <dsp:txXfrm>
        <a:off x="72564" y="3583599"/>
        <a:ext cx="4545935" cy="1341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1E6E1-7F00-714A-880E-EAFB169D35F8}">
      <dsp:nvSpPr>
        <dsp:cNvPr id="0" name=""/>
        <dsp:cNvSpPr/>
      </dsp:nvSpPr>
      <dsp:spPr>
        <a:xfrm>
          <a:off x="0" y="358901"/>
          <a:ext cx="4691063" cy="469106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60414-E310-014E-A55C-5477FA391E9F}">
      <dsp:nvSpPr>
        <dsp:cNvPr id="0" name=""/>
        <dsp:cNvSpPr/>
      </dsp:nvSpPr>
      <dsp:spPr>
        <a:xfrm>
          <a:off x="445650" y="804551"/>
          <a:ext cx="1829514" cy="182951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Chronic condition</a:t>
          </a:r>
          <a:r>
            <a:rPr lang="en-US" sz="1600" kern="1200"/>
            <a:t> where the body struggles to manage insulin, leading to high blood sugar levels.</a:t>
          </a:r>
        </a:p>
      </dsp:txBody>
      <dsp:txXfrm>
        <a:off x="534960" y="893861"/>
        <a:ext cx="1650894" cy="1650894"/>
      </dsp:txXfrm>
    </dsp:sp>
    <dsp:sp modelId="{31B13C8E-7FBE-E445-839F-B4E268DCCCE1}">
      <dsp:nvSpPr>
        <dsp:cNvPr id="0" name=""/>
        <dsp:cNvSpPr/>
      </dsp:nvSpPr>
      <dsp:spPr>
        <a:xfrm>
          <a:off x="2415897" y="804551"/>
          <a:ext cx="1829514" cy="182951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Type 1</a:t>
          </a:r>
          <a:r>
            <a:rPr lang="en-US" sz="1600" kern="1200"/>
            <a:t>: Body doesn't produce insulin.</a:t>
          </a:r>
        </a:p>
      </dsp:txBody>
      <dsp:txXfrm>
        <a:off x="2505207" y="893861"/>
        <a:ext cx="1650894" cy="1650894"/>
      </dsp:txXfrm>
    </dsp:sp>
    <dsp:sp modelId="{8A8964F4-8767-B44B-8257-38B61C6485DF}">
      <dsp:nvSpPr>
        <dsp:cNvPr id="0" name=""/>
        <dsp:cNvSpPr/>
      </dsp:nvSpPr>
      <dsp:spPr>
        <a:xfrm>
          <a:off x="445650" y="2774798"/>
          <a:ext cx="1829514" cy="182951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Type 2</a:t>
          </a:r>
          <a:r>
            <a:rPr lang="en-US" sz="1600" kern="1200"/>
            <a:t>: Body can't use insulin effectively.</a:t>
          </a:r>
        </a:p>
      </dsp:txBody>
      <dsp:txXfrm>
        <a:off x="534960" y="2864108"/>
        <a:ext cx="1650894" cy="1650894"/>
      </dsp:txXfrm>
    </dsp:sp>
    <dsp:sp modelId="{5CA1782B-DBA8-7F4D-9A3C-AC312CDDD8DA}">
      <dsp:nvSpPr>
        <dsp:cNvPr id="0" name=""/>
        <dsp:cNvSpPr/>
      </dsp:nvSpPr>
      <dsp:spPr>
        <a:xfrm>
          <a:off x="2415897" y="2774798"/>
          <a:ext cx="1829514" cy="182951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Health Impact</a:t>
          </a:r>
          <a:r>
            <a:rPr lang="en-US" sz="1600" kern="1200"/>
            <a:t>: Uncontrolled diabetes can cause serious long-term health issues.</a:t>
          </a:r>
        </a:p>
      </dsp:txBody>
      <dsp:txXfrm>
        <a:off x="2505207" y="2864108"/>
        <a:ext cx="1650894" cy="1650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58324-8467-4AB7-A84E-44CD223F8C10}">
      <dsp:nvSpPr>
        <dsp:cNvPr id="0" name=""/>
        <dsp:cNvSpPr/>
      </dsp:nvSpPr>
      <dsp:spPr>
        <a:xfrm>
          <a:off x="487143" y="537050"/>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23311-03A3-4235-8B84-DA1B8195F926}">
      <dsp:nvSpPr>
        <dsp:cNvPr id="0" name=""/>
        <dsp:cNvSpPr/>
      </dsp:nvSpPr>
      <dsp:spPr>
        <a:xfrm>
          <a:off x="779643" y="829550"/>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16219C6-C1A3-46E5-BA99-FDA995E23C23}">
      <dsp:nvSpPr>
        <dsp:cNvPr id="0" name=""/>
        <dsp:cNvSpPr/>
      </dsp:nvSpPr>
      <dsp:spPr>
        <a:xfrm>
          <a:off x="48393"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Dig more into the Lifestyle Factors of the women.</a:t>
          </a:r>
        </a:p>
      </dsp:txBody>
      <dsp:txXfrm>
        <a:off x="48393" y="2337050"/>
        <a:ext cx="2250000" cy="720000"/>
      </dsp:txXfrm>
    </dsp:sp>
    <dsp:sp modelId="{B2172B33-03AB-4D05-8D65-802B7E9C9C44}">
      <dsp:nvSpPr>
        <dsp:cNvPr id="0" name=""/>
        <dsp:cNvSpPr/>
      </dsp:nvSpPr>
      <dsp:spPr>
        <a:xfrm>
          <a:off x="3130894" y="537050"/>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C66874-9BFF-4FA8-8337-D3C3B35FA2E1}">
      <dsp:nvSpPr>
        <dsp:cNvPr id="0" name=""/>
        <dsp:cNvSpPr/>
      </dsp:nvSpPr>
      <dsp:spPr>
        <a:xfrm>
          <a:off x="3423394" y="829550"/>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A4C5236-B9C4-4103-B9BC-3A37F24CF117}">
      <dsp:nvSpPr>
        <dsp:cNvPr id="0" name=""/>
        <dsp:cNvSpPr/>
      </dsp:nvSpPr>
      <dsp:spPr>
        <a:xfrm>
          <a:off x="2692144"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Do the women have sedentary jobs that increase their chance of Diabetes. </a:t>
          </a:r>
        </a:p>
      </dsp:txBody>
      <dsp:txXfrm>
        <a:off x="2692144" y="2337050"/>
        <a:ext cx="2250000" cy="720000"/>
      </dsp:txXfrm>
    </dsp:sp>
    <dsp:sp modelId="{B956B858-9AC0-497E-A978-24D5449AEE8F}">
      <dsp:nvSpPr>
        <dsp:cNvPr id="0" name=""/>
        <dsp:cNvSpPr/>
      </dsp:nvSpPr>
      <dsp:spPr>
        <a:xfrm>
          <a:off x="5774644" y="537050"/>
          <a:ext cx="1372500" cy="1372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493F3-1096-4185-98DD-8F9E3E995EEA}">
      <dsp:nvSpPr>
        <dsp:cNvPr id="0" name=""/>
        <dsp:cNvSpPr/>
      </dsp:nvSpPr>
      <dsp:spPr>
        <a:xfrm>
          <a:off x="6067144" y="829550"/>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C995099-1247-410B-BBCF-7F3CE5D7594A}">
      <dsp:nvSpPr>
        <dsp:cNvPr id="0" name=""/>
        <dsp:cNvSpPr/>
      </dsp:nvSpPr>
      <dsp:spPr>
        <a:xfrm>
          <a:off x="5335894" y="2337050"/>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What are their nutrition option and ability to get fruits and vegetables?</a:t>
          </a:r>
        </a:p>
      </dsp:txBody>
      <dsp:txXfrm>
        <a:off x="5335894" y="2337050"/>
        <a:ext cx="225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E5719-B581-854E-87FB-0C3782B38C18}" type="datetimeFigureOut">
              <a:rPr lang="en-US" smtClean="0"/>
              <a:t>9/5/24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03846-6B2D-1942-9C0F-D7ECC0B7AA25}" type="slidenum">
              <a:rPr lang="en-US" smtClean="0"/>
              <a:t>‹#›</a:t>
            </a:fld>
            <a:endParaRPr lang="en-US"/>
          </a:p>
        </p:txBody>
      </p:sp>
    </p:spTree>
    <p:extLst>
      <p:ext uri="{BB962C8B-B14F-4D97-AF65-F5344CB8AC3E}">
        <p14:creationId xmlns:p14="http://schemas.microsoft.com/office/powerpoint/2010/main" val="50183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03846-6B2D-1942-9C0F-D7ECC0B7AA25}" type="slidenum">
              <a:rPr lang="en-US" smtClean="0"/>
              <a:t>4</a:t>
            </a:fld>
            <a:endParaRPr lang="en-US"/>
          </a:p>
        </p:txBody>
      </p:sp>
    </p:spTree>
    <p:extLst>
      <p:ext uri="{BB962C8B-B14F-4D97-AF65-F5344CB8AC3E}">
        <p14:creationId xmlns:p14="http://schemas.microsoft.com/office/powerpoint/2010/main" val="3693994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03846-6B2D-1942-9C0F-D7ECC0B7AA25}" type="slidenum">
              <a:rPr lang="en-US" smtClean="0"/>
              <a:t>13</a:t>
            </a:fld>
            <a:endParaRPr lang="en-US"/>
          </a:p>
        </p:txBody>
      </p:sp>
    </p:spTree>
    <p:extLst>
      <p:ext uri="{BB962C8B-B14F-4D97-AF65-F5344CB8AC3E}">
        <p14:creationId xmlns:p14="http://schemas.microsoft.com/office/powerpoint/2010/main" val="80955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had more time we would dig into the following questions. </a:t>
            </a:r>
          </a:p>
        </p:txBody>
      </p:sp>
      <p:sp>
        <p:nvSpPr>
          <p:cNvPr id="4" name="Slide Number Placeholder 3"/>
          <p:cNvSpPr>
            <a:spLocks noGrp="1"/>
          </p:cNvSpPr>
          <p:nvPr>
            <p:ph type="sldNum" sz="quarter" idx="5"/>
          </p:nvPr>
        </p:nvSpPr>
        <p:spPr/>
        <p:txBody>
          <a:bodyPr/>
          <a:lstStyle/>
          <a:p>
            <a:fld id="{BAB03846-6B2D-1942-9C0F-D7ECC0B7AA25}" type="slidenum">
              <a:rPr lang="en-US" smtClean="0"/>
              <a:t>16</a:t>
            </a:fld>
            <a:endParaRPr lang="en-US"/>
          </a:p>
        </p:txBody>
      </p:sp>
    </p:spTree>
    <p:extLst>
      <p:ext uri="{BB962C8B-B14F-4D97-AF65-F5344CB8AC3E}">
        <p14:creationId xmlns:p14="http://schemas.microsoft.com/office/powerpoint/2010/main" val="402698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C1FF6DA9-008F-8B48-92A6-B652298478BF}"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16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072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204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02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C1FF6DA9-008F-8B48-92A6-B652298478BF}"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21636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2150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93725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955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435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C1FF6DA9-008F-8B48-92A6-B652298478BF}"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8435964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BCAD085-E8A6-8845-BD4E-CB4CCA059FC4}" type="datetimeFigureOut">
              <a:rPr lang="en-US" smtClean="0"/>
              <a:t>9/5/24</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C1FF6DA9-008F-8B48-92A6-B652298478BF}"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647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5BCAD085-E8A6-8845-BD4E-CB4CCA059FC4}" type="datetimeFigureOut">
              <a:rPr lang="en-US" smtClean="0"/>
              <a:t>9/5/24</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C1FF6DA9-008F-8B48-92A6-B652298478BF}"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22925414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594">
          <p15:clr>
            <a:srgbClr val="F26B43"/>
          </p15:clr>
        </p15:guide>
        <p15:guide id="1" pos="792">
          <p15:clr>
            <a:srgbClr val="F26B43"/>
          </p15:clr>
        </p15:guide>
        <p15:guide id="2" pos="7200">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datasets/akshaydattatraykhare/diabetes-dataset" TargetMode="External"/><Relationship Id="rId4" Type="http://schemas.openxmlformats.org/officeDocument/2006/relationships/hyperlink" Target="https://cdi.cdc.gov/?location=ALL&amp;category=DIA&amp;indicators=DIA0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249" y="643467"/>
            <a:ext cx="5668957" cy="4849909"/>
          </a:xfrm>
        </p:spPr>
        <p:txBody>
          <a:bodyPr anchor="b">
            <a:normAutofit/>
          </a:bodyPr>
          <a:lstStyle/>
          <a:p>
            <a:pPr algn="l"/>
            <a:r>
              <a:rPr lang="en-US" sz="7100" dirty="0"/>
              <a:t>The Impact of Risk Factors on Diabetes</a:t>
            </a:r>
          </a:p>
        </p:txBody>
      </p:sp>
      <p:sp>
        <p:nvSpPr>
          <p:cNvPr id="3" name="Subtitle 2"/>
          <p:cNvSpPr>
            <a:spLocks noGrp="1"/>
          </p:cNvSpPr>
          <p:nvPr>
            <p:ph type="subTitle" idx="1"/>
          </p:nvPr>
        </p:nvSpPr>
        <p:spPr>
          <a:xfrm>
            <a:off x="603249" y="5563388"/>
            <a:ext cx="5668957" cy="742279"/>
          </a:xfrm>
        </p:spPr>
        <p:txBody>
          <a:bodyPr>
            <a:normAutofit fontScale="92500"/>
          </a:bodyPr>
          <a:lstStyle/>
          <a:p>
            <a:pPr algn="l"/>
            <a:r>
              <a:rPr lang="en-US" sz="1600" dirty="0"/>
              <a:t>Jessica </a:t>
            </a:r>
            <a:r>
              <a:rPr lang="en-US" sz="1600" dirty="0" err="1"/>
              <a:t>Mccarty</a:t>
            </a:r>
            <a:r>
              <a:rPr lang="en-US" sz="1600" dirty="0"/>
              <a:t>, Armando Zamora, Casandra Murray, Evelyn browning</a:t>
            </a:r>
          </a:p>
        </p:txBody>
      </p:sp>
      <p:sp>
        <p:nvSpPr>
          <p:cNvPr id="14" name="Rectangle 13">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Shape 11">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6977073" y="0"/>
            <a:ext cx="2166927"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096B-2398-50E4-CE84-92BFED99B69E}"/>
              </a:ext>
            </a:extLst>
          </p:cNvPr>
          <p:cNvSpPr>
            <a:spLocks noGrp="1"/>
          </p:cNvSpPr>
          <p:nvPr>
            <p:ph type="title"/>
          </p:nvPr>
        </p:nvSpPr>
        <p:spPr>
          <a:xfrm>
            <a:off x="3896795" y="382385"/>
            <a:ext cx="4751503" cy="1492132"/>
          </a:xfrm>
        </p:spPr>
        <p:txBody>
          <a:bodyPr>
            <a:normAutofit/>
          </a:bodyPr>
          <a:lstStyle/>
          <a:p>
            <a:r>
              <a:rPr lang="en-US" dirty="0"/>
              <a:t>Family History </a:t>
            </a:r>
          </a:p>
        </p:txBody>
      </p:sp>
      <p:sp>
        <p:nvSpPr>
          <p:cNvPr id="10" name="Content Placeholder 9">
            <a:extLst>
              <a:ext uri="{FF2B5EF4-FFF2-40B4-BE49-F238E27FC236}">
                <a16:creationId xmlns:a16="http://schemas.microsoft.com/office/drawing/2014/main" id="{9347FAFC-0B9B-F73B-FFA3-AE76FE966583}"/>
              </a:ext>
            </a:extLst>
          </p:cNvPr>
          <p:cNvSpPr>
            <a:spLocks noGrp="1"/>
          </p:cNvSpPr>
          <p:nvPr>
            <p:ph idx="1"/>
          </p:nvPr>
        </p:nvSpPr>
        <p:spPr>
          <a:xfrm>
            <a:off x="3896795" y="2286001"/>
            <a:ext cx="4751503" cy="3593591"/>
          </a:xfrm>
        </p:spPr>
        <p:txBody>
          <a:bodyPr>
            <a:normAutofit/>
          </a:bodyPr>
          <a:lstStyle/>
          <a:p>
            <a:r>
              <a:rPr lang="en-US" dirty="0"/>
              <a:t>What the three graphs show is it doesn't impact you if you have a family of history of diabetes compared to other factors such as BMI, Age and glucose levels. </a:t>
            </a:r>
          </a:p>
          <a:p>
            <a:r>
              <a:rPr lang="en-US" dirty="0"/>
              <a:t>This would directionally indicate that lifestyle factors would be more relevant than family in assessing Diabetes risk. </a:t>
            </a:r>
          </a:p>
        </p:txBody>
      </p:sp>
      <p:sp>
        <p:nvSpPr>
          <p:cNvPr id="23" name="Rectangle 22">
            <a:extLst>
              <a:ext uri="{FF2B5EF4-FFF2-40B4-BE49-F238E27FC236}">
                <a16:creationId xmlns:a16="http://schemas.microsoft.com/office/drawing/2014/main" id="{92CE7192-9926-4B6A-A377-FB1A2628C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6770C5C2-96C9-2470-A9C8-BB91254FFE0E}"/>
              </a:ext>
            </a:extLst>
          </p:cNvPr>
          <p:cNvPicPr>
            <a:picLocks noChangeAspect="1"/>
          </p:cNvPicPr>
          <p:nvPr/>
        </p:nvPicPr>
        <p:blipFill>
          <a:blip r:embed="rId2"/>
          <a:stretch>
            <a:fillRect/>
          </a:stretch>
        </p:blipFill>
        <p:spPr>
          <a:xfrm>
            <a:off x="85269" y="58724"/>
            <a:ext cx="3605888" cy="2227277"/>
          </a:xfrm>
          <a:prstGeom prst="rect">
            <a:avLst/>
          </a:prstGeom>
        </p:spPr>
      </p:pic>
      <p:pic>
        <p:nvPicPr>
          <p:cNvPr id="8" name="Picture 7">
            <a:extLst>
              <a:ext uri="{FF2B5EF4-FFF2-40B4-BE49-F238E27FC236}">
                <a16:creationId xmlns:a16="http://schemas.microsoft.com/office/drawing/2014/main" id="{EF848D64-068A-912C-ECD3-BBE870DD1B94}"/>
              </a:ext>
            </a:extLst>
          </p:cNvPr>
          <p:cNvPicPr>
            <a:picLocks noChangeAspect="1"/>
          </p:cNvPicPr>
          <p:nvPr/>
        </p:nvPicPr>
        <p:blipFill>
          <a:blip r:embed="rId3"/>
          <a:stretch>
            <a:fillRect/>
          </a:stretch>
        </p:blipFill>
        <p:spPr>
          <a:xfrm>
            <a:off x="85269" y="2286001"/>
            <a:ext cx="3605888" cy="2227277"/>
          </a:xfrm>
          <a:prstGeom prst="rect">
            <a:avLst/>
          </a:prstGeom>
        </p:spPr>
      </p:pic>
      <p:pic>
        <p:nvPicPr>
          <p:cNvPr id="9" name="Picture 8">
            <a:extLst>
              <a:ext uri="{FF2B5EF4-FFF2-40B4-BE49-F238E27FC236}">
                <a16:creationId xmlns:a16="http://schemas.microsoft.com/office/drawing/2014/main" id="{685EB28A-28A0-588E-C750-CC56678AB5EA}"/>
              </a:ext>
            </a:extLst>
          </p:cNvPr>
          <p:cNvPicPr>
            <a:picLocks noChangeAspect="1"/>
          </p:cNvPicPr>
          <p:nvPr/>
        </p:nvPicPr>
        <p:blipFill>
          <a:blip r:embed="rId4"/>
          <a:stretch>
            <a:fillRect/>
          </a:stretch>
        </p:blipFill>
        <p:spPr>
          <a:xfrm>
            <a:off x="85269" y="4513279"/>
            <a:ext cx="3605888" cy="2325598"/>
          </a:xfrm>
          <a:prstGeom prst="rect">
            <a:avLst/>
          </a:prstGeom>
        </p:spPr>
      </p:pic>
    </p:spTree>
    <p:extLst>
      <p:ext uri="{BB962C8B-B14F-4D97-AF65-F5344CB8AC3E}">
        <p14:creationId xmlns:p14="http://schemas.microsoft.com/office/powerpoint/2010/main" val="56392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67762" y="63093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28" name="Rectangle 27">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0" name="Rectangle 29">
            <a:extLst>
              <a:ext uri="{FF2B5EF4-FFF2-40B4-BE49-F238E27FC236}">
                <a16:creationId xmlns:a16="http://schemas.microsoft.com/office/drawing/2014/main" id="{73AECD97-688D-4AE7-9838-616620200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1F57C-EBC1-FED3-1024-74A402B5C226}"/>
              </a:ext>
            </a:extLst>
          </p:cNvPr>
          <p:cNvSpPr>
            <a:spLocks noGrp="1"/>
          </p:cNvSpPr>
          <p:nvPr>
            <p:ph type="title"/>
          </p:nvPr>
        </p:nvSpPr>
        <p:spPr>
          <a:xfrm>
            <a:off x="3687188" y="1231506"/>
            <a:ext cx="4754218" cy="4394988"/>
          </a:xfrm>
        </p:spPr>
        <p:txBody>
          <a:bodyPr vert="horz" lIns="91440" tIns="45720" rIns="91440" bIns="45720" rtlCol="0" anchor="ctr">
            <a:normAutofit/>
          </a:bodyPr>
          <a:lstStyle/>
          <a:p>
            <a:pPr algn="ctr" defTabSz="914400"/>
            <a:r>
              <a:rPr lang="en-US" sz="4400" spc="800" dirty="0"/>
              <a:t>How do other factors affect your likelihood of developing diabetes?</a:t>
            </a:r>
          </a:p>
        </p:txBody>
      </p:sp>
      <p:sp>
        <p:nvSpPr>
          <p:cNvPr id="32" name="Freeform: Shape 31">
            <a:extLst>
              <a:ext uri="{FF2B5EF4-FFF2-40B4-BE49-F238E27FC236}">
                <a16:creationId xmlns:a16="http://schemas.microsoft.com/office/drawing/2014/main" id="{0047FB3A-C0F9-4DD9-A4E0-B203F96AA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204588"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solidFill>
            <a:schemeClr val="bg2"/>
          </a:solidFill>
          <a:ln w="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E5FCFD1D-1E9C-4E30-A7D3-F7C247FDC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3988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6842-50B6-0E02-4543-F4E937BB3CA6}"/>
              </a:ext>
            </a:extLst>
          </p:cNvPr>
          <p:cNvSpPr>
            <a:spLocks noGrp="1"/>
          </p:cNvSpPr>
          <p:nvPr>
            <p:ph type="title"/>
          </p:nvPr>
        </p:nvSpPr>
        <p:spPr/>
        <p:txBody>
          <a:bodyPr/>
          <a:lstStyle/>
          <a:p>
            <a:r>
              <a:rPr lang="en-US" dirty="0"/>
              <a:t>BMI </a:t>
            </a:r>
          </a:p>
        </p:txBody>
      </p:sp>
      <p:pic>
        <p:nvPicPr>
          <p:cNvPr id="4" name="Content Placeholder 3">
            <a:extLst>
              <a:ext uri="{FF2B5EF4-FFF2-40B4-BE49-F238E27FC236}">
                <a16:creationId xmlns:a16="http://schemas.microsoft.com/office/drawing/2014/main" id="{5662FF9F-4446-C039-43EE-7D12BC2E018E}"/>
              </a:ext>
            </a:extLst>
          </p:cNvPr>
          <p:cNvPicPr>
            <a:picLocks noGrp="1" noChangeAspect="1"/>
          </p:cNvPicPr>
          <p:nvPr>
            <p:ph idx="1"/>
          </p:nvPr>
        </p:nvPicPr>
        <p:blipFill>
          <a:blip r:embed="rId2"/>
          <a:stretch>
            <a:fillRect/>
          </a:stretch>
        </p:blipFill>
        <p:spPr>
          <a:xfrm>
            <a:off x="263230" y="1122744"/>
            <a:ext cx="4073100" cy="3383824"/>
          </a:xfrm>
          <a:prstGeom prst="rect">
            <a:avLst/>
          </a:prstGeom>
        </p:spPr>
      </p:pic>
      <p:pic>
        <p:nvPicPr>
          <p:cNvPr id="5" name="Picture 4">
            <a:extLst>
              <a:ext uri="{FF2B5EF4-FFF2-40B4-BE49-F238E27FC236}">
                <a16:creationId xmlns:a16="http://schemas.microsoft.com/office/drawing/2014/main" id="{1B6A16B7-0DEA-B984-3B5D-1A8293E46221}"/>
              </a:ext>
            </a:extLst>
          </p:cNvPr>
          <p:cNvPicPr>
            <a:picLocks noChangeAspect="1"/>
          </p:cNvPicPr>
          <p:nvPr/>
        </p:nvPicPr>
        <p:blipFill>
          <a:blip r:embed="rId3"/>
          <a:stretch>
            <a:fillRect/>
          </a:stretch>
        </p:blipFill>
        <p:spPr>
          <a:xfrm>
            <a:off x="4525938" y="3275368"/>
            <a:ext cx="4168577" cy="3536989"/>
          </a:xfrm>
          <a:prstGeom prst="rect">
            <a:avLst/>
          </a:prstGeom>
        </p:spPr>
      </p:pic>
      <p:sp>
        <p:nvSpPr>
          <p:cNvPr id="7" name="TextBox 6">
            <a:extLst>
              <a:ext uri="{FF2B5EF4-FFF2-40B4-BE49-F238E27FC236}">
                <a16:creationId xmlns:a16="http://schemas.microsoft.com/office/drawing/2014/main" id="{3B6A7CAE-21C4-6DCE-C056-214D774A9CBE}"/>
              </a:ext>
            </a:extLst>
          </p:cNvPr>
          <p:cNvSpPr txBox="1"/>
          <p:nvPr/>
        </p:nvSpPr>
        <p:spPr>
          <a:xfrm>
            <a:off x="4336330" y="54523"/>
            <a:ext cx="4653020" cy="2308324"/>
          </a:xfrm>
          <a:prstGeom prst="rect">
            <a:avLst/>
          </a:prstGeom>
          <a:noFill/>
        </p:spPr>
        <p:txBody>
          <a:bodyPr wrap="square" rtlCol="0">
            <a:spAutoFit/>
          </a:bodyPr>
          <a:lstStyle/>
          <a:p>
            <a:r>
              <a:rPr lang="en-US" sz="1600" dirty="0"/>
              <a:t>The actual and predicted points overlap well in some areas, particularly in the </a:t>
            </a:r>
            <a:r>
              <a:rPr lang="en-US" sz="1600" b="1" dirty="0"/>
              <a:t>BMI range between 25 and 40</a:t>
            </a:r>
            <a:r>
              <a:rPr lang="en-US" sz="1600" dirty="0"/>
              <a:t>. This suggests that the model is making relatively accurate predictions for individuals in this BMI range. For </a:t>
            </a:r>
            <a:r>
              <a:rPr lang="en-US" sz="1600" b="1" dirty="0"/>
              <a:t>BMI values higher than 40</a:t>
            </a:r>
            <a:r>
              <a:rPr lang="en-US" sz="1600" dirty="0"/>
              <a:t>, there appears to be a larger spread between the actual and predicted values, which suggests that the model's predictions are less accurate or the variance in skin thickness increases significantly as BMI increases.</a:t>
            </a:r>
          </a:p>
        </p:txBody>
      </p:sp>
      <p:sp>
        <p:nvSpPr>
          <p:cNvPr id="9" name="TextBox 8">
            <a:extLst>
              <a:ext uri="{FF2B5EF4-FFF2-40B4-BE49-F238E27FC236}">
                <a16:creationId xmlns:a16="http://schemas.microsoft.com/office/drawing/2014/main" id="{DFCC287D-B12B-4DD2-47EE-3EE1008FD93F}"/>
              </a:ext>
            </a:extLst>
          </p:cNvPr>
          <p:cNvSpPr txBox="1"/>
          <p:nvPr/>
        </p:nvSpPr>
        <p:spPr>
          <a:xfrm>
            <a:off x="628671" y="4659733"/>
            <a:ext cx="3897267" cy="1815882"/>
          </a:xfrm>
          <a:prstGeom prst="rect">
            <a:avLst/>
          </a:prstGeom>
          <a:noFill/>
        </p:spPr>
        <p:txBody>
          <a:bodyPr wrap="square" rtlCol="0">
            <a:spAutoFit/>
          </a:bodyPr>
          <a:lstStyle/>
          <a:p>
            <a:r>
              <a:rPr lang="en-US" sz="1600" b="0" i="0" u="none" strike="noStrike" dirty="0">
                <a:solidFill>
                  <a:srgbClr val="000000"/>
                </a:solidFill>
                <a:effectLst/>
                <a:latin typeface="-webkit-standard"/>
              </a:rPr>
              <a:t>The </a:t>
            </a:r>
            <a:r>
              <a:rPr lang="en-US" sz="1600" b="1" i="0" u="none" strike="noStrike" dirty="0">
                <a:solidFill>
                  <a:srgbClr val="000000"/>
                </a:solidFill>
                <a:effectLst/>
              </a:rPr>
              <a:t>overlap</a:t>
            </a:r>
            <a:r>
              <a:rPr lang="en-US" sz="1600" b="0" i="0" u="none" strike="noStrike" dirty="0">
                <a:solidFill>
                  <a:srgbClr val="000000"/>
                </a:solidFill>
                <a:effectLst/>
                <a:latin typeface="-webkit-standard"/>
              </a:rPr>
              <a:t> between actual (green dots) and predicted (blue crosses) values is most noticeable in the </a:t>
            </a:r>
            <a:r>
              <a:rPr lang="en-US" sz="1600" b="1" i="0" u="none" strike="noStrike" dirty="0">
                <a:solidFill>
                  <a:srgbClr val="000000"/>
                </a:solidFill>
                <a:effectLst/>
              </a:rPr>
              <a:t>BMI range of 20 to 40</a:t>
            </a:r>
            <a:r>
              <a:rPr lang="en-US" sz="1600" b="0" i="0" u="none" strike="noStrike" dirty="0">
                <a:solidFill>
                  <a:srgbClr val="000000"/>
                </a:solidFill>
                <a:effectLst/>
                <a:latin typeface="-webkit-standard"/>
              </a:rPr>
              <a:t> and blood pressure range of </a:t>
            </a:r>
            <a:r>
              <a:rPr lang="en-US" sz="1600" b="1" i="0" u="none" strike="noStrike" dirty="0">
                <a:solidFill>
                  <a:srgbClr val="000000"/>
                </a:solidFill>
                <a:effectLst/>
              </a:rPr>
              <a:t>60 to 90</a:t>
            </a:r>
            <a:r>
              <a:rPr lang="en-US" sz="1600" b="0" i="0" u="none" strike="noStrike" dirty="0">
                <a:solidFill>
                  <a:srgbClr val="000000"/>
                </a:solidFill>
                <a:effectLst/>
                <a:latin typeface="-webkit-standard"/>
              </a:rPr>
              <a:t>. This suggests that the model is reasonably accurate in predicting blood pressure in this range.</a:t>
            </a:r>
            <a:endParaRPr lang="en-US" sz="1600" dirty="0"/>
          </a:p>
        </p:txBody>
      </p:sp>
    </p:spTree>
    <p:extLst>
      <p:ext uri="{BB962C8B-B14F-4D97-AF65-F5344CB8AC3E}">
        <p14:creationId xmlns:p14="http://schemas.microsoft.com/office/powerpoint/2010/main" val="131806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69EC-EA4B-C5C6-0488-FD7C10EF7A07}"/>
              </a:ext>
            </a:extLst>
          </p:cNvPr>
          <p:cNvSpPr>
            <a:spLocks noGrp="1"/>
          </p:cNvSpPr>
          <p:nvPr>
            <p:ph type="title"/>
          </p:nvPr>
        </p:nvSpPr>
        <p:spPr>
          <a:xfrm>
            <a:off x="747228" y="201352"/>
            <a:ext cx="7633742" cy="1492132"/>
          </a:xfrm>
        </p:spPr>
        <p:txBody>
          <a:bodyPr/>
          <a:lstStyle/>
          <a:p>
            <a:r>
              <a:rPr lang="en-US" dirty="0"/>
              <a:t>AGE</a:t>
            </a:r>
          </a:p>
        </p:txBody>
      </p:sp>
      <p:pic>
        <p:nvPicPr>
          <p:cNvPr id="4" name="Content Placeholder 3">
            <a:extLst>
              <a:ext uri="{FF2B5EF4-FFF2-40B4-BE49-F238E27FC236}">
                <a16:creationId xmlns:a16="http://schemas.microsoft.com/office/drawing/2014/main" id="{342C7300-1DFB-87DC-5771-D07E20C48D9C}"/>
              </a:ext>
            </a:extLst>
          </p:cNvPr>
          <p:cNvPicPr>
            <a:picLocks noGrp="1" noChangeAspect="1"/>
          </p:cNvPicPr>
          <p:nvPr>
            <p:ph idx="1"/>
          </p:nvPr>
        </p:nvPicPr>
        <p:blipFill>
          <a:blip r:embed="rId3"/>
          <a:stretch>
            <a:fillRect/>
          </a:stretch>
        </p:blipFill>
        <p:spPr>
          <a:xfrm>
            <a:off x="457200" y="995424"/>
            <a:ext cx="4122702" cy="2929490"/>
          </a:xfrm>
          <a:prstGeom prst="rect">
            <a:avLst/>
          </a:prstGeom>
        </p:spPr>
      </p:pic>
      <p:pic>
        <p:nvPicPr>
          <p:cNvPr id="5" name="Picture 4">
            <a:extLst>
              <a:ext uri="{FF2B5EF4-FFF2-40B4-BE49-F238E27FC236}">
                <a16:creationId xmlns:a16="http://schemas.microsoft.com/office/drawing/2014/main" id="{9F9AC98E-4732-2881-E529-052EBFF7B976}"/>
              </a:ext>
            </a:extLst>
          </p:cNvPr>
          <p:cNvPicPr>
            <a:picLocks noChangeAspect="1"/>
          </p:cNvPicPr>
          <p:nvPr/>
        </p:nvPicPr>
        <p:blipFill>
          <a:blip r:embed="rId4"/>
          <a:stretch>
            <a:fillRect/>
          </a:stretch>
        </p:blipFill>
        <p:spPr>
          <a:xfrm>
            <a:off x="4564099" y="3255741"/>
            <a:ext cx="4234709" cy="3340868"/>
          </a:xfrm>
          <a:prstGeom prst="rect">
            <a:avLst/>
          </a:prstGeom>
        </p:spPr>
      </p:pic>
      <p:sp>
        <p:nvSpPr>
          <p:cNvPr id="7" name="TextBox 6">
            <a:extLst>
              <a:ext uri="{FF2B5EF4-FFF2-40B4-BE49-F238E27FC236}">
                <a16:creationId xmlns:a16="http://schemas.microsoft.com/office/drawing/2014/main" id="{B5393962-91A9-B0C2-DD35-6D926AD72ABE}"/>
              </a:ext>
            </a:extLst>
          </p:cNvPr>
          <p:cNvSpPr txBox="1"/>
          <p:nvPr/>
        </p:nvSpPr>
        <p:spPr>
          <a:xfrm>
            <a:off x="561465" y="3924913"/>
            <a:ext cx="4002635" cy="2308324"/>
          </a:xfrm>
          <a:prstGeom prst="rect">
            <a:avLst/>
          </a:prstGeom>
          <a:noFill/>
        </p:spPr>
        <p:txBody>
          <a:bodyPr wrap="square" rtlCol="0">
            <a:spAutoFit/>
          </a:bodyPr>
          <a:lstStyle/>
          <a:p>
            <a:r>
              <a:rPr lang="en-US" b="0" i="0" u="none" strike="noStrike" dirty="0">
                <a:solidFill>
                  <a:srgbClr val="000000"/>
                </a:solidFill>
                <a:effectLst/>
                <a:latin typeface="-webkit-standard"/>
              </a:rPr>
              <a:t>This graph illustrates the </a:t>
            </a:r>
            <a:r>
              <a:rPr lang="en-US" b="1" i="0" u="none" strike="noStrike" dirty="0">
                <a:solidFill>
                  <a:srgbClr val="000000"/>
                </a:solidFill>
                <a:effectLst/>
              </a:rPr>
              <a:t>comparison between actual and predicted BMI values</a:t>
            </a:r>
            <a:r>
              <a:rPr lang="en-US" dirty="0">
                <a:solidFill>
                  <a:srgbClr val="000000"/>
                </a:solidFill>
                <a:latin typeface="-webkit-standard"/>
              </a:rPr>
              <a:t>.</a:t>
            </a:r>
            <a:r>
              <a:rPr lang="en-US" b="0" i="0" u="none" strike="noStrike" dirty="0">
                <a:solidFill>
                  <a:srgbClr val="000000"/>
                </a:solidFill>
                <a:effectLst/>
                <a:latin typeface="-webkit-standard"/>
              </a:rPr>
              <a:t> </a:t>
            </a:r>
            <a:r>
              <a:rPr lang="en-US" dirty="0">
                <a:solidFill>
                  <a:srgbClr val="000000"/>
                </a:solidFill>
                <a:latin typeface="-webkit-standard"/>
              </a:rPr>
              <a:t>W</a:t>
            </a:r>
            <a:r>
              <a:rPr lang="en-US" b="0" i="0" u="none" strike="noStrike" dirty="0">
                <a:solidFill>
                  <a:srgbClr val="000000"/>
                </a:solidFill>
                <a:effectLst/>
                <a:latin typeface="-webkit-standard"/>
              </a:rPr>
              <a:t>ith </a:t>
            </a:r>
            <a:r>
              <a:rPr lang="en-US" b="1" i="0" u="none" strike="noStrike" dirty="0">
                <a:solidFill>
                  <a:srgbClr val="000000"/>
                </a:solidFill>
                <a:effectLst/>
              </a:rPr>
              <a:t>age</a:t>
            </a:r>
            <a:r>
              <a:rPr lang="en-US" b="0" i="0" u="none" strike="noStrike" dirty="0">
                <a:solidFill>
                  <a:srgbClr val="000000"/>
                </a:solidFill>
                <a:effectLst/>
                <a:latin typeface="-webkit-standard"/>
              </a:rPr>
              <a:t> on the y-axis and </a:t>
            </a:r>
            <a:r>
              <a:rPr lang="en-US" b="1" i="0" u="none" strike="noStrike" dirty="0">
                <a:solidFill>
                  <a:srgbClr val="000000"/>
                </a:solidFill>
                <a:effectLst/>
              </a:rPr>
              <a:t>BMI</a:t>
            </a:r>
            <a:r>
              <a:rPr lang="en-US" b="0" i="0" u="none" strike="noStrike" dirty="0">
                <a:solidFill>
                  <a:srgbClr val="000000"/>
                </a:solidFill>
                <a:effectLst/>
                <a:latin typeface="-webkit-standard"/>
              </a:rPr>
              <a:t> on the x-axis. In summary, the model is most effective in predicting BMI for younger age groups and moderate BMI ranges, but struggles with higher BMI and older individuals.</a:t>
            </a:r>
            <a:endParaRPr lang="en-US" dirty="0"/>
          </a:p>
        </p:txBody>
      </p:sp>
      <p:sp>
        <p:nvSpPr>
          <p:cNvPr id="8" name="TextBox 7">
            <a:extLst>
              <a:ext uri="{FF2B5EF4-FFF2-40B4-BE49-F238E27FC236}">
                <a16:creationId xmlns:a16="http://schemas.microsoft.com/office/drawing/2014/main" id="{4772C7D8-CE80-8DBE-166E-C81F0481F0D5}"/>
              </a:ext>
            </a:extLst>
          </p:cNvPr>
          <p:cNvSpPr txBox="1"/>
          <p:nvPr/>
        </p:nvSpPr>
        <p:spPr>
          <a:xfrm flipH="1">
            <a:off x="4467827" y="261391"/>
            <a:ext cx="4330981" cy="2031325"/>
          </a:xfrm>
          <a:prstGeom prst="rect">
            <a:avLst/>
          </a:prstGeom>
          <a:noFill/>
        </p:spPr>
        <p:txBody>
          <a:bodyPr wrap="square" rtlCol="0">
            <a:spAutoFit/>
          </a:bodyPr>
          <a:lstStyle/>
          <a:p>
            <a:r>
              <a:rPr lang="en-US" b="0" i="0" u="none" strike="noStrike" dirty="0">
                <a:solidFill>
                  <a:srgbClr val="000000"/>
                </a:solidFill>
                <a:effectLst/>
                <a:latin typeface="-webkit-standard"/>
              </a:rPr>
              <a:t>This graph compares </a:t>
            </a:r>
            <a:r>
              <a:rPr lang="en-US" b="1" i="0" u="none" strike="noStrike" dirty="0">
                <a:solidFill>
                  <a:srgbClr val="000000"/>
                </a:solidFill>
                <a:effectLst/>
              </a:rPr>
              <a:t>actual vs. predicted blood pressure.</a:t>
            </a:r>
            <a:r>
              <a:rPr lang="en-US" b="0" i="0" u="none" strike="noStrike" dirty="0">
                <a:solidFill>
                  <a:srgbClr val="000000"/>
                </a:solidFill>
                <a:effectLst/>
                <a:latin typeface="-webkit-standard"/>
              </a:rPr>
              <a:t> With </a:t>
            </a:r>
            <a:r>
              <a:rPr lang="en-US" b="1" i="0" u="none" strike="noStrike" dirty="0">
                <a:solidFill>
                  <a:srgbClr val="000000"/>
                </a:solidFill>
                <a:effectLst/>
              </a:rPr>
              <a:t>age</a:t>
            </a:r>
            <a:r>
              <a:rPr lang="en-US" b="0" i="0" u="none" strike="noStrike" dirty="0">
                <a:solidFill>
                  <a:srgbClr val="000000"/>
                </a:solidFill>
                <a:effectLst/>
                <a:latin typeface="-webkit-standard"/>
              </a:rPr>
              <a:t> on the y-axis and </a:t>
            </a:r>
            <a:r>
              <a:rPr lang="en-US" b="1" i="0" u="none" strike="noStrike" dirty="0">
                <a:solidFill>
                  <a:srgbClr val="000000"/>
                </a:solidFill>
                <a:effectLst/>
              </a:rPr>
              <a:t>blood pressure</a:t>
            </a:r>
            <a:r>
              <a:rPr lang="en-US" b="0" i="0" u="none" strike="noStrike" dirty="0">
                <a:solidFill>
                  <a:srgbClr val="000000"/>
                </a:solidFill>
                <a:effectLst/>
                <a:latin typeface="-webkit-standard"/>
              </a:rPr>
              <a:t> on the x-axis. In summary, the model predicts blood pressure fairly well for younger individuals and average blood pressure ranges but struggles with outliers and older age groups.</a:t>
            </a:r>
            <a:endParaRPr lang="en-US" dirty="0"/>
          </a:p>
        </p:txBody>
      </p:sp>
    </p:spTree>
    <p:extLst>
      <p:ext uri="{BB962C8B-B14F-4D97-AF65-F5344CB8AC3E}">
        <p14:creationId xmlns:p14="http://schemas.microsoft.com/office/powerpoint/2010/main" val="550592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587C-A4A8-D852-EFAD-CA9883DE1A37}"/>
              </a:ext>
            </a:extLst>
          </p:cNvPr>
          <p:cNvSpPr>
            <a:spLocks noGrp="1"/>
          </p:cNvSpPr>
          <p:nvPr>
            <p:ph type="title"/>
          </p:nvPr>
        </p:nvSpPr>
        <p:spPr/>
        <p:txBody>
          <a:bodyPr/>
          <a:lstStyle/>
          <a:p>
            <a:r>
              <a:rPr lang="en-US" dirty="0"/>
              <a:t>Glucose vs. Insulin</a:t>
            </a:r>
          </a:p>
        </p:txBody>
      </p:sp>
      <p:pic>
        <p:nvPicPr>
          <p:cNvPr id="11" name="Content Placeholder 10">
            <a:extLst>
              <a:ext uri="{FF2B5EF4-FFF2-40B4-BE49-F238E27FC236}">
                <a16:creationId xmlns:a16="http://schemas.microsoft.com/office/drawing/2014/main" id="{193B4A7F-DF3C-63C1-DF76-905AB9166655}"/>
              </a:ext>
            </a:extLst>
          </p:cNvPr>
          <p:cNvPicPr>
            <a:picLocks noGrp="1" noChangeAspect="1"/>
          </p:cNvPicPr>
          <p:nvPr>
            <p:ph idx="1"/>
          </p:nvPr>
        </p:nvPicPr>
        <p:blipFill>
          <a:blip r:embed="rId2"/>
          <a:stretch>
            <a:fillRect/>
          </a:stretch>
        </p:blipFill>
        <p:spPr>
          <a:xfrm>
            <a:off x="938758" y="1128450"/>
            <a:ext cx="7544276" cy="4080157"/>
          </a:xfrm>
          <a:prstGeom prst="rect">
            <a:avLst/>
          </a:prstGeom>
        </p:spPr>
      </p:pic>
      <p:sp>
        <p:nvSpPr>
          <p:cNvPr id="13" name="TextBox 12">
            <a:extLst>
              <a:ext uri="{FF2B5EF4-FFF2-40B4-BE49-F238E27FC236}">
                <a16:creationId xmlns:a16="http://schemas.microsoft.com/office/drawing/2014/main" id="{F99B03D2-BD2C-11D3-4632-FA1CA17D401B}"/>
              </a:ext>
            </a:extLst>
          </p:cNvPr>
          <p:cNvSpPr txBox="1"/>
          <p:nvPr/>
        </p:nvSpPr>
        <p:spPr>
          <a:xfrm>
            <a:off x="938758" y="5590572"/>
            <a:ext cx="7544275" cy="1200329"/>
          </a:xfrm>
          <a:prstGeom prst="rect">
            <a:avLst/>
          </a:prstGeom>
          <a:noFill/>
        </p:spPr>
        <p:txBody>
          <a:bodyPr wrap="square" rtlCol="0">
            <a:spAutoFit/>
          </a:bodyPr>
          <a:lstStyle/>
          <a:p>
            <a:r>
              <a:rPr lang="en-US" b="0" i="0" u="none" strike="noStrike" dirty="0">
                <a:solidFill>
                  <a:srgbClr val="000000"/>
                </a:solidFill>
                <a:effectLst/>
                <a:latin typeface="-webkit-standard"/>
              </a:rPr>
              <a:t>In this graph, you may notice a straight line around the value of 155. This occurs because the original dataset contained many zeros in this category. To clean the data, we replaced the zeros with the mean value for the respective category.</a:t>
            </a:r>
            <a:endParaRPr lang="en-US" dirty="0"/>
          </a:p>
        </p:txBody>
      </p:sp>
    </p:spTree>
    <p:extLst>
      <p:ext uri="{BB962C8B-B14F-4D97-AF65-F5344CB8AC3E}">
        <p14:creationId xmlns:p14="http://schemas.microsoft.com/office/powerpoint/2010/main" val="663233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29C0-0475-43E3-1F54-F62912A8B20B}"/>
              </a:ext>
            </a:extLst>
          </p:cNvPr>
          <p:cNvSpPr>
            <a:spLocks noGrp="1"/>
          </p:cNvSpPr>
          <p:nvPr>
            <p:ph type="title"/>
          </p:nvPr>
        </p:nvSpPr>
        <p:spPr/>
        <p:txBody>
          <a:bodyPr/>
          <a:lstStyle/>
          <a:p>
            <a:r>
              <a:rPr lang="en-US"/>
              <a:t>Pregnancy vs. Glucose</a:t>
            </a:r>
            <a:endParaRPr lang="en-US" dirty="0"/>
          </a:p>
        </p:txBody>
      </p:sp>
      <p:pic>
        <p:nvPicPr>
          <p:cNvPr id="4" name="Content Placeholder 3">
            <a:extLst>
              <a:ext uri="{FF2B5EF4-FFF2-40B4-BE49-F238E27FC236}">
                <a16:creationId xmlns:a16="http://schemas.microsoft.com/office/drawing/2014/main" id="{8B24F7AD-A077-C479-74A0-2DAE2F712709}"/>
              </a:ext>
            </a:extLst>
          </p:cNvPr>
          <p:cNvPicPr>
            <a:picLocks noGrp="1" noChangeAspect="1"/>
          </p:cNvPicPr>
          <p:nvPr>
            <p:ph idx="1"/>
          </p:nvPr>
        </p:nvPicPr>
        <p:blipFill>
          <a:blip r:embed="rId2"/>
          <a:stretch>
            <a:fillRect/>
          </a:stretch>
        </p:blipFill>
        <p:spPr>
          <a:xfrm>
            <a:off x="938757" y="1046914"/>
            <a:ext cx="7633741" cy="4241810"/>
          </a:xfrm>
          <a:prstGeom prst="rect">
            <a:avLst/>
          </a:prstGeom>
        </p:spPr>
      </p:pic>
      <p:sp>
        <p:nvSpPr>
          <p:cNvPr id="6" name="TextBox 5">
            <a:extLst>
              <a:ext uri="{FF2B5EF4-FFF2-40B4-BE49-F238E27FC236}">
                <a16:creationId xmlns:a16="http://schemas.microsoft.com/office/drawing/2014/main" id="{99CA76D9-F6CE-A09C-216A-05029AE1A355}"/>
              </a:ext>
            </a:extLst>
          </p:cNvPr>
          <p:cNvSpPr txBox="1"/>
          <p:nvPr/>
        </p:nvSpPr>
        <p:spPr>
          <a:xfrm>
            <a:off x="938758" y="5540334"/>
            <a:ext cx="7633740" cy="923330"/>
          </a:xfrm>
          <a:prstGeom prst="rect">
            <a:avLst/>
          </a:prstGeom>
          <a:noFill/>
        </p:spPr>
        <p:txBody>
          <a:bodyPr wrap="square" rtlCol="0">
            <a:spAutoFit/>
          </a:bodyPr>
          <a:lstStyle/>
          <a:p>
            <a:r>
              <a:rPr lang="en-US" b="0" i="0" u="none" strike="noStrike" dirty="0">
                <a:solidFill>
                  <a:srgbClr val="000000"/>
                </a:solidFill>
                <a:effectLst/>
                <a:latin typeface="-webkit-standard"/>
              </a:rPr>
              <a:t>The logistic regression model performs well in predicting glucose levels for individuals with fewer pregnancies and moderate glucose ranges but struggles with higher glucose levels and increased pregnancies.</a:t>
            </a:r>
            <a:endParaRPr lang="en-US" dirty="0"/>
          </a:p>
        </p:txBody>
      </p:sp>
    </p:spTree>
    <p:extLst>
      <p:ext uri="{BB962C8B-B14F-4D97-AF65-F5344CB8AC3E}">
        <p14:creationId xmlns:p14="http://schemas.microsoft.com/office/powerpoint/2010/main" val="186873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20423BE-9082-AC59-335D-728D21C99C05}"/>
              </a:ext>
            </a:extLst>
          </p:cNvPr>
          <p:cNvSpPr>
            <a:spLocks noGrp="1"/>
          </p:cNvSpPr>
          <p:nvPr>
            <p:ph type="title"/>
          </p:nvPr>
        </p:nvSpPr>
        <p:spPr>
          <a:xfrm>
            <a:off x="938758" y="382385"/>
            <a:ext cx="7633742" cy="1492132"/>
          </a:xfrm>
        </p:spPr>
        <p:txBody>
          <a:bodyPr anchor="ctr">
            <a:normAutofit/>
          </a:bodyPr>
          <a:lstStyle/>
          <a:p>
            <a:r>
              <a:rPr lang="en-US" dirty="0"/>
              <a:t>Additional Questions</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BA0534D-53CD-8ACE-C830-E8FC37822F61}"/>
              </a:ext>
            </a:extLst>
          </p:cNvPr>
          <p:cNvGraphicFramePr>
            <a:graphicFrameLocks noGrp="1"/>
          </p:cNvGraphicFramePr>
          <p:nvPr>
            <p:ph idx="1"/>
            <p:extLst>
              <p:ext uri="{D42A27DB-BD31-4B8C-83A1-F6EECF244321}">
                <p14:modId xmlns:p14="http://schemas.microsoft.com/office/powerpoint/2010/main" val="2924270196"/>
              </p:ext>
            </p:extLst>
          </p:nvPr>
        </p:nvGraphicFramePr>
        <p:xfrm>
          <a:off x="938212" y="2286000"/>
          <a:ext cx="7634288"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53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rPr lang="en-US" b="0" i="0" u="none" strike="noStrike" dirty="0">
                <a:solidFill>
                  <a:srgbClr val="000000"/>
                </a:solidFill>
                <a:effectLst/>
                <a:latin typeface="-webkit-standard"/>
              </a:rPr>
              <a:t>Diabetes risk is heavily influenced by lifestyle factors such as BMI, glucose levels, and age. This means it is </a:t>
            </a:r>
            <a:r>
              <a:rPr lang="en-US" dirty="0">
                <a:solidFill>
                  <a:srgbClr val="000000"/>
                </a:solidFill>
                <a:latin typeface="-webkit-standard"/>
              </a:rPr>
              <a:t>important for people to make healthy choices to reduce the likelihood of getting Diabetes.</a:t>
            </a:r>
            <a:r>
              <a:rPr lang="en-US" b="0" i="0" u="none" strike="noStrike" dirty="0">
                <a:solidFill>
                  <a:srgbClr val="000000"/>
                </a:solidFill>
                <a:effectLst/>
                <a:latin typeface="-webkit-standard"/>
              </a:rPr>
              <a:t> Regional data shows higher prevalence in the Southwest area.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757" y="645105"/>
            <a:ext cx="3268125" cy="1320855"/>
          </a:xfrm>
        </p:spPr>
        <p:txBody>
          <a:bodyPr vert="horz" lIns="91440" tIns="45720" rIns="91440" bIns="45720" rtlCol="0" anchor="t">
            <a:normAutofit/>
          </a:bodyPr>
          <a:lstStyle/>
          <a:p>
            <a:pPr defTabSz="914400"/>
            <a:r>
              <a:rPr lang="en-US" sz="2900" spc="200"/>
              <a:t>Questions?</a:t>
            </a:r>
            <a:br>
              <a:rPr lang="en-US" sz="2900" spc="200"/>
            </a:br>
            <a:br>
              <a:rPr lang="en-US" sz="2900" spc="200"/>
            </a:br>
            <a:endParaRPr lang="en-US" sz="2900" spc="200"/>
          </a:p>
        </p:txBody>
      </p:sp>
      <p:sp>
        <p:nvSpPr>
          <p:cNvPr id="6" name="TextBox 5">
            <a:extLst>
              <a:ext uri="{FF2B5EF4-FFF2-40B4-BE49-F238E27FC236}">
                <a16:creationId xmlns:a16="http://schemas.microsoft.com/office/drawing/2014/main" id="{CD6EF3CA-7CB6-F349-B702-C908BD31E6B5}"/>
              </a:ext>
            </a:extLst>
          </p:cNvPr>
          <p:cNvSpPr txBox="1"/>
          <p:nvPr/>
        </p:nvSpPr>
        <p:spPr>
          <a:xfrm>
            <a:off x="938758" y="2286001"/>
            <a:ext cx="3272696" cy="3593591"/>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b="0" i="0" u="none" strike="noStrike">
                <a:solidFill>
                  <a:schemeClr val="tx1">
                    <a:lumMod val="65000"/>
                    <a:lumOff val="35000"/>
                  </a:schemeClr>
                </a:solidFill>
                <a:effectLst/>
              </a:rPr>
              <a:t>Thank you for your attention! What questions or insights do you have about how lifestyle and location influence diabetes risk?</a:t>
            </a:r>
            <a:endParaRPr lang="en-US">
              <a:solidFill>
                <a:schemeClr val="tx1">
                  <a:lumMod val="65000"/>
                  <a:lumOff val="35000"/>
                </a:schemeClr>
              </a:solidFill>
            </a:endParaRPr>
          </a:p>
        </p:txBody>
      </p:sp>
      <p:pic>
        <p:nvPicPr>
          <p:cNvPr id="24" name="Picture 23" descr="Yellow question mark">
            <a:extLst>
              <a:ext uri="{FF2B5EF4-FFF2-40B4-BE49-F238E27FC236}">
                <a16:creationId xmlns:a16="http://schemas.microsoft.com/office/drawing/2014/main" id="{62485DE1-A5F9-9C92-65FF-9FAB5E547E56}"/>
              </a:ext>
            </a:extLst>
          </p:cNvPr>
          <p:cNvPicPr>
            <a:picLocks noChangeAspect="1"/>
          </p:cNvPicPr>
          <p:nvPr/>
        </p:nvPicPr>
        <p:blipFill>
          <a:blip r:embed="rId2"/>
          <a:srcRect l="43822" r="11123" b="-1"/>
          <a:stretch/>
        </p:blipFill>
        <p:spPr>
          <a:xfrm>
            <a:off x="4572000" y="580713"/>
            <a:ext cx="4060728" cy="5407737"/>
          </a:xfrm>
          <a:custGeom>
            <a:avLst/>
            <a:gdLst/>
            <a:ahLst/>
            <a:cxnLst/>
            <a:rect l="l" t="t" r="r" b="b"/>
            <a:pathLst>
              <a:path w="3860171" h="3855489">
                <a:moveTo>
                  <a:pt x="1930086" y="0"/>
                </a:moveTo>
                <a:lnTo>
                  <a:pt x="1967540" y="3511"/>
                </a:lnTo>
                <a:lnTo>
                  <a:pt x="2003824" y="12875"/>
                </a:lnTo>
                <a:lnTo>
                  <a:pt x="2038938" y="26920"/>
                </a:lnTo>
                <a:lnTo>
                  <a:pt x="2075222" y="44477"/>
                </a:lnTo>
                <a:lnTo>
                  <a:pt x="2109166" y="64375"/>
                </a:lnTo>
                <a:lnTo>
                  <a:pt x="2144279" y="85443"/>
                </a:lnTo>
                <a:lnTo>
                  <a:pt x="2179393" y="104171"/>
                </a:lnTo>
                <a:lnTo>
                  <a:pt x="2214507" y="122898"/>
                </a:lnTo>
                <a:lnTo>
                  <a:pt x="2248450" y="136943"/>
                </a:lnTo>
                <a:lnTo>
                  <a:pt x="2285905" y="146307"/>
                </a:lnTo>
                <a:lnTo>
                  <a:pt x="2322189" y="150989"/>
                </a:lnTo>
                <a:lnTo>
                  <a:pt x="2360814" y="150989"/>
                </a:lnTo>
                <a:lnTo>
                  <a:pt x="2400610" y="148648"/>
                </a:lnTo>
                <a:lnTo>
                  <a:pt x="2440405" y="143966"/>
                </a:lnTo>
                <a:lnTo>
                  <a:pt x="2480201" y="138114"/>
                </a:lnTo>
                <a:lnTo>
                  <a:pt x="2519996" y="133432"/>
                </a:lnTo>
                <a:lnTo>
                  <a:pt x="2559792" y="129921"/>
                </a:lnTo>
                <a:lnTo>
                  <a:pt x="2597247" y="131091"/>
                </a:lnTo>
                <a:lnTo>
                  <a:pt x="2633531" y="135773"/>
                </a:lnTo>
                <a:lnTo>
                  <a:pt x="2668644" y="146307"/>
                </a:lnTo>
                <a:lnTo>
                  <a:pt x="2697906" y="161523"/>
                </a:lnTo>
                <a:lnTo>
                  <a:pt x="2725997" y="181421"/>
                </a:lnTo>
                <a:lnTo>
                  <a:pt x="2750577" y="204830"/>
                </a:lnTo>
                <a:lnTo>
                  <a:pt x="2775156" y="231750"/>
                </a:lnTo>
                <a:lnTo>
                  <a:pt x="2797395" y="259841"/>
                </a:lnTo>
                <a:lnTo>
                  <a:pt x="2819634" y="289103"/>
                </a:lnTo>
                <a:lnTo>
                  <a:pt x="2841872" y="318364"/>
                </a:lnTo>
                <a:lnTo>
                  <a:pt x="2864111" y="346455"/>
                </a:lnTo>
                <a:lnTo>
                  <a:pt x="2887520" y="373376"/>
                </a:lnTo>
                <a:lnTo>
                  <a:pt x="2914441" y="396785"/>
                </a:lnTo>
                <a:lnTo>
                  <a:pt x="2940191" y="417853"/>
                </a:lnTo>
                <a:lnTo>
                  <a:pt x="2969452" y="434240"/>
                </a:lnTo>
                <a:lnTo>
                  <a:pt x="3001055" y="448285"/>
                </a:lnTo>
                <a:lnTo>
                  <a:pt x="3034998" y="459990"/>
                </a:lnTo>
                <a:lnTo>
                  <a:pt x="3070112" y="470524"/>
                </a:lnTo>
                <a:lnTo>
                  <a:pt x="3105226" y="479888"/>
                </a:lnTo>
                <a:lnTo>
                  <a:pt x="3141510" y="489251"/>
                </a:lnTo>
                <a:lnTo>
                  <a:pt x="3175453" y="499785"/>
                </a:lnTo>
                <a:lnTo>
                  <a:pt x="3209396" y="511490"/>
                </a:lnTo>
                <a:lnTo>
                  <a:pt x="3240999" y="525535"/>
                </a:lnTo>
                <a:lnTo>
                  <a:pt x="3269090" y="543092"/>
                </a:lnTo>
                <a:lnTo>
                  <a:pt x="3294840" y="564161"/>
                </a:lnTo>
                <a:lnTo>
                  <a:pt x="3315908" y="589911"/>
                </a:lnTo>
                <a:lnTo>
                  <a:pt x="3333465" y="618002"/>
                </a:lnTo>
                <a:lnTo>
                  <a:pt x="3347510" y="649604"/>
                </a:lnTo>
                <a:lnTo>
                  <a:pt x="3359215" y="683547"/>
                </a:lnTo>
                <a:lnTo>
                  <a:pt x="3369749" y="717491"/>
                </a:lnTo>
                <a:lnTo>
                  <a:pt x="3379113" y="753775"/>
                </a:lnTo>
                <a:lnTo>
                  <a:pt x="3388476" y="788889"/>
                </a:lnTo>
                <a:lnTo>
                  <a:pt x="3399010" y="824002"/>
                </a:lnTo>
                <a:lnTo>
                  <a:pt x="3410715" y="857946"/>
                </a:lnTo>
                <a:lnTo>
                  <a:pt x="3424760" y="889548"/>
                </a:lnTo>
                <a:lnTo>
                  <a:pt x="3441147" y="918809"/>
                </a:lnTo>
                <a:lnTo>
                  <a:pt x="3462215" y="944560"/>
                </a:lnTo>
                <a:lnTo>
                  <a:pt x="3485624" y="971480"/>
                </a:lnTo>
                <a:lnTo>
                  <a:pt x="3512545" y="994889"/>
                </a:lnTo>
                <a:lnTo>
                  <a:pt x="3540636" y="1017128"/>
                </a:lnTo>
                <a:lnTo>
                  <a:pt x="3571068" y="1039367"/>
                </a:lnTo>
                <a:lnTo>
                  <a:pt x="3600329" y="1061605"/>
                </a:lnTo>
                <a:lnTo>
                  <a:pt x="3628420" y="1083844"/>
                </a:lnTo>
                <a:lnTo>
                  <a:pt x="3655341" y="1108424"/>
                </a:lnTo>
                <a:lnTo>
                  <a:pt x="3678750" y="1133003"/>
                </a:lnTo>
                <a:lnTo>
                  <a:pt x="3698648" y="1161094"/>
                </a:lnTo>
                <a:lnTo>
                  <a:pt x="3713864" y="1190356"/>
                </a:lnTo>
                <a:lnTo>
                  <a:pt x="3724398" y="1225469"/>
                </a:lnTo>
                <a:lnTo>
                  <a:pt x="3729080" y="1261754"/>
                </a:lnTo>
                <a:lnTo>
                  <a:pt x="3730250" y="1299208"/>
                </a:lnTo>
                <a:lnTo>
                  <a:pt x="3726739" y="1339004"/>
                </a:lnTo>
                <a:lnTo>
                  <a:pt x="3722057" y="1378799"/>
                </a:lnTo>
                <a:lnTo>
                  <a:pt x="3716205" y="1418595"/>
                </a:lnTo>
                <a:lnTo>
                  <a:pt x="3711523" y="1458391"/>
                </a:lnTo>
                <a:lnTo>
                  <a:pt x="3709182" y="1498186"/>
                </a:lnTo>
                <a:lnTo>
                  <a:pt x="3709182" y="1536811"/>
                </a:lnTo>
                <a:lnTo>
                  <a:pt x="3713864" y="1573096"/>
                </a:lnTo>
                <a:lnTo>
                  <a:pt x="3723228" y="1609380"/>
                </a:lnTo>
                <a:lnTo>
                  <a:pt x="3737273" y="1643323"/>
                </a:lnTo>
                <a:lnTo>
                  <a:pt x="3756000" y="1678437"/>
                </a:lnTo>
                <a:lnTo>
                  <a:pt x="3774728" y="1713550"/>
                </a:lnTo>
                <a:lnTo>
                  <a:pt x="3795796" y="1748664"/>
                </a:lnTo>
                <a:lnTo>
                  <a:pt x="3815694" y="1782608"/>
                </a:lnTo>
                <a:lnTo>
                  <a:pt x="3833250" y="1818892"/>
                </a:lnTo>
                <a:lnTo>
                  <a:pt x="3847296" y="1854005"/>
                </a:lnTo>
                <a:lnTo>
                  <a:pt x="3856660" y="1890290"/>
                </a:lnTo>
                <a:lnTo>
                  <a:pt x="3860171" y="1927744"/>
                </a:lnTo>
                <a:lnTo>
                  <a:pt x="3856660" y="1965199"/>
                </a:lnTo>
                <a:lnTo>
                  <a:pt x="3847296" y="2001483"/>
                </a:lnTo>
                <a:lnTo>
                  <a:pt x="3833250" y="2036597"/>
                </a:lnTo>
                <a:lnTo>
                  <a:pt x="3815694" y="2072881"/>
                </a:lnTo>
                <a:lnTo>
                  <a:pt x="3795796" y="2106824"/>
                </a:lnTo>
                <a:lnTo>
                  <a:pt x="3774728" y="2141938"/>
                </a:lnTo>
                <a:lnTo>
                  <a:pt x="3756000" y="2177052"/>
                </a:lnTo>
                <a:lnTo>
                  <a:pt x="3737273" y="2212166"/>
                </a:lnTo>
                <a:lnTo>
                  <a:pt x="3723228" y="2246109"/>
                </a:lnTo>
                <a:lnTo>
                  <a:pt x="3713864" y="2282393"/>
                </a:lnTo>
                <a:lnTo>
                  <a:pt x="3709182" y="2318677"/>
                </a:lnTo>
                <a:lnTo>
                  <a:pt x="3709182" y="2357302"/>
                </a:lnTo>
                <a:lnTo>
                  <a:pt x="3711523" y="2397098"/>
                </a:lnTo>
                <a:lnTo>
                  <a:pt x="3716205" y="2436894"/>
                </a:lnTo>
                <a:lnTo>
                  <a:pt x="3722057" y="2476689"/>
                </a:lnTo>
                <a:lnTo>
                  <a:pt x="3726739" y="2516485"/>
                </a:lnTo>
                <a:lnTo>
                  <a:pt x="3730250" y="2556280"/>
                </a:lnTo>
                <a:lnTo>
                  <a:pt x="3729080" y="2593735"/>
                </a:lnTo>
                <a:lnTo>
                  <a:pt x="3724398" y="2630019"/>
                </a:lnTo>
                <a:lnTo>
                  <a:pt x="3713864" y="2665133"/>
                </a:lnTo>
                <a:lnTo>
                  <a:pt x="3698648" y="2694394"/>
                </a:lnTo>
                <a:lnTo>
                  <a:pt x="3678750" y="2722485"/>
                </a:lnTo>
                <a:lnTo>
                  <a:pt x="3655341" y="2747065"/>
                </a:lnTo>
                <a:lnTo>
                  <a:pt x="3628420" y="2771645"/>
                </a:lnTo>
                <a:lnTo>
                  <a:pt x="3600329" y="2793883"/>
                </a:lnTo>
                <a:lnTo>
                  <a:pt x="3571068" y="2816122"/>
                </a:lnTo>
                <a:lnTo>
                  <a:pt x="3540636" y="2838361"/>
                </a:lnTo>
                <a:lnTo>
                  <a:pt x="3512545" y="2860599"/>
                </a:lnTo>
                <a:lnTo>
                  <a:pt x="3485624" y="2884009"/>
                </a:lnTo>
                <a:lnTo>
                  <a:pt x="3462215" y="2910929"/>
                </a:lnTo>
                <a:lnTo>
                  <a:pt x="3441147" y="2936679"/>
                </a:lnTo>
                <a:lnTo>
                  <a:pt x="3424760" y="2965941"/>
                </a:lnTo>
                <a:lnTo>
                  <a:pt x="3410715" y="2997543"/>
                </a:lnTo>
                <a:lnTo>
                  <a:pt x="3399010" y="3031486"/>
                </a:lnTo>
                <a:lnTo>
                  <a:pt x="3388476" y="3066600"/>
                </a:lnTo>
                <a:lnTo>
                  <a:pt x="3379113" y="3101714"/>
                </a:lnTo>
                <a:lnTo>
                  <a:pt x="3369749" y="3137998"/>
                </a:lnTo>
                <a:lnTo>
                  <a:pt x="3359215" y="3171941"/>
                </a:lnTo>
                <a:lnTo>
                  <a:pt x="3347510" y="3205885"/>
                </a:lnTo>
                <a:lnTo>
                  <a:pt x="3333465" y="3237487"/>
                </a:lnTo>
                <a:lnTo>
                  <a:pt x="3315908" y="3265578"/>
                </a:lnTo>
                <a:lnTo>
                  <a:pt x="3294840" y="3291328"/>
                </a:lnTo>
                <a:lnTo>
                  <a:pt x="3269090" y="3312396"/>
                </a:lnTo>
                <a:lnTo>
                  <a:pt x="3240999" y="3329953"/>
                </a:lnTo>
                <a:lnTo>
                  <a:pt x="3209396" y="3343999"/>
                </a:lnTo>
                <a:lnTo>
                  <a:pt x="3175453" y="3355703"/>
                </a:lnTo>
                <a:lnTo>
                  <a:pt x="3141510" y="3366237"/>
                </a:lnTo>
                <a:lnTo>
                  <a:pt x="3105226" y="3375601"/>
                </a:lnTo>
                <a:lnTo>
                  <a:pt x="3070112" y="3384965"/>
                </a:lnTo>
                <a:lnTo>
                  <a:pt x="3034998" y="3395499"/>
                </a:lnTo>
                <a:lnTo>
                  <a:pt x="3001055" y="3407203"/>
                </a:lnTo>
                <a:lnTo>
                  <a:pt x="2969452" y="3421249"/>
                </a:lnTo>
                <a:lnTo>
                  <a:pt x="2940191" y="3437635"/>
                </a:lnTo>
                <a:lnTo>
                  <a:pt x="2914441" y="3458704"/>
                </a:lnTo>
                <a:lnTo>
                  <a:pt x="2887520" y="3482113"/>
                </a:lnTo>
                <a:lnTo>
                  <a:pt x="2864111" y="3509033"/>
                </a:lnTo>
                <a:lnTo>
                  <a:pt x="2841872" y="3537124"/>
                </a:lnTo>
                <a:lnTo>
                  <a:pt x="2819634" y="3566386"/>
                </a:lnTo>
                <a:lnTo>
                  <a:pt x="2797395" y="3595647"/>
                </a:lnTo>
                <a:lnTo>
                  <a:pt x="2775156" y="3623738"/>
                </a:lnTo>
                <a:lnTo>
                  <a:pt x="2750577" y="3650659"/>
                </a:lnTo>
                <a:lnTo>
                  <a:pt x="2725997" y="3674068"/>
                </a:lnTo>
                <a:lnTo>
                  <a:pt x="2697906" y="3693966"/>
                </a:lnTo>
                <a:lnTo>
                  <a:pt x="2668644" y="3709182"/>
                </a:lnTo>
                <a:lnTo>
                  <a:pt x="2633531" y="3719716"/>
                </a:lnTo>
                <a:lnTo>
                  <a:pt x="2597247" y="3724398"/>
                </a:lnTo>
                <a:lnTo>
                  <a:pt x="2559792" y="3725568"/>
                </a:lnTo>
                <a:lnTo>
                  <a:pt x="2519996" y="3722057"/>
                </a:lnTo>
                <a:lnTo>
                  <a:pt x="2480201" y="3717375"/>
                </a:lnTo>
                <a:lnTo>
                  <a:pt x="2440405" y="3711523"/>
                </a:lnTo>
                <a:lnTo>
                  <a:pt x="2400610" y="3706841"/>
                </a:lnTo>
                <a:lnTo>
                  <a:pt x="2360814" y="3704500"/>
                </a:lnTo>
                <a:lnTo>
                  <a:pt x="2322189" y="3704500"/>
                </a:lnTo>
                <a:lnTo>
                  <a:pt x="2285905" y="3709182"/>
                </a:lnTo>
                <a:lnTo>
                  <a:pt x="2248450" y="3718545"/>
                </a:lnTo>
                <a:lnTo>
                  <a:pt x="2214507" y="3732591"/>
                </a:lnTo>
                <a:lnTo>
                  <a:pt x="2179393" y="3751318"/>
                </a:lnTo>
                <a:lnTo>
                  <a:pt x="2144279" y="3770045"/>
                </a:lnTo>
                <a:lnTo>
                  <a:pt x="2109166" y="3791114"/>
                </a:lnTo>
                <a:lnTo>
                  <a:pt x="2075222" y="3811011"/>
                </a:lnTo>
                <a:lnTo>
                  <a:pt x="2038938" y="3828568"/>
                </a:lnTo>
                <a:lnTo>
                  <a:pt x="2003824" y="3842614"/>
                </a:lnTo>
                <a:lnTo>
                  <a:pt x="1967540" y="3851978"/>
                </a:lnTo>
                <a:lnTo>
                  <a:pt x="1930086" y="3855489"/>
                </a:lnTo>
                <a:lnTo>
                  <a:pt x="1892631" y="3851978"/>
                </a:lnTo>
                <a:lnTo>
                  <a:pt x="1856347" y="3842614"/>
                </a:lnTo>
                <a:lnTo>
                  <a:pt x="1821233" y="3828568"/>
                </a:lnTo>
                <a:lnTo>
                  <a:pt x="1784949" y="3811011"/>
                </a:lnTo>
                <a:lnTo>
                  <a:pt x="1751005" y="3791114"/>
                </a:lnTo>
                <a:lnTo>
                  <a:pt x="1715892" y="3770045"/>
                </a:lnTo>
                <a:lnTo>
                  <a:pt x="1680778" y="3751318"/>
                </a:lnTo>
                <a:lnTo>
                  <a:pt x="1645664" y="3732591"/>
                </a:lnTo>
                <a:lnTo>
                  <a:pt x="1610550" y="3718545"/>
                </a:lnTo>
                <a:lnTo>
                  <a:pt x="1574266" y="3709182"/>
                </a:lnTo>
                <a:lnTo>
                  <a:pt x="1537982" y="3704500"/>
                </a:lnTo>
                <a:lnTo>
                  <a:pt x="1499357" y="3704500"/>
                </a:lnTo>
                <a:lnTo>
                  <a:pt x="1459561" y="3706841"/>
                </a:lnTo>
                <a:lnTo>
                  <a:pt x="1419766" y="3711523"/>
                </a:lnTo>
                <a:lnTo>
                  <a:pt x="1379970" y="3717375"/>
                </a:lnTo>
                <a:lnTo>
                  <a:pt x="1340175" y="3722057"/>
                </a:lnTo>
                <a:lnTo>
                  <a:pt x="1300379" y="3725568"/>
                </a:lnTo>
                <a:lnTo>
                  <a:pt x="1262924" y="3724398"/>
                </a:lnTo>
                <a:lnTo>
                  <a:pt x="1226640" y="3719716"/>
                </a:lnTo>
                <a:lnTo>
                  <a:pt x="1191526" y="3709182"/>
                </a:lnTo>
                <a:lnTo>
                  <a:pt x="1162265" y="3693966"/>
                </a:lnTo>
                <a:lnTo>
                  <a:pt x="1134174" y="3674068"/>
                </a:lnTo>
                <a:lnTo>
                  <a:pt x="1109594" y="3650659"/>
                </a:lnTo>
                <a:lnTo>
                  <a:pt x="1085015" y="3623738"/>
                </a:lnTo>
                <a:lnTo>
                  <a:pt x="1062776" y="3595647"/>
                </a:lnTo>
                <a:lnTo>
                  <a:pt x="1040537" y="3566386"/>
                </a:lnTo>
                <a:lnTo>
                  <a:pt x="1018299" y="3537124"/>
                </a:lnTo>
                <a:lnTo>
                  <a:pt x="996060" y="3509033"/>
                </a:lnTo>
                <a:lnTo>
                  <a:pt x="972651" y="3482113"/>
                </a:lnTo>
                <a:lnTo>
                  <a:pt x="945730" y="3458704"/>
                </a:lnTo>
                <a:lnTo>
                  <a:pt x="919980" y="3437635"/>
                </a:lnTo>
                <a:lnTo>
                  <a:pt x="890719" y="3421249"/>
                </a:lnTo>
                <a:lnTo>
                  <a:pt x="859116" y="3407203"/>
                </a:lnTo>
                <a:lnTo>
                  <a:pt x="825173" y="3395499"/>
                </a:lnTo>
                <a:lnTo>
                  <a:pt x="790059" y="3384965"/>
                </a:lnTo>
                <a:lnTo>
                  <a:pt x="754946" y="3375601"/>
                </a:lnTo>
                <a:lnTo>
                  <a:pt x="718662" y="3366237"/>
                </a:lnTo>
                <a:lnTo>
                  <a:pt x="684718" y="3355703"/>
                </a:lnTo>
                <a:lnTo>
                  <a:pt x="650775" y="3343999"/>
                </a:lnTo>
                <a:lnTo>
                  <a:pt x="619173" y="3329953"/>
                </a:lnTo>
                <a:lnTo>
                  <a:pt x="591082" y="3312396"/>
                </a:lnTo>
                <a:lnTo>
                  <a:pt x="565332" y="3291328"/>
                </a:lnTo>
                <a:lnTo>
                  <a:pt x="544263" y="3265578"/>
                </a:lnTo>
                <a:lnTo>
                  <a:pt x="526706" y="3237487"/>
                </a:lnTo>
                <a:lnTo>
                  <a:pt x="512661" y="3205885"/>
                </a:lnTo>
                <a:lnTo>
                  <a:pt x="500956" y="3171941"/>
                </a:lnTo>
                <a:lnTo>
                  <a:pt x="490422" y="3137998"/>
                </a:lnTo>
                <a:lnTo>
                  <a:pt x="481059" y="3101714"/>
                </a:lnTo>
                <a:lnTo>
                  <a:pt x="471695" y="3066600"/>
                </a:lnTo>
                <a:lnTo>
                  <a:pt x="461161" y="3031486"/>
                </a:lnTo>
                <a:lnTo>
                  <a:pt x="449456" y="2997543"/>
                </a:lnTo>
                <a:lnTo>
                  <a:pt x="435411" y="2965941"/>
                </a:lnTo>
                <a:lnTo>
                  <a:pt x="419024" y="2936679"/>
                </a:lnTo>
                <a:lnTo>
                  <a:pt x="397956" y="2910929"/>
                </a:lnTo>
                <a:lnTo>
                  <a:pt x="374547" y="2884009"/>
                </a:lnTo>
                <a:lnTo>
                  <a:pt x="347626" y="2860599"/>
                </a:lnTo>
                <a:lnTo>
                  <a:pt x="318365" y="2838361"/>
                </a:lnTo>
                <a:lnTo>
                  <a:pt x="289103" y="2816122"/>
                </a:lnTo>
                <a:lnTo>
                  <a:pt x="259842" y="2793883"/>
                </a:lnTo>
                <a:lnTo>
                  <a:pt x="231751" y="2771645"/>
                </a:lnTo>
                <a:lnTo>
                  <a:pt x="204830" y="2747065"/>
                </a:lnTo>
                <a:lnTo>
                  <a:pt x="181421" y="2722485"/>
                </a:lnTo>
                <a:lnTo>
                  <a:pt x="161523" y="2694394"/>
                </a:lnTo>
                <a:lnTo>
                  <a:pt x="146308" y="2665133"/>
                </a:lnTo>
                <a:lnTo>
                  <a:pt x="135773" y="2630019"/>
                </a:lnTo>
                <a:lnTo>
                  <a:pt x="131092" y="2593735"/>
                </a:lnTo>
                <a:lnTo>
                  <a:pt x="129921" y="2556280"/>
                </a:lnTo>
                <a:lnTo>
                  <a:pt x="133432" y="2516485"/>
                </a:lnTo>
                <a:lnTo>
                  <a:pt x="138114" y="2476689"/>
                </a:lnTo>
                <a:lnTo>
                  <a:pt x="143967" y="2436894"/>
                </a:lnTo>
                <a:lnTo>
                  <a:pt x="148648" y="2397098"/>
                </a:lnTo>
                <a:lnTo>
                  <a:pt x="150989" y="2357302"/>
                </a:lnTo>
                <a:lnTo>
                  <a:pt x="150989" y="2318677"/>
                </a:lnTo>
                <a:lnTo>
                  <a:pt x="146308" y="2282393"/>
                </a:lnTo>
                <a:lnTo>
                  <a:pt x="136944" y="2246109"/>
                </a:lnTo>
                <a:lnTo>
                  <a:pt x="122898" y="2212166"/>
                </a:lnTo>
                <a:lnTo>
                  <a:pt x="105341" y="2177052"/>
                </a:lnTo>
                <a:lnTo>
                  <a:pt x="85444" y="2141938"/>
                </a:lnTo>
                <a:lnTo>
                  <a:pt x="64375" y="2106824"/>
                </a:lnTo>
                <a:lnTo>
                  <a:pt x="44478" y="2072881"/>
                </a:lnTo>
                <a:lnTo>
                  <a:pt x="26921" y="2036597"/>
                </a:lnTo>
                <a:lnTo>
                  <a:pt x="12875" y="2001483"/>
                </a:lnTo>
                <a:lnTo>
                  <a:pt x="3512" y="1965199"/>
                </a:lnTo>
                <a:lnTo>
                  <a:pt x="0" y="1927744"/>
                </a:lnTo>
                <a:lnTo>
                  <a:pt x="3512" y="1890290"/>
                </a:lnTo>
                <a:lnTo>
                  <a:pt x="12875" y="1854005"/>
                </a:lnTo>
                <a:lnTo>
                  <a:pt x="26921" y="1818892"/>
                </a:lnTo>
                <a:lnTo>
                  <a:pt x="44478" y="1782608"/>
                </a:lnTo>
                <a:lnTo>
                  <a:pt x="64375" y="1748664"/>
                </a:lnTo>
                <a:lnTo>
                  <a:pt x="85444" y="1713550"/>
                </a:lnTo>
                <a:lnTo>
                  <a:pt x="105341" y="1678437"/>
                </a:lnTo>
                <a:lnTo>
                  <a:pt x="122898" y="1643323"/>
                </a:lnTo>
                <a:lnTo>
                  <a:pt x="136944" y="1609380"/>
                </a:lnTo>
                <a:lnTo>
                  <a:pt x="146308" y="1573096"/>
                </a:lnTo>
                <a:lnTo>
                  <a:pt x="150989" y="1536811"/>
                </a:lnTo>
                <a:lnTo>
                  <a:pt x="150989" y="1498186"/>
                </a:lnTo>
                <a:lnTo>
                  <a:pt x="148648" y="1458391"/>
                </a:lnTo>
                <a:lnTo>
                  <a:pt x="143967" y="1418595"/>
                </a:lnTo>
                <a:lnTo>
                  <a:pt x="138114" y="1378799"/>
                </a:lnTo>
                <a:lnTo>
                  <a:pt x="133432" y="1339004"/>
                </a:lnTo>
                <a:lnTo>
                  <a:pt x="129921" y="1299208"/>
                </a:lnTo>
                <a:lnTo>
                  <a:pt x="131092" y="1261754"/>
                </a:lnTo>
                <a:lnTo>
                  <a:pt x="135773" y="1225469"/>
                </a:lnTo>
                <a:lnTo>
                  <a:pt x="146308" y="1190356"/>
                </a:lnTo>
                <a:lnTo>
                  <a:pt x="161523" y="1161094"/>
                </a:lnTo>
                <a:lnTo>
                  <a:pt x="181421" y="1133003"/>
                </a:lnTo>
                <a:lnTo>
                  <a:pt x="204830" y="1108424"/>
                </a:lnTo>
                <a:lnTo>
                  <a:pt x="231751" y="1083844"/>
                </a:lnTo>
                <a:lnTo>
                  <a:pt x="259842" y="1061605"/>
                </a:lnTo>
                <a:lnTo>
                  <a:pt x="289103" y="1039367"/>
                </a:lnTo>
                <a:lnTo>
                  <a:pt x="318365" y="1017128"/>
                </a:lnTo>
                <a:lnTo>
                  <a:pt x="347626" y="994889"/>
                </a:lnTo>
                <a:lnTo>
                  <a:pt x="374547" y="971480"/>
                </a:lnTo>
                <a:lnTo>
                  <a:pt x="397956" y="944560"/>
                </a:lnTo>
                <a:lnTo>
                  <a:pt x="419024" y="918809"/>
                </a:lnTo>
                <a:lnTo>
                  <a:pt x="435411" y="889548"/>
                </a:lnTo>
                <a:lnTo>
                  <a:pt x="449456" y="857946"/>
                </a:lnTo>
                <a:lnTo>
                  <a:pt x="461161" y="824002"/>
                </a:lnTo>
                <a:lnTo>
                  <a:pt x="471695" y="788889"/>
                </a:lnTo>
                <a:lnTo>
                  <a:pt x="481059" y="753775"/>
                </a:lnTo>
                <a:lnTo>
                  <a:pt x="490422" y="717491"/>
                </a:lnTo>
                <a:lnTo>
                  <a:pt x="500956" y="683547"/>
                </a:lnTo>
                <a:lnTo>
                  <a:pt x="512661" y="649604"/>
                </a:lnTo>
                <a:lnTo>
                  <a:pt x="526706" y="618002"/>
                </a:lnTo>
                <a:lnTo>
                  <a:pt x="544263" y="589911"/>
                </a:lnTo>
                <a:lnTo>
                  <a:pt x="565332" y="564161"/>
                </a:lnTo>
                <a:lnTo>
                  <a:pt x="591082" y="543092"/>
                </a:lnTo>
                <a:lnTo>
                  <a:pt x="619173" y="525535"/>
                </a:lnTo>
                <a:lnTo>
                  <a:pt x="650775" y="511490"/>
                </a:lnTo>
                <a:lnTo>
                  <a:pt x="684718" y="499785"/>
                </a:lnTo>
                <a:lnTo>
                  <a:pt x="718662" y="489251"/>
                </a:lnTo>
                <a:lnTo>
                  <a:pt x="754946" y="479888"/>
                </a:lnTo>
                <a:lnTo>
                  <a:pt x="790059" y="470524"/>
                </a:lnTo>
                <a:lnTo>
                  <a:pt x="825173" y="459990"/>
                </a:lnTo>
                <a:lnTo>
                  <a:pt x="859116" y="448285"/>
                </a:lnTo>
                <a:lnTo>
                  <a:pt x="890719" y="434240"/>
                </a:lnTo>
                <a:lnTo>
                  <a:pt x="919980" y="417853"/>
                </a:lnTo>
                <a:lnTo>
                  <a:pt x="945730" y="396785"/>
                </a:lnTo>
                <a:lnTo>
                  <a:pt x="972651" y="373376"/>
                </a:lnTo>
                <a:lnTo>
                  <a:pt x="996060" y="346455"/>
                </a:lnTo>
                <a:lnTo>
                  <a:pt x="1018299" y="318364"/>
                </a:lnTo>
                <a:lnTo>
                  <a:pt x="1040537" y="289103"/>
                </a:lnTo>
                <a:lnTo>
                  <a:pt x="1062776" y="259841"/>
                </a:lnTo>
                <a:lnTo>
                  <a:pt x="1085015" y="231750"/>
                </a:lnTo>
                <a:lnTo>
                  <a:pt x="1109594" y="204830"/>
                </a:lnTo>
                <a:lnTo>
                  <a:pt x="1134174" y="181421"/>
                </a:lnTo>
                <a:lnTo>
                  <a:pt x="1162265" y="161523"/>
                </a:lnTo>
                <a:lnTo>
                  <a:pt x="1191526" y="146307"/>
                </a:lnTo>
                <a:lnTo>
                  <a:pt x="1226640" y="135773"/>
                </a:lnTo>
                <a:lnTo>
                  <a:pt x="1262924" y="131091"/>
                </a:lnTo>
                <a:lnTo>
                  <a:pt x="1300379" y="129921"/>
                </a:lnTo>
                <a:lnTo>
                  <a:pt x="1340175" y="133432"/>
                </a:lnTo>
                <a:lnTo>
                  <a:pt x="1379970" y="138114"/>
                </a:lnTo>
                <a:lnTo>
                  <a:pt x="1419766" y="143966"/>
                </a:lnTo>
                <a:lnTo>
                  <a:pt x="1459561" y="148648"/>
                </a:lnTo>
                <a:lnTo>
                  <a:pt x="1499357" y="150989"/>
                </a:lnTo>
                <a:lnTo>
                  <a:pt x="1537982" y="150989"/>
                </a:lnTo>
                <a:lnTo>
                  <a:pt x="1574266" y="146307"/>
                </a:lnTo>
                <a:lnTo>
                  <a:pt x="1610550" y="136943"/>
                </a:lnTo>
                <a:lnTo>
                  <a:pt x="1645664" y="122898"/>
                </a:lnTo>
                <a:lnTo>
                  <a:pt x="1680778" y="104171"/>
                </a:lnTo>
                <a:lnTo>
                  <a:pt x="1715892" y="85443"/>
                </a:lnTo>
                <a:lnTo>
                  <a:pt x="1751005" y="64375"/>
                </a:lnTo>
                <a:lnTo>
                  <a:pt x="1784949" y="44477"/>
                </a:lnTo>
                <a:lnTo>
                  <a:pt x="1821233" y="26920"/>
                </a:lnTo>
                <a:lnTo>
                  <a:pt x="1856347" y="12875"/>
                </a:lnTo>
                <a:lnTo>
                  <a:pt x="1892631" y="3511"/>
                </a:ln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6414-D5C4-B327-F886-1286ADF9096E}"/>
              </a:ext>
            </a:extLst>
          </p:cNvPr>
          <p:cNvSpPr>
            <a:spLocks noGrp="1"/>
          </p:cNvSpPr>
          <p:nvPr>
            <p:ph type="title"/>
          </p:nvPr>
        </p:nvSpPr>
        <p:spPr>
          <a:xfrm>
            <a:off x="938759" y="644525"/>
            <a:ext cx="2538247" cy="5408866"/>
          </a:xfrm>
        </p:spPr>
        <p:txBody>
          <a:bodyPr anchor="ctr">
            <a:normAutofit/>
          </a:bodyPr>
          <a:lstStyle/>
          <a:p>
            <a:r>
              <a:rPr lang="en-US" sz="3500"/>
              <a:t>Executive Summary </a:t>
            </a:r>
          </a:p>
        </p:txBody>
      </p:sp>
      <p:graphicFrame>
        <p:nvGraphicFramePr>
          <p:cNvPr id="5" name="Content Placeholder 2">
            <a:extLst>
              <a:ext uri="{FF2B5EF4-FFF2-40B4-BE49-F238E27FC236}">
                <a16:creationId xmlns:a16="http://schemas.microsoft.com/office/drawing/2014/main" id="{0CD2FD73-505A-5A57-A581-E05212CD9698}"/>
              </a:ext>
            </a:extLst>
          </p:cNvPr>
          <p:cNvGraphicFramePr>
            <a:graphicFrameLocks noGrp="1"/>
          </p:cNvGraphicFramePr>
          <p:nvPr>
            <p:ph idx="1"/>
            <p:extLst>
              <p:ext uri="{D42A27DB-BD31-4B8C-83A1-F6EECF244321}">
                <p14:modId xmlns:p14="http://schemas.microsoft.com/office/powerpoint/2010/main" val="409643268"/>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13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8759" y="644525"/>
            <a:ext cx="2538247" cy="5408866"/>
          </a:xfrm>
        </p:spPr>
        <p:txBody>
          <a:bodyPr anchor="ctr">
            <a:normAutofit/>
          </a:bodyPr>
          <a:lstStyle/>
          <a:p>
            <a:r>
              <a:rPr lang="en-US" sz="3500"/>
              <a:t>What is Diabetes?</a:t>
            </a:r>
          </a:p>
        </p:txBody>
      </p:sp>
      <p:graphicFrame>
        <p:nvGraphicFramePr>
          <p:cNvPr id="5" name="Content Placeholder 2">
            <a:extLst>
              <a:ext uri="{FF2B5EF4-FFF2-40B4-BE49-F238E27FC236}">
                <a16:creationId xmlns:a16="http://schemas.microsoft.com/office/drawing/2014/main" id="{1C813B3C-7EB2-CE3B-5018-98CA97E3343D}"/>
              </a:ext>
            </a:extLst>
          </p:cNvPr>
          <p:cNvGraphicFramePr>
            <a:graphicFrameLocks noGrp="1"/>
          </p:cNvGraphicFramePr>
          <p:nvPr>
            <p:ph idx="1"/>
            <p:extLst>
              <p:ext uri="{D42A27DB-BD31-4B8C-83A1-F6EECF244321}">
                <p14:modId xmlns:p14="http://schemas.microsoft.com/office/powerpoint/2010/main" val="3918757147"/>
              </p:ext>
            </p:extLst>
          </p:nvPr>
        </p:nvGraphicFramePr>
        <p:xfrm>
          <a:off x="3881437" y="644525"/>
          <a:ext cx="4691063"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D323-E91A-82A3-D6D7-E9A66A6F4B85}"/>
              </a:ext>
            </a:extLst>
          </p:cNvPr>
          <p:cNvSpPr>
            <a:spLocks noGrp="1"/>
          </p:cNvSpPr>
          <p:nvPr>
            <p:ph type="title"/>
          </p:nvPr>
        </p:nvSpPr>
        <p:spPr>
          <a:xfrm>
            <a:off x="3896795" y="382385"/>
            <a:ext cx="4751503" cy="1492132"/>
          </a:xfrm>
        </p:spPr>
        <p:txBody>
          <a:bodyPr>
            <a:normAutofit/>
          </a:bodyPr>
          <a:lstStyle/>
          <a:p>
            <a:r>
              <a:rPr lang="en-US" dirty="0"/>
              <a:t>Data Collection </a:t>
            </a:r>
          </a:p>
        </p:txBody>
      </p:sp>
      <p:pic>
        <p:nvPicPr>
          <p:cNvPr id="5" name="Picture 4" descr="Top view of cubes connected with black lines">
            <a:extLst>
              <a:ext uri="{FF2B5EF4-FFF2-40B4-BE49-F238E27FC236}">
                <a16:creationId xmlns:a16="http://schemas.microsoft.com/office/drawing/2014/main" id="{B9719938-B567-D35A-9EF8-BB7C6AD05F07}"/>
              </a:ext>
            </a:extLst>
          </p:cNvPr>
          <p:cNvPicPr>
            <a:picLocks noChangeAspect="1"/>
          </p:cNvPicPr>
          <p:nvPr/>
        </p:nvPicPr>
        <p:blipFill>
          <a:blip r:embed="rId3"/>
          <a:srcRect l="38046" r="28128" b="1"/>
          <a:stretch/>
        </p:blipFill>
        <p:spPr>
          <a:xfrm>
            <a:off x="516325" y="-9525"/>
            <a:ext cx="3097367" cy="6867525"/>
          </a:xfrm>
          <a:prstGeom prst="rect">
            <a:avLst/>
          </a:prstGeom>
        </p:spPr>
      </p:pic>
      <p:sp>
        <p:nvSpPr>
          <p:cNvPr id="16"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BAB9AF7C-8E86-263A-13E3-E49D13D51B65}"/>
              </a:ext>
            </a:extLst>
          </p:cNvPr>
          <p:cNvSpPr>
            <a:spLocks noGrp="1"/>
          </p:cNvSpPr>
          <p:nvPr>
            <p:ph idx="1"/>
          </p:nvPr>
        </p:nvSpPr>
        <p:spPr>
          <a:xfrm>
            <a:off x="3896795" y="2286001"/>
            <a:ext cx="4751503" cy="3593591"/>
          </a:xfrm>
        </p:spPr>
        <p:txBody>
          <a:bodyPr>
            <a:normAutofit fontScale="77500" lnSpcReduction="20000"/>
          </a:bodyPr>
          <a:lstStyle/>
          <a:p>
            <a:pPr marL="0" indent="0" algn="l">
              <a:buNone/>
            </a:pPr>
            <a:r>
              <a:rPr lang="en-US" sz="1800" b="1" i="0" u="none" strike="noStrike" dirty="0">
                <a:solidFill>
                  <a:srgbClr val="000000"/>
                </a:solidFill>
                <a:effectLst/>
              </a:rPr>
              <a:t>Data Collection</a:t>
            </a:r>
            <a:endParaRPr lang="en-US" sz="1800" b="0" i="0" u="none" strike="noStrike" dirty="0">
              <a:solidFill>
                <a:srgbClr val="000000"/>
              </a:solidFill>
              <a:effectLst/>
            </a:endParaRPr>
          </a:p>
          <a:p>
            <a:pPr algn="l">
              <a:buFont typeface="Arial" panose="020B0604020202020204" pitchFamily="34" charset="0"/>
              <a:buChar char="•"/>
            </a:pPr>
            <a:r>
              <a:rPr lang="en-US" sz="1800" b="0" i="0" u="none" strike="noStrike" dirty="0">
                <a:solidFill>
                  <a:srgbClr val="000000"/>
                </a:solidFill>
                <a:effectLst/>
              </a:rPr>
              <a:t>We initially used CDC data to analyze diabetes prevalence across various U.S. states.</a:t>
            </a:r>
          </a:p>
          <a:p>
            <a:pPr algn="l">
              <a:buFont typeface="Arial" panose="020B0604020202020204" pitchFamily="34" charset="0"/>
              <a:buChar char="•"/>
            </a:pPr>
            <a:r>
              <a:rPr lang="en-US" sz="1800" b="0" i="0" u="none" strike="noStrike" dirty="0">
                <a:solidFill>
                  <a:srgbClr val="000000"/>
                </a:solidFill>
                <a:effectLst/>
              </a:rPr>
              <a:t>Our second dataset from Kaggle examined the relationship between diabetes and factors such as BMI, skin thickness, glucose levels, and pregnancy history. This dataset also included data from the Pima Indian population, a Native American group in Arizona with a higher incidence of diabetes.</a:t>
            </a:r>
          </a:p>
          <a:p>
            <a:pPr algn="l">
              <a:buFont typeface="Arial" panose="020B0604020202020204" pitchFamily="34" charset="0"/>
              <a:buChar char="•"/>
            </a:pPr>
            <a:r>
              <a:rPr lang="en-US" sz="1800" b="0" i="0" u="none" strike="noStrike" dirty="0">
                <a:solidFill>
                  <a:srgbClr val="000000"/>
                </a:solidFill>
                <a:effectLst/>
              </a:rPr>
              <a:t>During data cleaning, we replaced any missing values in the Kaggle dataset using the mean for the respective variables.</a:t>
            </a:r>
          </a:p>
          <a:p>
            <a:pPr>
              <a:lnSpc>
                <a:spcPct val="100000"/>
              </a:lnSpc>
            </a:pPr>
            <a:endParaRPr lang="en-US" sz="1400" b="1" dirty="0"/>
          </a:p>
          <a:p>
            <a:pPr>
              <a:lnSpc>
                <a:spcPct val="100000"/>
              </a:lnSpc>
            </a:pPr>
            <a:r>
              <a:rPr lang="en-US" sz="1400" b="1" dirty="0"/>
              <a:t>1</a:t>
            </a:r>
            <a:r>
              <a:rPr lang="en-US" sz="1400" b="1" baseline="30000" dirty="0"/>
              <a:t>st</a:t>
            </a:r>
            <a:r>
              <a:rPr lang="en-US" sz="1400" b="1" dirty="0"/>
              <a:t> </a:t>
            </a:r>
            <a:r>
              <a:rPr lang="en-US" sz="1400" b="1" i="0" u="none" strike="noStrike" dirty="0">
                <a:effectLst/>
              </a:rPr>
              <a:t>Data Sources:</a:t>
            </a:r>
            <a:endParaRPr lang="en-US" sz="1400" b="0" i="0" u="none" strike="noStrike" dirty="0">
              <a:effectLst/>
            </a:endParaRPr>
          </a:p>
          <a:p>
            <a:pPr marL="0" indent="0">
              <a:lnSpc>
                <a:spcPct val="100000"/>
              </a:lnSpc>
              <a:buNone/>
            </a:pPr>
            <a:r>
              <a:rPr lang="en-US" sz="1400" b="0" i="0" u="none" strike="noStrike" dirty="0">
                <a:effectLst/>
                <a:hlinkClick r:id="rId4"/>
              </a:rPr>
              <a:t>CDC Data Source</a:t>
            </a:r>
            <a:endParaRPr lang="en-US" sz="1400" b="0" i="0" u="none" strike="noStrike" dirty="0">
              <a:effectLst/>
            </a:endParaRPr>
          </a:p>
          <a:p>
            <a:pPr>
              <a:lnSpc>
                <a:spcPct val="100000"/>
              </a:lnSpc>
            </a:pPr>
            <a:r>
              <a:rPr lang="en-US" sz="1400" b="1" i="0" u="none" strike="noStrike" dirty="0">
                <a:effectLst/>
              </a:rPr>
              <a:t>2</a:t>
            </a:r>
            <a:r>
              <a:rPr lang="en-US" sz="1400" b="1" i="0" u="none" strike="noStrike" baseline="30000" dirty="0">
                <a:effectLst/>
              </a:rPr>
              <a:t>nd</a:t>
            </a:r>
            <a:r>
              <a:rPr lang="en-US" sz="1400" b="1" i="0" u="none" strike="noStrike" dirty="0">
                <a:effectLst/>
              </a:rPr>
              <a:t> Data Sources:</a:t>
            </a:r>
            <a:endParaRPr lang="en-US" sz="1400" b="0" i="0" u="none" strike="noStrike" dirty="0">
              <a:effectLst/>
            </a:endParaRPr>
          </a:p>
          <a:p>
            <a:pPr marL="0" indent="0">
              <a:lnSpc>
                <a:spcPct val="100000"/>
              </a:lnSpc>
              <a:buNone/>
            </a:pPr>
            <a:r>
              <a:rPr lang="en-US" sz="1400" b="0" i="0" u="none" strike="noStrike" dirty="0">
                <a:effectLst/>
                <a:hlinkClick r:id="rId5"/>
              </a:rPr>
              <a:t>Kaggle Diabetes Dataset</a:t>
            </a:r>
            <a:endParaRPr lang="en-US" sz="1400" b="0" i="0" u="none" strike="noStrike" dirty="0">
              <a:effectLst/>
            </a:endParaRPr>
          </a:p>
          <a:p>
            <a:pPr>
              <a:lnSpc>
                <a:spcPct val="100000"/>
              </a:lnSpc>
            </a:pPr>
            <a:endParaRPr lang="en-US" sz="1400" b="0" i="0" u="none" strike="noStrike" dirty="0">
              <a:effectLst/>
            </a:endParaRPr>
          </a:p>
          <a:p>
            <a:pPr>
              <a:lnSpc>
                <a:spcPct val="100000"/>
              </a:lnSpc>
            </a:pPr>
            <a:endParaRPr lang="en-US" sz="1400" dirty="0"/>
          </a:p>
        </p:txBody>
      </p:sp>
      <p:sp>
        <p:nvSpPr>
          <p:cNvPr id="18" name="Rectangle 17">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C768C074-FFCC-9663-C040-43382313B9E4}"/>
              </a:ext>
            </a:extLst>
          </p:cNvPr>
          <p:cNvSpPr txBox="1"/>
          <p:nvPr/>
        </p:nvSpPr>
        <p:spPr>
          <a:xfrm>
            <a:off x="3692207" y="6488668"/>
            <a:ext cx="5160679" cy="1200329"/>
          </a:xfrm>
          <a:prstGeom prst="rect">
            <a:avLst/>
          </a:prstGeom>
          <a:noFill/>
        </p:spPr>
        <p:txBody>
          <a:bodyPr wrap="square" rtlCol="0">
            <a:spAutoFit/>
          </a:bodyPr>
          <a:lstStyle/>
          <a:p>
            <a:pPr>
              <a:spcAft>
                <a:spcPts val="600"/>
              </a:spcAft>
            </a:pPr>
            <a:r>
              <a:rPr lang="en-US" sz="1050" dirty="0"/>
              <a:t>Dataset: </a:t>
            </a:r>
            <a:r>
              <a:rPr lang="en-US" sz="1050" b="0" i="0" u="none" strike="noStrike" dirty="0">
                <a:effectLst/>
                <a:hlinkClick r:id="rId4"/>
              </a:rPr>
              <a:t>CDC Data Source</a:t>
            </a:r>
            <a:r>
              <a:rPr lang="en-US" sz="1050" b="0" i="0" u="none" strike="noStrike" dirty="0">
                <a:effectLst/>
              </a:rPr>
              <a:t>,</a:t>
            </a:r>
            <a:r>
              <a:rPr lang="en-US" sz="1050" b="0" i="0" u="none" strike="noStrike" dirty="0">
                <a:effectLst/>
                <a:hlinkClick r:id="rId5"/>
              </a:rPr>
              <a:t> Kaggle Diabetes Dataset</a:t>
            </a:r>
            <a:endParaRPr lang="en-US" sz="1050" b="0" i="0" u="none" strike="noStrike">
              <a:effectLst/>
            </a:endParaRPr>
          </a:p>
          <a:p>
            <a:pPr>
              <a:spcAft>
                <a:spcPts val="600"/>
              </a:spcAft>
            </a:pPr>
            <a:r>
              <a:rPr lang="en-US" sz="1050" dirty="0"/>
              <a:t>License: Public License. </a:t>
            </a:r>
            <a:endParaRPr lang="en-US" sz="1050" b="0" i="0" u="none" strike="noStrike">
              <a:effectLst/>
            </a:endParaRPr>
          </a:p>
          <a:p>
            <a:pPr marL="285750" indent="-285750">
              <a:spcAft>
                <a:spcPts val="600"/>
              </a:spcAft>
              <a:buFont typeface="Arial" panose="020B0604020202020204" pitchFamily="34" charset="0"/>
              <a:buChar char="•"/>
            </a:pPr>
            <a:endParaRPr lang="en-US" sz="1800" b="0" i="0" u="none" strike="noStrike">
              <a:effectLst/>
            </a:endParaRPr>
          </a:p>
          <a:p>
            <a:pPr marL="285750" indent="-28575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32170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 up photo of vial beside a syringe">
            <a:extLst>
              <a:ext uri="{FF2B5EF4-FFF2-40B4-BE49-F238E27FC236}">
                <a16:creationId xmlns:a16="http://schemas.microsoft.com/office/drawing/2014/main" id="{930A6A19-3806-93E3-84BF-963076811FB5}"/>
              </a:ext>
            </a:extLst>
          </p:cNvPr>
          <p:cNvPicPr>
            <a:picLocks noChangeAspect="1"/>
          </p:cNvPicPr>
          <p:nvPr/>
        </p:nvPicPr>
        <p:blipFill>
          <a:blip r:embed="rId2"/>
          <a:srcRect l="38399" r="31495"/>
          <a:stretch/>
        </p:blipFill>
        <p:spPr>
          <a:xfrm>
            <a:off x="516325" y="-9525"/>
            <a:ext cx="3097367" cy="6867525"/>
          </a:xfrm>
          <a:prstGeom prst="rect">
            <a:avLst/>
          </a:prstGeom>
        </p:spPr>
      </p:pic>
      <p:sp>
        <p:nvSpPr>
          <p:cNvPr id="9"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 name="Content Placeholder 2"/>
          <p:cNvSpPr>
            <a:spLocks noGrp="1"/>
          </p:cNvSpPr>
          <p:nvPr>
            <p:ph idx="1"/>
          </p:nvPr>
        </p:nvSpPr>
        <p:spPr>
          <a:xfrm>
            <a:off x="3896795" y="2286001"/>
            <a:ext cx="4751503" cy="3593591"/>
          </a:xfrm>
        </p:spPr>
        <p:txBody>
          <a:bodyPr>
            <a:normAutofit/>
          </a:bodyPr>
          <a:lstStyle/>
          <a:p>
            <a:pPr marL="0" indent="0">
              <a:buNone/>
            </a:pPr>
            <a:r>
              <a:rPr lang="en-US" sz="4000" b="0" i="0" u="none" strike="noStrike" dirty="0">
                <a:effectLst/>
                <a:latin typeface="-webkit-standard"/>
              </a:rPr>
              <a:t>Where in the U.S. is the risk of getting diabetes highest?</a:t>
            </a:r>
            <a:endParaRPr lang="en-US" sz="4000" dirty="0"/>
          </a:p>
        </p:txBody>
      </p:sp>
      <p:sp>
        <p:nvSpPr>
          <p:cNvPr id="11" name="Rectangle 10">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885" y="268818"/>
            <a:ext cx="8182230" cy="1065836"/>
          </a:xfrm>
        </p:spPr>
        <p:txBody>
          <a:bodyPr vert="horz" lIns="91440" tIns="45720" rIns="91440" bIns="45720" rtlCol="0" anchor="ctr">
            <a:normAutofit fontScale="90000"/>
          </a:bodyPr>
          <a:lstStyle/>
          <a:p>
            <a:pPr defTabSz="914400">
              <a:lnSpc>
                <a:spcPct val="90000"/>
              </a:lnSpc>
            </a:pPr>
            <a:r>
              <a:rPr lang="en-US" sz="5700" dirty="0" err="1"/>
              <a:t>SouthWest</a:t>
            </a:r>
            <a:r>
              <a:rPr lang="en-US" sz="5700" dirty="0"/>
              <a:t> Area of The US</a:t>
            </a:r>
            <a:br>
              <a:rPr lang="en-US" sz="5700" dirty="0"/>
            </a:br>
            <a:endParaRPr lang="en-US" sz="5700" dirty="0"/>
          </a:p>
        </p:txBody>
      </p:sp>
      <p:pic>
        <p:nvPicPr>
          <p:cNvPr id="4" name="Content Placeholder 3">
            <a:extLst>
              <a:ext uri="{FF2B5EF4-FFF2-40B4-BE49-F238E27FC236}">
                <a16:creationId xmlns:a16="http://schemas.microsoft.com/office/drawing/2014/main" id="{73A3CC84-73B4-4036-AA39-B96F8FEAF2D2}"/>
              </a:ext>
            </a:extLst>
          </p:cNvPr>
          <p:cNvPicPr>
            <a:picLocks noGrp="1" noChangeAspect="1"/>
          </p:cNvPicPr>
          <p:nvPr>
            <p:ph idx="1"/>
          </p:nvPr>
        </p:nvPicPr>
        <p:blipFill>
          <a:blip r:embed="rId2"/>
          <a:stretch>
            <a:fillRect/>
          </a:stretch>
        </p:blipFill>
        <p:spPr>
          <a:xfrm>
            <a:off x="240029" y="899198"/>
            <a:ext cx="4605348" cy="2871524"/>
          </a:xfrm>
          <a:prstGeom prst="rect">
            <a:avLst/>
          </a:prstGeom>
        </p:spPr>
      </p:pic>
      <p:pic>
        <p:nvPicPr>
          <p:cNvPr id="3" name="Content Placeholder 3">
            <a:extLst>
              <a:ext uri="{FF2B5EF4-FFF2-40B4-BE49-F238E27FC236}">
                <a16:creationId xmlns:a16="http://schemas.microsoft.com/office/drawing/2014/main" id="{6040C07E-532F-8D0F-7FCA-69B55B2593BF}"/>
              </a:ext>
            </a:extLst>
          </p:cNvPr>
          <p:cNvPicPr>
            <a:picLocks noChangeAspect="1"/>
          </p:cNvPicPr>
          <p:nvPr/>
        </p:nvPicPr>
        <p:blipFill>
          <a:blip r:embed="rId3"/>
          <a:stretch>
            <a:fillRect/>
          </a:stretch>
        </p:blipFill>
        <p:spPr>
          <a:xfrm>
            <a:off x="4017208" y="3636225"/>
            <a:ext cx="4801559" cy="2952957"/>
          </a:xfrm>
          <a:prstGeom prst="rect">
            <a:avLst/>
          </a:prstGeom>
        </p:spPr>
      </p:pic>
      <p:sp>
        <p:nvSpPr>
          <p:cNvPr id="6" name="TextBox 5">
            <a:extLst>
              <a:ext uri="{FF2B5EF4-FFF2-40B4-BE49-F238E27FC236}">
                <a16:creationId xmlns:a16="http://schemas.microsoft.com/office/drawing/2014/main" id="{6852AE22-EE1C-0FA5-9C5C-6B73493307AC}"/>
              </a:ext>
            </a:extLst>
          </p:cNvPr>
          <p:cNvSpPr txBox="1"/>
          <p:nvPr/>
        </p:nvSpPr>
        <p:spPr>
          <a:xfrm>
            <a:off x="4986779" y="1055801"/>
            <a:ext cx="3676336" cy="1754326"/>
          </a:xfrm>
          <a:prstGeom prst="rect">
            <a:avLst/>
          </a:prstGeom>
          <a:noFill/>
        </p:spPr>
        <p:txBody>
          <a:bodyPr wrap="square" rtlCol="0">
            <a:spAutoFit/>
          </a:bodyPr>
          <a:lstStyle/>
          <a:p>
            <a:r>
              <a:rPr lang="en-US" b="0" i="0" u="none" strike="noStrike" dirty="0">
                <a:solidFill>
                  <a:srgbClr val="000000"/>
                </a:solidFill>
                <a:effectLst/>
                <a:latin typeface="-webkit-standard"/>
              </a:rPr>
              <a:t>The Southwest has the highest diabetes prevalence, followed by the Midwest, Northeast, and West regions. This trend reflects broader socio-economic and lifestyle factors in each area.</a:t>
            </a:r>
            <a:endParaRPr lang="en-US" dirty="0"/>
          </a:p>
        </p:txBody>
      </p:sp>
      <p:sp>
        <p:nvSpPr>
          <p:cNvPr id="7" name="TextBox 6">
            <a:extLst>
              <a:ext uri="{FF2B5EF4-FFF2-40B4-BE49-F238E27FC236}">
                <a16:creationId xmlns:a16="http://schemas.microsoft.com/office/drawing/2014/main" id="{A47EDF5B-3E56-3868-A7C8-6E3FFF4233E2}"/>
              </a:ext>
            </a:extLst>
          </p:cNvPr>
          <p:cNvSpPr txBox="1"/>
          <p:nvPr/>
        </p:nvSpPr>
        <p:spPr>
          <a:xfrm>
            <a:off x="677654" y="4077936"/>
            <a:ext cx="3442933" cy="2308324"/>
          </a:xfrm>
          <a:prstGeom prst="rect">
            <a:avLst/>
          </a:prstGeom>
          <a:noFill/>
        </p:spPr>
        <p:txBody>
          <a:bodyPr wrap="square" rtlCol="0">
            <a:spAutoFit/>
          </a:bodyPr>
          <a:lstStyle/>
          <a:p>
            <a:r>
              <a:rPr lang="en-US" b="0" i="0" u="none" strike="noStrike" dirty="0">
                <a:solidFill>
                  <a:srgbClr val="000000"/>
                </a:solidFill>
                <a:effectLst/>
                <a:latin typeface="-webkit-standard"/>
              </a:rPr>
              <a:t>The graph indicates a gradual increase in diabetes prevalence across regions from 2019 to 2024, with some variability in prevalence across regions. There is more uncertainty in the forecasted values for later years (2023–2024).</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AC936-3251-A09F-88B5-ADB93EC9C322}"/>
              </a:ext>
            </a:extLst>
          </p:cNvPr>
          <p:cNvSpPr>
            <a:spLocks noGrp="1"/>
          </p:cNvSpPr>
          <p:nvPr>
            <p:ph type="title"/>
          </p:nvPr>
        </p:nvSpPr>
        <p:spPr>
          <a:xfrm>
            <a:off x="938758" y="949642"/>
            <a:ext cx="3661817" cy="1492132"/>
          </a:xfrm>
        </p:spPr>
        <p:txBody>
          <a:bodyPr>
            <a:normAutofit/>
          </a:bodyPr>
          <a:lstStyle/>
          <a:p>
            <a:r>
              <a:rPr lang="en-US" sz="2800"/>
              <a:t>the pivot from prophet to logistic regression</a:t>
            </a:r>
          </a:p>
        </p:txBody>
      </p:sp>
      <p:sp>
        <p:nvSpPr>
          <p:cNvPr id="12" name="Rectangle 11">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6CF69F8-B7BC-19B7-D529-578BD8D6D8BE}"/>
              </a:ext>
            </a:extLst>
          </p:cNvPr>
          <p:cNvSpPr>
            <a:spLocks noGrp="1"/>
          </p:cNvSpPr>
          <p:nvPr>
            <p:ph idx="1"/>
          </p:nvPr>
        </p:nvSpPr>
        <p:spPr>
          <a:xfrm>
            <a:off x="938758" y="2667000"/>
            <a:ext cx="3723049" cy="3212592"/>
          </a:xfrm>
        </p:spPr>
        <p:txBody>
          <a:bodyPr>
            <a:normAutofit/>
          </a:bodyPr>
          <a:lstStyle/>
          <a:p>
            <a:pPr lvl="1">
              <a:buFont typeface="Arial" panose="020B0604020202020204" pitchFamily="34" charset="0"/>
              <a:buChar char="•"/>
            </a:pPr>
            <a:r>
              <a:rPr lang="en-US" b="0" i="0" u="none" strike="noStrike" dirty="0">
                <a:solidFill>
                  <a:schemeClr val="tx1">
                    <a:lumMod val="85000"/>
                    <a:lumOff val="15000"/>
                  </a:schemeClr>
                </a:solidFill>
                <a:effectLst/>
                <a:latin typeface="-webkit-standard"/>
              </a:rPr>
              <a:t>Due to limitations in our dataset, which was already aggregated by year, we shifted from using the Prophet Forecasting </a:t>
            </a:r>
            <a:r>
              <a:rPr lang="en-US" dirty="0">
                <a:solidFill>
                  <a:schemeClr val="tx1">
                    <a:lumMod val="85000"/>
                    <a:lumOff val="15000"/>
                  </a:schemeClr>
                </a:solidFill>
                <a:latin typeface="-webkit-standard"/>
              </a:rPr>
              <a:t>M</a:t>
            </a:r>
            <a:r>
              <a:rPr lang="en-US" b="0" i="0" u="none" strike="noStrike" dirty="0">
                <a:solidFill>
                  <a:schemeClr val="tx1">
                    <a:lumMod val="85000"/>
                    <a:lumOff val="15000"/>
                  </a:schemeClr>
                </a:solidFill>
                <a:effectLst/>
                <a:latin typeface="-webkit-standard"/>
              </a:rPr>
              <a:t>odel to Logistic </a:t>
            </a:r>
            <a:r>
              <a:rPr lang="en-US" dirty="0">
                <a:solidFill>
                  <a:schemeClr val="tx1">
                    <a:lumMod val="85000"/>
                    <a:lumOff val="15000"/>
                  </a:schemeClr>
                </a:solidFill>
                <a:latin typeface="-webkit-standard"/>
              </a:rPr>
              <a:t>R</a:t>
            </a:r>
            <a:r>
              <a:rPr lang="en-US" b="0" i="0" u="none" strike="noStrike" dirty="0">
                <a:solidFill>
                  <a:schemeClr val="tx1">
                    <a:lumMod val="85000"/>
                    <a:lumOff val="15000"/>
                  </a:schemeClr>
                </a:solidFill>
                <a:effectLst/>
                <a:latin typeface="-webkit-standard"/>
              </a:rPr>
              <a:t>egression. This method allowed us to better predict diabetes risk based on location and personal health factors.</a:t>
            </a:r>
            <a:endParaRPr lang="en-US" b="0" i="0" u="none" strike="noStrike" dirty="0">
              <a:solidFill>
                <a:schemeClr val="tx1">
                  <a:lumMod val="85000"/>
                  <a:lumOff val="15000"/>
                </a:schemeClr>
              </a:solidFill>
              <a:effectLst/>
            </a:endParaRPr>
          </a:p>
        </p:txBody>
      </p:sp>
      <p:sp>
        <p:nvSpPr>
          <p:cNvPr id="14"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92605" y="613446"/>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pic>
        <p:nvPicPr>
          <p:cNvPr id="7" name="Graphic 6" descr="Statistics">
            <a:extLst>
              <a:ext uri="{FF2B5EF4-FFF2-40B4-BE49-F238E27FC236}">
                <a16:creationId xmlns:a16="http://schemas.microsoft.com/office/drawing/2014/main" id="{CF8B9EAA-1BCE-3207-4B70-792C5318EB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9445" y="2021558"/>
            <a:ext cx="2413000" cy="2413000"/>
          </a:xfrm>
          <a:prstGeom prst="rect">
            <a:avLst/>
          </a:prstGeom>
        </p:spPr>
      </p:pic>
    </p:spTree>
    <p:extLst>
      <p:ext uri="{BB962C8B-B14F-4D97-AF65-F5344CB8AC3E}">
        <p14:creationId xmlns:p14="http://schemas.microsoft.com/office/powerpoint/2010/main" val="83567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048AC702-98D8-B813-2120-D51EFA733502}"/>
              </a:ext>
            </a:extLst>
          </p:cNvPr>
          <p:cNvPicPr>
            <a:picLocks noChangeAspect="1"/>
          </p:cNvPicPr>
          <p:nvPr/>
        </p:nvPicPr>
        <p:blipFill>
          <a:blip r:embed="rId2"/>
          <a:srcRect l="30509" r="36318"/>
          <a:stretch/>
        </p:blipFill>
        <p:spPr>
          <a:xfrm>
            <a:off x="5503984" y="10"/>
            <a:ext cx="3640016" cy="6857990"/>
          </a:xfrm>
          <a:prstGeom prst="rect">
            <a:avLst/>
          </a:prstGeom>
        </p:spPr>
      </p:pic>
      <p:sp>
        <p:nvSpPr>
          <p:cNvPr id="9"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F277D412-F8F3-0268-5AF2-DBE4A957A431}"/>
              </a:ext>
            </a:extLst>
          </p:cNvPr>
          <p:cNvSpPr>
            <a:spLocks noGrp="1"/>
          </p:cNvSpPr>
          <p:nvPr>
            <p:ph type="title"/>
          </p:nvPr>
        </p:nvSpPr>
        <p:spPr>
          <a:xfrm>
            <a:off x="573788" y="382385"/>
            <a:ext cx="4511923" cy="1492132"/>
          </a:xfrm>
        </p:spPr>
        <p:txBody>
          <a:bodyPr>
            <a:normAutofit/>
          </a:bodyPr>
          <a:lstStyle/>
          <a:p>
            <a:r>
              <a:rPr lang="en-US" dirty="0"/>
              <a:t>Logistic Regression </a:t>
            </a:r>
          </a:p>
        </p:txBody>
      </p:sp>
      <p:sp>
        <p:nvSpPr>
          <p:cNvPr id="11" name="Rectangle 10">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B72F2BF-1827-142F-0229-AF70E7086FFD}"/>
              </a:ext>
            </a:extLst>
          </p:cNvPr>
          <p:cNvSpPr>
            <a:spLocks noGrp="1"/>
          </p:cNvSpPr>
          <p:nvPr>
            <p:ph idx="1"/>
          </p:nvPr>
        </p:nvSpPr>
        <p:spPr>
          <a:xfrm>
            <a:off x="573788" y="2286001"/>
            <a:ext cx="4511923" cy="3593591"/>
          </a:xfrm>
        </p:spPr>
        <p:txBody>
          <a:bodyPr>
            <a:normAutofit/>
          </a:bodyPr>
          <a:lstStyle/>
          <a:p>
            <a:r>
              <a:rPr lang="en-US" b="0" i="0" u="none" strike="noStrike">
                <a:effectLst/>
                <a:latin typeface="-webkit-standard"/>
              </a:rPr>
              <a:t>Logistic regression is a statistical method used to predict the probability of an outcome, typically when the outcome is binary (like yes/no or true/false). It estimates the relationship between one or more variables and the likelihood of a specific result.</a:t>
            </a:r>
            <a:endParaRPr lang="en-US" dirty="0"/>
          </a:p>
        </p:txBody>
      </p:sp>
    </p:spTree>
    <p:extLst>
      <p:ext uri="{BB962C8B-B14F-4D97-AF65-F5344CB8AC3E}">
        <p14:creationId xmlns:p14="http://schemas.microsoft.com/office/powerpoint/2010/main" val="137267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2DD55CBB-AFB7-4414-AAC1-5F7C75BEC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6" name="Rectangle 35">
            <a:extLst>
              <a:ext uri="{FF2B5EF4-FFF2-40B4-BE49-F238E27FC236}">
                <a16:creationId xmlns:a16="http://schemas.microsoft.com/office/drawing/2014/main" id="{5AEDCF29-A4AC-4FFE-82CB-B71530A8A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A1640174-A062-4A3E-B057-7DDA11F9C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9143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8013B1A5-D346-480B-FE78-41DB7CB79122}"/>
              </a:ext>
            </a:extLst>
          </p:cNvPr>
          <p:cNvSpPr>
            <a:spLocks noGrp="1"/>
          </p:cNvSpPr>
          <p:nvPr>
            <p:ph type="title"/>
          </p:nvPr>
        </p:nvSpPr>
        <p:spPr>
          <a:xfrm>
            <a:off x="4349388" y="1681041"/>
            <a:ext cx="4526280" cy="3296241"/>
          </a:xfrm>
        </p:spPr>
        <p:txBody>
          <a:bodyPr vert="horz" lIns="91440" tIns="45720" rIns="91440" bIns="45720" rtlCol="0" anchor="ctr">
            <a:normAutofit/>
          </a:bodyPr>
          <a:lstStyle/>
          <a:p>
            <a:pPr algn="ctr"/>
            <a:r>
              <a:rPr lang="en-US" sz="3000" b="0" i="0" u="none" strike="noStrike" spc="600" dirty="0">
                <a:effectLst/>
              </a:rPr>
              <a:t>Do you think a family history of diabetes affects your risk of developing the condition?</a:t>
            </a:r>
            <a:endParaRPr lang="en-US" sz="3000" spc="600" dirty="0"/>
          </a:p>
        </p:txBody>
      </p:sp>
      <p:sp>
        <p:nvSpPr>
          <p:cNvPr id="42" name="Rectangle 41">
            <a:extLst>
              <a:ext uri="{FF2B5EF4-FFF2-40B4-BE49-F238E27FC236}">
                <a16:creationId xmlns:a16="http://schemas.microsoft.com/office/drawing/2014/main" id="{2C409040-2B21-4C40-9998-12171975F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00" y="0"/>
            <a:ext cx="4041988"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hand of two adults and a kid on top of each other">
            <a:extLst>
              <a:ext uri="{FF2B5EF4-FFF2-40B4-BE49-F238E27FC236}">
                <a16:creationId xmlns:a16="http://schemas.microsoft.com/office/drawing/2014/main" id="{C1517896-0B6F-668A-AA9B-BCA2A1E5A8F6}"/>
              </a:ext>
            </a:extLst>
          </p:cNvPr>
          <p:cNvPicPr>
            <a:picLocks noChangeAspect="1"/>
          </p:cNvPicPr>
          <p:nvPr/>
        </p:nvPicPr>
        <p:blipFill>
          <a:blip r:embed="rId2"/>
          <a:srcRect l="19706" r="12430" b="2"/>
          <a:stretch/>
        </p:blipFill>
        <p:spPr>
          <a:xfrm>
            <a:off x="158262" y="1428750"/>
            <a:ext cx="3745523" cy="3683977"/>
          </a:xfrm>
          <a:prstGeom prst="rect">
            <a:avLst/>
          </a:prstGeom>
        </p:spPr>
      </p:pic>
      <p:sp>
        <p:nvSpPr>
          <p:cNvPr id="44"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857250"/>
            <a:ext cx="4021931" cy="51435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txBody>
          <a:bodyPr/>
          <a:lstStyle/>
          <a:p>
            <a:endParaRPr lang="en-US"/>
          </a:p>
        </p:txBody>
      </p:sp>
      <p:sp>
        <p:nvSpPr>
          <p:cNvPr id="46" name="Rectangle 45">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21931" y="0"/>
            <a:ext cx="57150" cy="6858000"/>
          </a:xfrm>
          <a:prstGeom prst="rect">
            <a:avLst/>
          </a:prstGeom>
          <a:solidFill>
            <a:schemeClr val="bg2"/>
          </a:solidFill>
          <a:ln w="0">
            <a:noFill/>
            <a:prstDash val="solid"/>
            <a:round/>
            <a:headEnd/>
            <a:tailEnd/>
          </a:ln>
        </p:spPr>
        <p:txBody>
          <a:bodyPr rtlCol="0" anchor="ctr"/>
          <a:lstStyle/>
          <a:p>
            <a:pPr algn="ctr"/>
            <a:endParaRPr lang="en-US" sz="1350"/>
          </a:p>
        </p:txBody>
      </p:sp>
    </p:spTree>
    <p:extLst>
      <p:ext uri="{BB962C8B-B14F-4D97-AF65-F5344CB8AC3E}">
        <p14:creationId xmlns:p14="http://schemas.microsoft.com/office/powerpoint/2010/main" val="227991130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Badge</Template>
  <TotalTime>8673</TotalTime>
  <Words>952</Words>
  <Application>Microsoft Macintosh PowerPoint</Application>
  <PresentationFormat>On-screen Show (4:3)</PresentationFormat>
  <Paragraphs>58</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-webkit-standard</vt:lpstr>
      <vt:lpstr>Aptos</vt:lpstr>
      <vt:lpstr>Arial</vt:lpstr>
      <vt:lpstr>Gill Sans MT</vt:lpstr>
      <vt:lpstr>Impact</vt:lpstr>
      <vt:lpstr>Badge</vt:lpstr>
      <vt:lpstr>The Impact of Risk Factors on Diabetes</vt:lpstr>
      <vt:lpstr>Executive Summary </vt:lpstr>
      <vt:lpstr>What is Diabetes?</vt:lpstr>
      <vt:lpstr>Data Collection </vt:lpstr>
      <vt:lpstr>PowerPoint Presentation</vt:lpstr>
      <vt:lpstr>SouthWest Area of The US </vt:lpstr>
      <vt:lpstr>the pivot from prophet to logistic regression</vt:lpstr>
      <vt:lpstr>Logistic Regression </vt:lpstr>
      <vt:lpstr>Do you think a family history of diabetes affects your risk of developing the condition?</vt:lpstr>
      <vt:lpstr>Family History </vt:lpstr>
      <vt:lpstr>How do other factors affect your likelihood of developing diabetes?</vt:lpstr>
      <vt:lpstr>BMI </vt:lpstr>
      <vt:lpstr>AGE</vt:lpstr>
      <vt:lpstr>Glucose vs. Insulin</vt:lpstr>
      <vt:lpstr>Pregnancy vs. Glucose</vt:lpstr>
      <vt:lpstr>Additional Questions</vt:lpstr>
      <vt:lpstr>Conclusion</vt:lpstr>
      <vt:lpstr>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Casandra McMillon</cp:lastModifiedBy>
  <cp:revision>8</cp:revision>
  <dcterms:created xsi:type="dcterms:W3CDTF">2013-01-27T09:14:16Z</dcterms:created>
  <dcterms:modified xsi:type="dcterms:W3CDTF">2024-09-10T00:08:32Z</dcterms:modified>
  <cp:category/>
</cp:coreProperties>
</file>