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3"/>
    <p:restoredTop sz="97030"/>
  </p:normalViewPr>
  <p:slideViewPr>
    <p:cSldViewPr snapToGrid="0" snapToObjects="1">
      <p:cViewPr varScale="1">
        <p:scale>
          <a:sx n="119" d="100"/>
          <a:sy n="119" d="100"/>
        </p:scale>
        <p:origin x="3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E6847-DFDE-D748-9374-FC8A6B2766B2}"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776A1-B8A1-594C-84D0-BA43BF98DA8C}" type="slidenum">
              <a:rPr lang="en-US" smtClean="0"/>
              <a:t>‹#›</a:t>
            </a:fld>
            <a:endParaRPr lang="en-US"/>
          </a:p>
        </p:txBody>
      </p:sp>
    </p:spTree>
    <p:extLst>
      <p:ext uri="{BB962C8B-B14F-4D97-AF65-F5344CB8AC3E}">
        <p14:creationId xmlns:p14="http://schemas.microsoft.com/office/powerpoint/2010/main" val="264095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8"/>
        <p:cNvGrpSpPr/>
        <p:nvPr/>
      </p:nvGrpSpPr>
      <p:grpSpPr>
        <a:xfrm>
          <a:off x="0" y="0"/>
          <a:ext cx="0" cy="0"/>
          <a:chOff x="0" y="0"/>
          <a:chExt cx="0" cy="0"/>
        </a:xfrm>
      </p:grpSpPr>
      <p:sp>
        <p:nvSpPr>
          <p:cNvPr id="5409" name="Google Shape;5409;g62c1a84469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0" name="Google Shape;5410;g62c1a84469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This graphic is not meant to be ported into the presentation, but to jog your thinking about your model, and where it falls in the type of problem you are solving for. </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659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F5DE-4A2C-3547-9128-CBF44EBE1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EEFE5-3ABD-A14C-9823-09B6A3434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3FA4E-CFB5-4743-BCA7-D83A4537B95B}"/>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EAC3E167-13AF-FB40-9843-B5D9F233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55D0F-CC6C-9D4E-9D19-E12F8D531572}"/>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83093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EB7F-2506-A249-964D-6708EDEFC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F2A494-CF8E-D449-8A10-966E774BE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17CF-EC78-BF45-B701-E090DE40BE89}"/>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60D62D78-0439-0A4E-8EFC-60D5A389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B330-6FCB-4F47-97C8-A8EF8A54D2B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700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B8C0E-18CA-954D-8880-A2C16EA715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1A325-BBBD-EA47-8CE5-38EF7C685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E9F65-65BE-184F-9ACC-7CD36193D6F7}"/>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A69F0A1A-70D9-C242-A5CE-54D8C6574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477E6-4BF7-4C4F-9BB8-D0B080B85F01}"/>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0287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1090"/>
        <p:cNvGrpSpPr/>
        <p:nvPr/>
      </p:nvGrpSpPr>
      <p:grpSpPr>
        <a:xfrm>
          <a:off x="0" y="0"/>
          <a:ext cx="0" cy="0"/>
          <a:chOff x="0" y="0"/>
          <a:chExt cx="0" cy="0"/>
        </a:xfrm>
      </p:grpSpPr>
      <p:sp>
        <p:nvSpPr>
          <p:cNvPr id="1091" name="Google Shape;1091;p68"/>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92" name="Google Shape;1092;p68"/>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68"/>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094" name="Google Shape;1094;p68"/>
          <p:cNvSpPr txBox="1">
            <a:spLocks noGrp="1"/>
          </p:cNvSpPr>
          <p:nvPr>
            <p:ph type="sldNum" idx="12"/>
          </p:nvPr>
        </p:nvSpPr>
        <p:spPr>
          <a:xfrm>
            <a:off x="11477033" y="6609600"/>
            <a:ext cx="349200" cy="140800"/>
          </a:xfrm>
          <a:prstGeom prst="rect">
            <a:avLst/>
          </a:prstGeom>
        </p:spPr>
        <p:txBody>
          <a:bodyPr spcFirstLastPara="1" wrap="square" lIns="0" tIns="0" rIns="0" bIns="91425" anchor="t" anchorCtr="0">
            <a:noAutofit/>
          </a:bodyPr>
          <a:lstStyle>
            <a:lvl1pPr lvl="0" rtl="0">
              <a:buNone/>
              <a:defRPr sz="800">
                <a:solidFill>
                  <a:srgbClr val="000000"/>
                </a:solidFill>
              </a:defRPr>
            </a:lvl1pPr>
            <a:lvl2pPr lvl="1" rtl="0">
              <a:buNone/>
              <a:defRPr sz="800">
                <a:solidFill>
                  <a:srgbClr val="000000"/>
                </a:solidFill>
              </a:defRPr>
            </a:lvl2pPr>
            <a:lvl3pPr lvl="2" rtl="0">
              <a:buNone/>
              <a:defRPr sz="800">
                <a:solidFill>
                  <a:srgbClr val="000000"/>
                </a:solidFill>
              </a:defRPr>
            </a:lvl3pPr>
            <a:lvl4pPr lvl="3" rtl="0">
              <a:buNone/>
              <a:defRPr sz="800">
                <a:solidFill>
                  <a:srgbClr val="000000"/>
                </a:solidFill>
              </a:defRPr>
            </a:lvl4pPr>
            <a:lvl5pPr lvl="4" rtl="0">
              <a:buNone/>
              <a:defRPr sz="800">
                <a:solidFill>
                  <a:srgbClr val="000000"/>
                </a:solidFill>
              </a:defRPr>
            </a:lvl5pPr>
            <a:lvl6pPr lvl="5" rtl="0">
              <a:buNone/>
              <a:defRPr sz="800">
                <a:solidFill>
                  <a:srgbClr val="000000"/>
                </a:solidFill>
              </a:defRPr>
            </a:lvl6pPr>
            <a:lvl7pPr lvl="6" rtl="0">
              <a:buNone/>
              <a:defRPr sz="800">
                <a:solidFill>
                  <a:srgbClr val="000000"/>
                </a:solidFill>
              </a:defRPr>
            </a:lvl7pPr>
            <a:lvl8pPr lvl="7" rtl="0">
              <a:buNone/>
              <a:defRPr sz="800">
                <a:solidFill>
                  <a:srgbClr val="000000"/>
                </a:solidFill>
              </a:defRPr>
            </a:lvl8pPr>
            <a:lvl9pPr lvl="8" rtl="0">
              <a:buNone/>
              <a:defRPr sz="800">
                <a:solidFill>
                  <a:srgbClr val="000000"/>
                </a:solidFill>
              </a:defRPr>
            </a:lvl9pPr>
          </a:lstStyle>
          <a:p>
            <a:fld id="{00000000-1234-1234-1234-123412341234}" type="slidenum">
              <a:rPr lang="en" smtClean="0"/>
              <a:pPr/>
              <a:t>‹#›</a:t>
            </a:fld>
            <a:endParaRPr lang="en"/>
          </a:p>
        </p:txBody>
      </p:sp>
      <p:cxnSp>
        <p:nvCxnSpPr>
          <p:cNvPr id="1095" name="Google Shape;1095;p68"/>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96" name="Google Shape;1096;p68"/>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97" name="Google Shape;1097;p68"/>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noAutofit/>
          </a:bodyPr>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1783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C1AB-713C-C046-A0A6-8C456059B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FDAB1-7730-9B47-BBD9-0BCEBCB6B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8BFEC-1B01-CB40-903F-0EE09EFFACCB}"/>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BDB40A41-E390-AC4A-95FC-0DCEC851B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3172-7B33-E84C-94C7-3A8F9A44812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9283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8788-9C83-3941-88CB-652D53F57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60EE7-BEE4-0240-BB6F-668F8916E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3CA8D-3D96-2C4A-B2D5-7D2AB988C8BC}"/>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B6FAC0D8-FD46-9147-A218-2B2266050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3E7F-CE03-884A-B315-1705FD86CBDE}"/>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67924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951A-2E35-1B48-B1E5-BB207C5F6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96567-CF97-B94F-8BAB-6F6E37FCE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8F6C6-8FF3-7E40-BB44-A18FADA9F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F106B-1D4C-E242-92C2-51C219DA71B4}"/>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6" name="Footer Placeholder 5">
            <a:extLst>
              <a:ext uri="{FF2B5EF4-FFF2-40B4-BE49-F238E27FC236}">
                <a16:creationId xmlns:a16="http://schemas.microsoft.com/office/drawing/2014/main" id="{2018838E-1F7E-B14D-95F2-03B8FAEC7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D877-9602-9A47-9C7D-5033FC7A81A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9249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B7EF-599D-5044-9221-F899D32893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F9269-7327-2E45-89FB-97CC00F0A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8F4DE-F12C-BE46-AF39-A4DF701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5F472-EBFA-1242-B736-FE0FA4B82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4A958-085D-6B41-9D0B-77503D6E1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CA134-3410-814D-89F6-3EF9C419CD63}"/>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8" name="Footer Placeholder 7">
            <a:extLst>
              <a:ext uri="{FF2B5EF4-FFF2-40B4-BE49-F238E27FC236}">
                <a16:creationId xmlns:a16="http://schemas.microsoft.com/office/drawing/2014/main" id="{3BE98544-D7CD-3149-BFF1-BBE568F47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406CB-0168-B94C-A648-78B096DB5FC0}"/>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06761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0697-5491-1847-B7F1-F4E76D4C30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094326-CFD3-734A-B9ED-DBAEE19928DC}"/>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4" name="Footer Placeholder 3">
            <a:extLst>
              <a:ext uri="{FF2B5EF4-FFF2-40B4-BE49-F238E27FC236}">
                <a16:creationId xmlns:a16="http://schemas.microsoft.com/office/drawing/2014/main" id="{03B2EE3A-5B2F-A243-8960-5752578577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9E279-DD25-034E-B767-BBE28FAF9364}"/>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61695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43FC2-F56A-AC44-98B5-E2EC07249871}"/>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3" name="Footer Placeholder 2">
            <a:extLst>
              <a:ext uri="{FF2B5EF4-FFF2-40B4-BE49-F238E27FC236}">
                <a16:creationId xmlns:a16="http://schemas.microsoft.com/office/drawing/2014/main" id="{F7F11AD1-CAD7-A041-A832-FBBDD7FE7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4B1B6-F87A-934D-A5BC-6DA7530E9259}"/>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8137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2E0F-DC40-6B4C-84AE-5188293E5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3B1A95-09E2-2E45-9BCA-541389148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C65A2-D087-5C4B-9E82-99697B3EC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CD156-1932-3D4F-9D48-FE2A38612A51}"/>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6" name="Footer Placeholder 5">
            <a:extLst>
              <a:ext uri="{FF2B5EF4-FFF2-40B4-BE49-F238E27FC236}">
                <a16:creationId xmlns:a16="http://schemas.microsoft.com/office/drawing/2014/main" id="{0680D1A3-05D6-EF4E-A1E4-715219295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E7A85-2849-8644-99B4-FD9A951A2FA6}"/>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52407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24B-D562-BE45-8DE6-6D4331FF6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D2E3FC-27C6-D947-A860-74EB28106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9389D-7E35-574C-9736-F614AC703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270A4-FFF1-1440-8A80-120A432C0197}"/>
              </a:ext>
            </a:extLst>
          </p:cNvPr>
          <p:cNvSpPr>
            <a:spLocks noGrp="1"/>
          </p:cNvSpPr>
          <p:nvPr>
            <p:ph type="dt" sz="half" idx="10"/>
          </p:nvPr>
        </p:nvSpPr>
        <p:spPr/>
        <p:txBody>
          <a:bodyPr/>
          <a:lstStyle/>
          <a:p>
            <a:fld id="{F584BF8C-9F1B-1A4F-A9B4-DC7A945EC7BB}" type="datetimeFigureOut">
              <a:rPr lang="en-US" smtClean="0"/>
              <a:t>10/1/2020</a:t>
            </a:fld>
            <a:endParaRPr lang="en-US"/>
          </a:p>
        </p:txBody>
      </p:sp>
      <p:sp>
        <p:nvSpPr>
          <p:cNvPr id="6" name="Footer Placeholder 5">
            <a:extLst>
              <a:ext uri="{FF2B5EF4-FFF2-40B4-BE49-F238E27FC236}">
                <a16:creationId xmlns:a16="http://schemas.microsoft.com/office/drawing/2014/main" id="{E7D2CB3B-7CE5-FB45-92EF-72A380D64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1A128-5229-8945-94EF-4DC21451143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65633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9D0A7-F198-7E49-A72E-AB54C4694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205B8-B437-8E41-887B-F60BC2E09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847D5-217E-1543-A41F-287A4700D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BF8C-9F1B-1A4F-A9B4-DC7A945EC7BB}" type="datetimeFigureOut">
              <a:rPr lang="en-US" smtClean="0"/>
              <a:t>10/1/2020</a:t>
            </a:fld>
            <a:endParaRPr lang="en-US"/>
          </a:p>
        </p:txBody>
      </p:sp>
      <p:sp>
        <p:nvSpPr>
          <p:cNvPr id="5" name="Footer Placeholder 4">
            <a:extLst>
              <a:ext uri="{FF2B5EF4-FFF2-40B4-BE49-F238E27FC236}">
                <a16:creationId xmlns:a16="http://schemas.microsoft.com/office/drawing/2014/main" id="{2265E970-A023-4E4F-94E2-7FC8BFA3A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311FD-0D61-1544-B585-AC5BEDB9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2CD1-4A1D-1241-BD80-4F074CFE9833}" type="slidenum">
              <a:rPr lang="en-US" smtClean="0"/>
              <a:t>‹#›</a:t>
            </a:fld>
            <a:endParaRPr lang="en-US"/>
          </a:p>
        </p:txBody>
      </p:sp>
    </p:spTree>
    <p:extLst>
      <p:ext uri="{BB962C8B-B14F-4D97-AF65-F5344CB8AC3E}">
        <p14:creationId xmlns:p14="http://schemas.microsoft.com/office/powerpoint/2010/main" val="149275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C7B0-72A7-9F44-92DE-0E4EFF7F0B2A}"/>
              </a:ext>
            </a:extLst>
          </p:cNvPr>
          <p:cNvSpPr>
            <a:spLocks noGrp="1"/>
          </p:cNvSpPr>
          <p:nvPr>
            <p:ph type="ctrTitle"/>
          </p:nvPr>
        </p:nvSpPr>
        <p:spPr/>
        <p:txBody>
          <a:bodyPr/>
          <a:lstStyle/>
          <a:p>
            <a:r>
              <a:rPr lang="en-US" dirty="0"/>
              <a:t>&lt;Project Name&gt;</a:t>
            </a:r>
          </a:p>
        </p:txBody>
      </p:sp>
      <p:sp>
        <p:nvSpPr>
          <p:cNvPr id="3" name="Subtitle 2">
            <a:extLst>
              <a:ext uri="{FF2B5EF4-FFF2-40B4-BE49-F238E27FC236}">
                <a16:creationId xmlns:a16="http://schemas.microsoft.com/office/drawing/2014/main" id="{12326E37-32C7-6E4B-9EF6-1D9648C670E3}"/>
              </a:ext>
            </a:extLst>
          </p:cNvPr>
          <p:cNvSpPr>
            <a:spLocks noGrp="1"/>
          </p:cNvSpPr>
          <p:nvPr>
            <p:ph type="subTitle" idx="1"/>
          </p:nvPr>
        </p:nvSpPr>
        <p:spPr/>
        <p:txBody>
          <a:bodyPr/>
          <a:lstStyle/>
          <a:p>
            <a:r>
              <a:rPr lang="en-US" dirty="0"/>
              <a:t>[authors]</a:t>
            </a:r>
          </a:p>
          <a:p>
            <a:r>
              <a:rPr lang="en-US" dirty="0"/>
              <a:t>[date]</a:t>
            </a:r>
          </a:p>
        </p:txBody>
      </p:sp>
      <p:sp>
        <p:nvSpPr>
          <p:cNvPr id="4" name="TextBox 3">
            <a:extLst>
              <a:ext uri="{FF2B5EF4-FFF2-40B4-BE49-F238E27FC236}">
                <a16:creationId xmlns:a16="http://schemas.microsoft.com/office/drawing/2014/main" id="{C715BF17-577F-0146-B178-C56619B78DCC}"/>
              </a:ext>
            </a:extLst>
          </p:cNvPr>
          <p:cNvSpPr txBox="1"/>
          <p:nvPr/>
        </p:nvSpPr>
        <p:spPr>
          <a:xfrm>
            <a:off x="2332182" y="4934634"/>
            <a:ext cx="7527636" cy="1200329"/>
          </a:xfrm>
          <a:prstGeom prst="rect">
            <a:avLst/>
          </a:prstGeom>
          <a:noFill/>
        </p:spPr>
        <p:txBody>
          <a:bodyPr wrap="square" rtlCol="0">
            <a:spAutoFit/>
          </a:bodyPr>
          <a:lstStyle/>
          <a:p>
            <a:pPr algn="ctr"/>
            <a:r>
              <a:rPr lang="en-US" b="1" dirty="0"/>
              <a:t>Note: </a:t>
            </a:r>
            <a:r>
              <a:rPr lang="en-US" dirty="0"/>
              <a:t>there is no font/branding applied on purpose so that teams may choose their own colors. </a:t>
            </a:r>
            <a:r>
              <a:rPr lang="en-US" b="1" dirty="0">
                <a:highlight>
                  <a:srgbClr val="FFFF00"/>
                </a:highlight>
              </a:rPr>
              <a:t>This template only addresses content and presentation tips</a:t>
            </a:r>
            <a:r>
              <a:rPr lang="en-US" dirty="0"/>
              <a:t>. </a:t>
            </a:r>
          </a:p>
          <a:p>
            <a:pPr algn="ctr"/>
            <a:endParaRPr lang="en-US" dirty="0"/>
          </a:p>
          <a:p>
            <a:pPr algn="ctr"/>
            <a:r>
              <a:rPr lang="en-US" dirty="0"/>
              <a:t>Please port this content template to the deck format of your liking. </a:t>
            </a:r>
          </a:p>
        </p:txBody>
      </p:sp>
    </p:spTree>
    <p:extLst>
      <p:ext uri="{BB962C8B-B14F-4D97-AF65-F5344CB8AC3E}">
        <p14:creationId xmlns:p14="http://schemas.microsoft.com/office/powerpoint/2010/main" val="361036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0D4F-FB51-0244-BEF8-5C6D26BA6B5D}"/>
              </a:ext>
            </a:extLst>
          </p:cNvPr>
          <p:cNvSpPr>
            <a:spLocks noGrp="1"/>
          </p:cNvSpPr>
          <p:nvPr>
            <p:ph type="title"/>
          </p:nvPr>
        </p:nvSpPr>
        <p:spPr/>
        <p:txBody>
          <a:bodyPr/>
          <a:lstStyle/>
          <a:p>
            <a:r>
              <a:rPr lang="en-US" dirty="0"/>
              <a:t>Key Findings</a:t>
            </a:r>
          </a:p>
        </p:txBody>
      </p:sp>
      <p:sp>
        <p:nvSpPr>
          <p:cNvPr id="5" name="Picture Placeholder 4">
            <a:extLst>
              <a:ext uri="{FF2B5EF4-FFF2-40B4-BE49-F238E27FC236}">
                <a16:creationId xmlns:a16="http://schemas.microsoft.com/office/drawing/2014/main" id="{8BA0B8A4-A21D-8140-8EC2-7A39A976275E}"/>
              </a:ext>
            </a:extLst>
          </p:cNvPr>
          <p:cNvSpPr>
            <a:spLocks noGrp="1"/>
          </p:cNvSpPr>
          <p:nvPr>
            <p:ph type="pic" idx="1"/>
          </p:nvPr>
        </p:nvSpPr>
        <p:spPr/>
      </p:sp>
      <p:sp>
        <p:nvSpPr>
          <p:cNvPr id="3" name="Content Placeholder 2">
            <a:extLst>
              <a:ext uri="{FF2B5EF4-FFF2-40B4-BE49-F238E27FC236}">
                <a16:creationId xmlns:a16="http://schemas.microsoft.com/office/drawing/2014/main" id="{62AF0B30-C3C9-E341-AC9F-B53C41C7C8F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What conclusion can you prove / demonstrate with your modeling?</a:t>
            </a:r>
          </a:p>
          <a:p>
            <a:pPr marL="742950" lvl="1" indent="-285750">
              <a:buFont typeface="Courier New" panose="02070309020205020404" pitchFamily="49" charset="0"/>
              <a:buChar char="o"/>
            </a:pPr>
            <a:r>
              <a:rPr lang="en-US" dirty="0"/>
              <a:t>May include a business metric or recommendation</a:t>
            </a:r>
          </a:p>
          <a:p>
            <a:pPr marL="742950" lvl="1" indent="-285750">
              <a:buFont typeface="Courier New" panose="02070309020205020404" pitchFamily="49" charset="0"/>
              <a:buChar char="o"/>
            </a:pPr>
            <a:r>
              <a:rPr lang="en-US" dirty="0"/>
              <a:t>Define the implications of the findings if it’s not obvious</a:t>
            </a:r>
          </a:p>
          <a:p>
            <a:pPr marL="285750" indent="-285750">
              <a:buFont typeface="Arial" panose="020B0604020202020204" pitchFamily="34" charset="0"/>
              <a:buChar char="•"/>
            </a:pPr>
            <a:r>
              <a:rPr lang="en-US" dirty="0"/>
              <a:t>Can I do something different after I’ve seen this analysis that I couldn’t do before? </a:t>
            </a:r>
          </a:p>
          <a:p>
            <a:endParaRPr lang="en-US" dirty="0"/>
          </a:p>
        </p:txBody>
      </p:sp>
    </p:spTree>
    <p:extLst>
      <p:ext uri="{BB962C8B-B14F-4D97-AF65-F5344CB8AC3E}">
        <p14:creationId xmlns:p14="http://schemas.microsoft.com/office/powerpoint/2010/main" val="113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B64-890E-F24F-8235-2281615C61A3}"/>
              </a:ext>
            </a:extLst>
          </p:cNvPr>
          <p:cNvSpPr>
            <a:spLocks noGrp="1"/>
          </p:cNvSpPr>
          <p:nvPr>
            <p:ph type="title"/>
          </p:nvPr>
        </p:nvSpPr>
        <p:spPr/>
        <p:txBody>
          <a:bodyPr/>
          <a:lstStyle/>
          <a:p>
            <a:r>
              <a:rPr lang="en-US" dirty="0"/>
              <a:t>Hypothesis</a:t>
            </a:r>
          </a:p>
        </p:txBody>
      </p:sp>
      <p:sp>
        <p:nvSpPr>
          <p:cNvPr id="4" name="Picture Placeholder 3">
            <a:extLst>
              <a:ext uri="{FF2B5EF4-FFF2-40B4-BE49-F238E27FC236}">
                <a16:creationId xmlns:a16="http://schemas.microsoft.com/office/drawing/2014/main" id="{24975C0E-D2FC-9241-BD27-2391D9CB71D9}"/>
              </a:ext>
            </a:extLst>
          </p:cNvPr>
          <p:cNvSpPr>
            <a:spLocks noGrp="1"/>
          </p:cNvSpPr>
          <p:nvPr>
            <p:ph type="pic" idx="1"/>
          </p:nvPr>
        </p:nvSpPr>
        <p:spPr/>
      </p:sp>
      <p:sp>
        <p:nvSpPr>
          <p:cNvPr id="3" name="Content Placeholder 2">
            <a:extLst>
              <a:ext uri="{FF2B5EF4-FFF2-40B4-BE49-F238E27FC236}">
                <a16:creationId xmlns:a16="http://schemas.microsoft.com/office/drawing/2014/main" id="{7D465939-CAA3-BA44-B9B1-4A9B74B1FD1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Hypothesis: That we could come up with a useful model in two weeks to predict something about oil price movement</a:t>
            </a:r>
          </a:p>
          <a:p>
            <a:pPr marL="285750" indent="-285750">
              <a:buFont typeface="Arial" panose="020B0604020202020204" pitchFamily="34" charset="0"/>
              <a:buChar char="•"/>
            </a:pPr>
            <a:r>
              <a:rPr lang="en-US" dirty="0"/>
              <a:t>Conclusion: We need way more time to determine whether we can come up with useful predictors of oil price movement</a:t>
            </a:r>
          </a:p>
          <a:p>
            <a:pPr marL="285750" indent="-285750">
              <a:buFont typeface="Arial" panose="020B0604020202020204" pitchFamily="34" charset="0"/>
              <a:buChar char="•"/>
            </a:pPr>
            <a:r>
              <a:rPr lang="en-US" dirty="0"/>
              <a:t>Based on our initial results and many web searches we decided actually determining future price was very unlikely—especially in a short period of time.</a:t>
            </a:r>
          </a:p>
          <a:p>
            <a:pPr marL="285750" indent="-285750">
              <a:buFont typeface="Arial" panose="020B0604020202020204" pitchFamily="34" charset="0"/>
              <a:buChar char="•"/>
            </a:pPr>
            <a:r>
              <a:rPr lang="en-US" dirty="0"/>
              <a:t>Once we determined that our data wasn’t useful as a predictor of future oil price we shifted to test whether it was a useful predictor of price action</a:t>
            </a:r>
          </a:p>
          <a:p>
            <a:endParaRPr lang="en-US" dirty="0"/>
          </a:p>
        </p:txBody>
      </p:sp>
    </p:spTree>
    <p:extLst>
      <p:ext uri="{BB962C8B-B14F-4D97-AF65-F5344CB8AC3E}">
        <p14:creationId xmlns:p14="http://schemas.microsoft.com/office/powerpoint/2010/main" val="150164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0794-9FCA-B84D-8E7B-7880AD773F82}"/>
              </a:ext>
            </a:extLst>
          </p:cNvPr>
          <p:cNvSpPr>
            <a:spLocks noGrp="1"/>
          </p:cNvSpPr>
          <p:nvPr>
            <p:ph type="title"/>
          </p:nvPr>
        </p:nvSpPr>
        <p:spPr/>
        <p:txBody>
          <a:bodyPr/>
          <a:lstStyle/>
          <a:p>
            <a:r>
              <a:rPr lang="en-US" dirty="0"/>
              <a:t>Data Acquisition / Cleanse / Preparation</a:t>
            </a:r>
          </a:p>
        </p:txBody>
      </p:sp>
      <p:sp>
        <p:nvSpPr>
          <p:cNvPr id="4" name="Picture Placeholder 3">
            <a:extLst>
              <a:ext uri="{FF2B5EF4-FFF2-40B4-BE49-F238E27FC236}">
                <a16:creationId xmlns:a16="http://schemas.microsoft.com/office/drawing/2014/main" id="{A6F7487F-5CE7-1741-BA4F-D9E48508D16B}"/>
              </a:ext>
            </a:extLst>
          </p:cNvPr>
          <p:cNvSpPr>
            <a:spLocks noGrp="1"/>
          </p:cNvSpPr>
          <p:nvPr>
            <p:ph type="pic" idx="1"/>
          </p:nvPr>
        </p:nvSpPr>
        <p:spPr/>
      </p:sp>
      <p:sp>
        <p:nvSpPr>
          <p:cNvPr id="3" name="Content Placeholder 2">
            <a:extLst>
              <a:ext uri="{FF2B5EF4-FFF2-40B4-BE49-F238E27FC236}">
                <a16:creationId xmlns:a16="http://schemas.microsoft.com/office/drawing/2014/main" id="{CEA7E63E-560F-6946-BD44-08DF2D20E7E6}"/>
              </a:ext>
            </a:extLst>
          </p:cNvPr>
          <p:cNvSpPr>
            <a:spLocks noGrp="1"/>
          </p:cNvSpPr>
          <p:nvPr>
            <p:ph type="body" sz="half" idx="2"/>
          </p:nvPr>
        </p:nvSpPr>
        <p:spPr/>
        <p:txBody>
          <a:bodyPr>
            <a:normAutofit/>
          </a:bodyPr>
          <a:lstStyle/>
          <a:p>
            <a:pPr marL="285750" indent="-285750">
              <a:lnSpc>
                <a:spcPct val="50000"/>
              </a:lnSpc>
              <a:buFont typeface="Arial" panose="020B0604020202020204" pitchFamily="34" charset="0"/>
              <a:buChar char="•"/>
            </a:pPr>
            <a:r>
              <a:rPr lang="en-US" sz="1000" dirty="0"/>
              <a:t>Oil Price – yahoo finance</a:t>
            </a:r>
          </a:p>
          <a:p>
            <a:pPr marL="285750" indent="-285750">
              <a:lnSpc>
                <a:spcPct val="50000"/>
              </a:lnSpc>
              <a:buFont typeface="Arial" panose="020B0604020202020204" pitchFamily="34" charset="0"/>
              <a:buChar char="•"/>
            </a:pPr>
            <a:r>
              <a:rPr lang="en-US" sz="1000" dirty="0"/>
              <a:t>Oil Production – OECD</a:t>
            </a:r>
          </a:p>
          <a:p>
            <a:pPr marL="285750" indent="-285750">
              <a:lnSpc>
                <a:spcPct val="50000"/>
              </a:lnSpc>
              <a:buFont typeface="Arial" panose="020B0604020202020204" pitchFamily="34" charset="0"/>
              <a:buChar char="•"/>
            </a:pPr>
            <a:r>
              <a:rPr lang="en-US" sz="1000" dirty="0"/>
              <a:t>GDP – Macrotrends.net</a:t>
            </a:r>
          </a:p>
          <a:p>
            <a:pPr marL="285750" indent="-285750">
              <a:lnSpc>
                <a:spcPct val="50000"/>
              </a:lnSpc>
              <a:buFont typeface="Arial" panose="020B0604020202020204" pitchFamily="34" charset="0"/>
              <a:buChar char="•"/>
            </a:pPr>
            <a:r>
              <a:rPr lang="en-US" sz="1000" dirty="0"/>
              <a:t>Housing Starts – Macrotrends.net</a:t>
            </a:r>
          </a:p>
          <a:p>
            <a:pPr marL="285750" indent="-285750">
              <a:lnSpc>
                <a:spcPct val="50000"/>
              </a:lnSpc>
              <a:buFont typeface="Arial" panose="020B0604020202020204" pitchFamily="34" charset="0"/>
              <a:buChar char="•"/>
            </a:pPr>
            <a:r>
              <a:rPr lang="en-US" sz="1000" dirty="0"/>
              <a:t>Vader – Twitter</a:t>
            </a:r>
          </a:p>
          <a:p>
            <a:pPr marL="285750" indent="-285750">
              <a:lnSpc>
                <a:spcPct val="50000"/>
              </a:lnSpc>
              <a:buFont typeface="Arial" panose="020B0604020202020204" pitchFamily="34" charset="0"/>
              <a:buChar char="•"/>
            </a:pPr>
            <a:r>
              <a:rPr lang="en-US" sz="1000" dirty="0" err="1"/>
              <a:t>TextBlob</a:t>
            </a:r>
            <a:r>
              <a:rPr lang="en-US" sz="1000" dirty="0"/>
              <a:t> -- Twitter</a:t>
            </a:r>
          </a:p>
          <a:p>
            <a:pPr marL="285750" indent="-285750">
              <a:buFont typeface="Arial" panose="020B0604020202020204" pitchFamily="34" charset="0"/>
              <a:buChar char="•"/>
            </a:pPr>
            <a:r>
              <a:rPr lang="en-US" sz="1400" dirty="0"/>
              <a:t>Data Cleanse/Prep:</a:t>
            </a:r>
          </a:p>
          <a:p>
            <a:pPr marL="742950" lvl="1" indent="-285750">
              <a:buFont typeface="Courier New" panose="02070309020205020404" pitchFamily="49" charset="0"/>
              <a:buChar char="o"/>
            </a:pPr>
            <a:r>
              <a:rPr lang="en-US" dirty="0"/>
              <a:t>Twitter? </a:t>
            </a:r>
          </a:p>
          <a:p>
            <a:pPr marL="742950" lvl="1" indent="-285750">
              <a:buFont typeface="Courier New" panose="02070309020205020404" pitchFamily="49" charset="0"/>
              <a:buChar char="o"/>
            </a:pPr>
            <a:r>
              <a:rPr lang="en-US" dirty="0"/>
              <a:t>Each dataset had it’s own format for date that had to be handled programmatically in order to concatenate the data. </a:t>
            </a:r>
          </a:p>
          <a:p>
            <a:pPr marL="285750" indent="-285750">
              <a:buFont typeface="Arial" panose="020B0604020202020204" pitchFamily="34" charset="0"/>
              <a:buChar char="•"/>
            </a:pPr>
            <a:r>
              <a:rPr lang="en-US" sz="1400" dirty="0"/>
              <a:t>Visualize Data</a:t>
            </a:r>
          </a:p>
          <a:p>
            <a:pPr marL="742950" lvl="1" indent="-285750">
              <a:buFont typeface="Courier New" panose="02070309020205020404" pitchFamily="49" charset="0"/>
              <a:buChar char="o"/>
            </a:pPr>
            <a:r>
              <a:rPr lang="en-US" dirty="0"/>
              <a:t>Data graphed to visually assess correlation: GDP, Housing Starts, Oil Production</a:t>
            </a:r>
          </a:p>
        </p:txBody>
      </p:sp>
    </p:spTree>
    <p:extLst>
      <p:ext uri="{BB962C8B-B14F-4D97-AF65-F5344CB8AC3E}">
        <p14:creationId xmlns:p14="http://schemas.microsoft.com/office/powerpoint/2010/main" val="24520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6284-54A4-0340-8621-9C6D34B99123}"/>
              </a:ext>
            </a:extLst>
          </p:cNvPr>
          <p:cNvSpPr>
            <a:spLocks noGrp="1"/>
          </p:cNvSpPr>
          <p:nvPr>
            <p:ph type="title"/>
          </p:nvPr>
        </p:nvSpPr>
        <p:spPr/>
        <p:txBody>
          <a:bodyPr/>
          <a:lstStyle/>
          <a:p>
            <a:r>
              <a:rPr lang="en-US" dirty="0"/>
              <a:t>Model, Eval &amp; Performance</a:t>
            </a:r>
          </a:p>
        </p:txBody>
      </p:sp>
      <p:sp>
        <p:nvSpPr>
          <p:cNvPr id="4" name="Picture Placeholder 3">
            <a:extLst>
              <a:ext uri="{FF2B5EF4-FFF2-40B4-BE49-F238E27FC236}">
                <a16:creationId xmlns:a16="http://schemas.microsoft.com/office/drawing/2014/main" id="{8B099AD9-86A3-F447-8DBC-5756D096713E}"/>
              </a:ext>
            </a:extLst>
          </p:cNvPr>
          <p:cNvSpPr>
            <a:spLocks noGrp="1"/>
          </p:cNvSpPr>
          <p:nvPr>
            <p:ph type="pic" idx="1"/>
          </p:nvPr>
        </p:nvSpPr>
        <p:spPr/>
      </p:sp>
      <p:sp>
        <p:nvSpPr>
          <p:cNvPr id="3" name="Content Placeholder 2">
            <a:extLst>
              <a:ext uri="{FF2B5EF4-FFF2-40B4-BE49-F238E27FC236}">
                <a16:creationId xmlns:a16="http://schemas.microsoft.com/office/drawing/2014/main" id="{6F4BBD79-86D8-FC4B-892B-B387FA13B65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ADFuller</a:t>
            </a:r>
            <a:r>
              <a:rPr lang="en-US" dirty="0"/>
              <a:t>-price data had no inherent trend</a:t>
            </a:r>
          </a:p>
          <a:p>
            <a:pPr marL="285750" indent="-285750">
              <a:buFont typeface="Arial" panose="020B0604020202020204" pitchFamily="34" charset="0"/>
              <a:buChar char="•"/>
            </a:pPr>
            <a:r>
              <a:rPr lang="en-US" dirty="0"/>
              <a:t>Random Walk-price was unpredictable; went to 0</a:t>
            </a:r>
          </a:p>
          <a:p>
            <a:pPr marL="285750" indent="-285750">
              <a:buFont typeface="Arial" panose="020B0604020202020204" pitchFamily="34" charset="0"/>
              <a:buChar char="•"/>
            </a:pPr>
            <a:r>
              <a:rPr lang="en-US" dirty="0"/>
              <a:t>18 Classifier Models-showed no ability to predict whether price would move up or down</a:t>
            </a:r>
          </a:p>
          <a:p>
            <a:pPr marL="742950" lvl="1" indent="-285750">
              <a:buFont typeface="Arial" panose="020B0604020202020204" pitchFamily="34" charset="0"/>
              <a:buChar char="•"/>
            </a:pPr>
            <a:r>
              <a:rPr lang="en-US" dirty="0"/>
              <a:t>With the classifier data we changed the price from continuous to binary to reflect up/down</a:t>
            </a:r>
          </a:p>
          <a:p>
            <a:pPr marL="742950" lvl="1" indent="-285750">
              <a:buFont typeface="Arial" panose="020B0604020202020204" pitchFamily="34" charset="0"/>
              <a:buChar char="•"/>
            </a:pPr>
            <a:r>
              <a:rPr lang="en-US" dirty="0"/>
              <a:t>Best params where determined for each Classifier model</a:t>
            </a:r>
          </a:p>
          <a:p>
            <a:pPr marL="285750" indent="-285750">
              <a:buFont typeface="Arial" panose="020B0604020202020204" pitchFamily="34" charset="0"/>
              <a:buChar char="•"/>
            </a:pPr>
            <a:r>
              <a:rPr lang="en-US" dirty="0"/>
              <a:t>Let’s put each report in the frame to the right? </a:t>
            </a:r>
          </a:p>
          <a:p>
            <a:pPr marL="285750" indent="-285750">
              <a:buFont typeface="Arial" panose="020B0604020202020204" pitchFamily="34" charset="0"/>
              <a:buChar char="•"/>
            </a:pPr>
            <a:r>
              <a:rPr lang="en-US" dirty="0"/>
              <a:t>RNN(Random Forrest)-</a:t>
            </a:r>
          </a:p>
          <a:p>
            <a:endParaRPr lang="en-US" dirty="0"/>
          </a:p>
        </p:txBody>
      </p:sp>
    </p:spTree>
    <p:extLst>
      <p:ext uri="{BB962C8B-B14F-4D97-AF65-F5344CB8AC3E}">
        <p14:creationId xmlns:p14="http://schemas.microsoft.com/office/powerpoint/2010/main" val="144129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D34-5217-D842-9C21-54A9CA857BEE}"/>
              </a:ext>
            </a:extLst>
          </p:cNvPr>
          <p:cNvSpPr>
            <a:spLocks noGrp="1"/>
          </p:cNvSpPr>
          <p:nvPr>
            <p:ph type="title"/>
          </p:nvPr>
        </p:nvSpPr>
        <p:spPr/>
        <p:txBody>
          <a:bodyPr/>
          <a:lstStyle/>
          <a:p>
            <a:r>
              <a:rPr lang="en-US" dirty="0"/>
              <a:t>Visualizations</a:t>
            </a:r>
          </a:p>
        </p:txBody>
      </p:sp>
      <p:sp>
        <p:nvSpPr>
          <p:cNvPr id="4" name="Picture Placeholder 3">
            <a:extLst>
              <a:ext uri="{FF2B5EF4-FFF2-40B4-BE49-F238E27FC236}">
                <a16:creationId xmlns:a16="http://schemas.microsoft.com/office/drawing/2014/main" id="{FBF5582B-C6D5-FB40-B67E-08317DDFE4F2}"/>
              </a:ext>
            </a:extLst>
          </p:cNvPr>
          <p:cNvSpPr>
            <a:spLocks noGrp="1"/>
          </p:cNvSpPr>
          <p:nvPr>
            <p:ph type="pic" idx="1"/>
          </p:nvPr>
        </p:nvSpPr>
        <p:spPr/>
      </p:sp>
      <p:sp>
        <p:nvSpPr>
          <p:cNvPr id="3" name="Content Placeholder 2">
            <a:extLst>
              <a:ext uri="{FF2B5EF4-FFF2-40B4-BE49-F238E27FC236}">
                <a16:creationId xmlns:a16="http://schemas.microsoft.com/office/drawing/2014/main" id="{F9E35183-011F-D648-805B-8E6AF7D9022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Show the final metrics</a:t>
            </a:r>
          </a:p>
          <a:p>
            <a:pPr marL="742950" lvl="1" indent="-285750">
              <a:buFont typeface="Courier New" panose="02070309020205020404" pitchFamily="49" charset="0"/>
              <a:buChar char="o"/>
            </a:pPr>
            <a:r>
              <a:rPr lang="en-US" dirty="0"/>
              <a:t>AUC / ROC</a:t>
            </a:r>
          </a:p>
          <a:p>
            <a:pPr marL="742950" lvl="1" indent="-285750">
              <a:buFont typeface="Courier New" panose="02070309020205020404" pitchFamily="49" charset="0"/>
              <a:buChar char="o"/>
            </a:pPr>
            <a:r>
              <a:rPr lang="en-US" dirty="0"/>
              <a:t>Classification Report</a:t>
            </a:r>
          </a:p>
          <a:p>
            <a:pPr marL="285750" indent="-285750">
              <a:buFont typeface="Arial" panose="020B0604020202020204" pitchFamily="34" charset="0"/>
              <a:buChar char="•"/>
            </a:pPr>
            <a:r>
              <a:rPr lang="en-US" dirty="0"/>
              <a:t>Visualization are not code; we just want to see story telling. </a:t>
            </a:r>
          </a:p>
          <a:p>
            <a:pPr marL="285750" indent="-285750">
              <a:buFont typeface="Arial" panose="020B0604020202020204" pitchFamily="34" charset="0"/>
              <a:buChar char="•"/>
            </a:pPr>
            <a:r>
              <a:rPr lang="en-US" dirty="0"/>
              <a:t>Any Dashboards you built to visualize / interact with your data</a:t>
            </a:r>
          </a:p>
          <a:p>
            <a:pPr marL="285750" indent="-285750">
              <a:buFont typeface="Arial" panose="020B0604020202020204" pitchFamily="34" charset="0"/>
              <a:buChar char="•"/>
            </a:pPr>
            <a:r>
              <a:rPr lang="en-US" dirty="0"/>
              <a:t>Key results taken from your final metrics</a:t>
            </a:r>
          </a:p>
        </p:txBody>
      </p:sp>
    </p:spTree>
    <p:extLst>
      <p:ext uri="{BB962C8B-B14F-4D97-AF65-F5344CB8AC3E}">
        <p14:creationId xmlns:p14="http://schemas.microsoft.com/office/powerpoint/2010/main" val="202072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96BC-16F8-7742-8446-C519F1B4A18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47603F2-221D-5B46-B00C-10F3496DED4B}"/>
              </a:ext>
            </a:extLst>
          </p:cNvPr>
          <p:cNvSpPr>
            <a:spLocks noGrp="1"/>
          </p:cNvSpPr>
          <p:nvPr>
            <p:ph type="body" idx="1"/>
          </p:nvPr>
        </p:nvSpPr>
        <p:spPr/>
        <p:txBody>
          <a:bodyPr>
            <a:normAutofit/>
          </a:bodyPr>
          <a:lstStyle/>
          <a:p>
            <a:r>
              <a:rPr lang="en-US" sz="2000" dirty="0"/>
              <a:t>If there is a detailed point you wish to discuss that doesn’t go in earlier slides, have a slide in the appendix that you may pull to expound on a detailed backup talking point. </a:t>
            </a:r>
          </a:p>
        </p:txBody>
      </p:sp>
    </p:spTree>
    <p:extLst>
      <p:ext uri="{BB962C8B-B14F-4D97-AF65-F5344CB8AC3E}">
        <p14:creationId xmlns:p14="http://schemas.microsoft.com/office/powerpoint/2010/main" val="298235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EBA8-7D66-9244-AF8A-32C4E7304653}"/>
              </a:ext>
            </a:extLst>
          </p:cNvPr>
          <p:cNvSpPr>
            <a:spLocks noGrp="1"/>
          </p:cNvSpPr>
          <p:nvPr>
            <p:ph type="title"/>
          </p:nvPr>
        </p:nvSpPr>
        <p:spPr/>
        <p:txBody>
          <a:bodyPr/>
          <a:lstStyle/>
          <a:p>
            <a:r>
              <a:rPr lang="en-US" dirty="0"/>
              <a:t>Presentation tips</a:t>
            </a:r>
          </a:p>
        </p:txBody>
      </p:sp>
      <p:sp>
        <p:nvSpPr>
          <p:cNvPr id="3" name="Content Placeholder 2">
            <a:extLst>
              <a:ext uri="{FF2B5EF4-FFF2-40B4-BE49-F238E27FC236}">
                <a16:creationId xmlns:a16="http://schemas.microsoft.com/office/drawing/2014/main" id="{DE156102-0E7B-A642-8889-7B7CBB707F4D}"/>
              </a:ext>
            </a:extLst>
          </p:cNvPr>
          <p:cNvSpPr>
            <a:spLocks noGrp="1"/>
          </p:cNvSpPr>
          <p:nvPr>
            <p:ph idx="1"/>
          </p:nvPr>
        </p:nvSpPr>
        <p:spPr>
          <a:xfrm>
            <a:off x="838200" y="1825624"/>
            <a:ext cx="10515600" cy="4826845"/>
          </a:xfrm>
        </p:spPr>
        <p:txBody>
          <a:bodyPr>
            <a:normAutofit fontScale="85000" lnSpcReduction="20000"/>
          </a:bodyPr>
          <a:lstStyle/>
          <a:p>
            <a:endParaRPr lang="en-US" dirty="0"/>
          </a:p>
          <a:p>
            <a:r>
              <a:rPr lang="en-US" dirty="0"/>
              <a:t>Speaking</a:t>
            </a:r>
          </a:p>
          <a:p>
            <a:pPr lvl="1"/>
            <a:r>
              <a:rPr lang="en-US" dirty="0"/>
              <a:t>Read &lt; 25% of your text. Have bullets to help us what you will speak to in order, and then decompose those items verbally.  </a:t>
            </a:r>
          </a:p>
          <a:p>
            <a:pPr lvl="1"/>
            <a:r>
              <a:rPr lang="en-US" dirty="0"/>
              <a:t>There is an equal balance of presentation duties …(everyone speaks). </a:t>
            </a:r>
          </a:p>
          <a:p>
            <a:r>
              <a:rPr lang="en-US" dirty="0"/>
              <a:t>Visualizations </a:t>
            </a:r>
          </a:p>
          <a:p>
            <a:pPr lvl="1"/>
            <a:r>
              <a:rPr lang="en-US" dirty="0"/>
              <a:t>Use on every slide preferably that tells &gt;80%  of the story. Use the bullets to give the order of ideas. </a:t>
            </a:r>
          </a:p>
          <a:p>
            <a:pPr lvl="1"/>
            <a:r>
              <a:rPr lang="en-US" dirty="0"/>
              <a:t>For key visualization, use their own slide. Less is more, be simple, don’t throw up many ideas at once. Walk us through why the visualization is important. </a:t>
            </a:r>
          </a:p>
          <a:p>
            <a:r>
              <a:rPr lang="en-US" dirty="0"/>
              <a:t>Length</a:t>
            </a:r>
          </a:p>
          <a:p>
            <a:pPr lvl="1"/>
            <a:r>
              <a:rPr lang="en-US" dirty="0"/>
              <a:t>The base template contains the minimum slides; you are welcome to add a couple slides to contain the narrative, but don’t go beyond that. </a:t>
            </a:r>
          </a:p>
          <a:p>
            <a:pPr lvl="1"/>
            <a:r>
              <a:rPr lang="en-US" dirty="0"/>
              <a:t>Keep in mind that this presentation ideally can be done in about 10 minutes; that’s roughly 2 min per slide, which isn’t much. </a:t>
            </a:r>
          </a:p>
          <a:p>
            <a:pPr lvl="1"/>
            <a:r>
              <a:rPr lang="en-US" dirty="0"/>
              <a:t>Your outcomes will do most of the “speaking” for you; we won’t need a log of explanation here as we will be reviewing your code. </a:t>
            </a:r>
          </a:p>
        </p:txBody>
      </p:sp>
    </p:spTree>
    <p:extLst>
      <p:ext uri="{BB962C8B-B14F-4D97-AF65-F5344CB8AC3E}">
        <p14:creationId xmlns:p14="http://schemas.microsoft.com/office/powerpoint/2010/main" val="100475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1"/>
        <p:cNvGrpSpPr/>
        <p:nvPr/>
      </p:nvGrpSpPr>
      <p:grpSpPr>
        <a:xfrm>
          <a:off x="0" y="0"/>
          <a:ext cx="0" cy="0"/>
          <a:chOff x="0" y="0"/>
          <a:chExt cx="0" cy="0"/>
        </a:xfrm>
      </p:grpSpPr>
      <p:sp>
        <p:nvSpPr>
          <p:cNvPr id="5412" name="Google Shape;5412;p300"/>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pPr>
              <a:buClr>
                <a:schemeClr val="dk1"/>
              </a:buClr>
              <a:buSzPts val="1100"/>
            </a:pPr>
            <a:r>
              <a:rPr lang="en-US" dirty="0">
                <a:solidFill>
                  <a:schemeClr val="dk1"/>
                </a:solidFill>
              </a:rPr>
              <a:t>Type of model approach vs business objective</a:t>
            </a:r>
            <a:endParaRPr dirty="0">
              <a:solidFill>
                <a:schemeClr val="dk1"/>
              </a:solidFill>
            </a:endParaRPr>
          </a:p>
          <a:p>
            <a:pPr>
              <a:buClr>
                <a:schemeClr val="dk1"/>
              </a:buClr>
              <a:buSzPts val="1100"/>
            </a:pPr>
            <a:endParaRPr dirty="0"/>
          </a:p>
          <a:p>
            <a:pPr>
              <a:buClr>
                <a:schemeClr val="dk1"/>
              </a:buClr>
              <a:buSzPts val="1100"/>
            </a:pPr>
            <a:endParaRPr dirty="0"/>
          </a:p>
          <a:p>
            <a:endParaRPr dirty="0"/>
          </a:p>
        </p:txBody>
      </p:sp>
      <p:sp>
        <p:nvSpPr>
          <p:cNvPr id="5413" name="Google Shape;5413;p300"/>
          <p:cNvSpPr txBox="1">
            <a:spLocks noGrp="1"/>
          </p:cNvSpPr>
          <p:nvPr>
            <p:ph type="sldNum" idx="12"/>
          </p:nvPr>
        </p:nvSpPr>
        <p:spPr>
          <a:xfrm>
            <a:off x="11477033" y="6609600"/>
            <a:ext cx="349200" cy="140800"/>
          </a:xfrm>
          <a:prstGeom prst="rect">
            <a:avLst/>
          </a:prstGeom>
        </p:spPr>
        <p:txBody>
          <a:bodyPr spcFirstLastPara="1" vert="horz" wrap="square" lIns="0" tIns="0" rIns="0" bIns="121900" rtlCol="0" anchor="t" anchorCtr="0">
            <a:noAutofit/>
          </a:bodyPr>
          <a:lstStyle/>
          <a:p>
            <a:fld id="{00000000-1234-1234-1234-123412341234}" type="slidenum">
              <a:rPr lang="en"/>
              <a:pPr/>
              <a:t>9</a:t>
            </a:fld>
            <a:endParaRPr/>
          </a:p>
        </p:txBody>
      </p:sp>
      <p:sp>
        <p:nvSpPr>
          <p:cNvPr id="5414" name="Google Shape;5414;p300"/>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pPr marL="0" indent="0"/>
            <a:endParaRPr/>
          </a:p>
        </p:txBody>
      </p:sp>
      <p:sp>
        <p:nvSpPr>
          <p:cNvPr id="5415" name="Google Shape;5415;p300"/>
          <p:cNvSpPr/>
          <p:nvPr/>
        </p:nvSpPr>
        <p:spPr>
          <a:xfrm>
            <a:off x="1715949" y="1015512"/>
            <a:ext cx="1362000" cy="1362000"/>
          </a:xfrm>
          <a:prstGeom prst="ellipse">
            <a:avLst/>
          </a:prstGeom>
          <a:solidFill>
            <a:srgbClr val="AFCA54">
              <a:alpha val="8392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16" name="Google Shape;5416;p300"/>
          <p:cNvSpPr/>
          <p:nvPr/>
        </p:nvSpPr>
        <p:spPr>
          <a:xfrm>
            <a:off x="1683465" y="3916547"/>
            <a:ext cx="1362000" cy="1362000"/>
          </a:xfrm>
          <a:prstGeom prst="ellipse">
            <a:avLst/>
          </a:prstGeom>
          <a:solidFill>
            <a:srgbClr val="AFCA54">
              <a:alpha val="8392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17" name="Google Shape;5417;p300"/>
          <p:cNvSpPr/>
          <p:nvPr/>
        </p:nvSpPr>
        <p:spPr>
          <a:xfrm>
            <a:off x="4877073" y="1978709"/>
            <a:ext cx="2308400" cy="2308400"/>
          </a:xfrm>
          <a:prstGeom prst="ellipse">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pic>
        <p:nvPicPr>
          <p:cNvPr id="5418" name="Google Shape;5418;p300"/>
          <p:cNvPicPr preferRelativeResize="0"/>
          <p:nvPr/>
        </p:nvPicPr>
        <p:blipFill rotWithShape="1">
          <a:blip r:embed="rId3">
            <a:alphaModFix/>
          </a:blip>
          <a:srcRect/>
          <a:stretch/>
        </p:blipFill>
        <p:spPr>
          <a:xfrm>
            <a:off x="5314440" y="2306221"/>
            <a:ext cx="1563121" cy="1445595"/>
          </a:xfrm>
          <a:prstGeom prst="rect">
            <a:avLst/>
          </a:prstGeom>
          <a:noFill/>
          <a:ln>
            <a:noFill/>
          </a:ln>
        </p:spPr>
      </p:pic>
      <p:sp>
        <p:nvSpPr>
          <p:cNvPr id="5419" name="Google Shape;5419;p300"/>
          <p:cNvSpPr txBox="1"/>
          <p:nvPr/>
        </p:nvSpPr>
        <p:spPr>
          <a:xfrm>
            <a:off x="5269467" y="3561288"/>
            <a:ext cx="15236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dk1"/>
                </a:solidFill>
                <a:latin typeface="Roboto"/>
                <a:ea typeface="Roboto"/>
                <a:cs typeface="Roboto"/>
                <a:sym typeface="Roboto"/>
              </a:rPr>
              <a:t>Machine </a:t>
            </a:r>
            <a:br>
              <a:rPr lang="en" sz="1600" b="1">
                <a:solidFill>
                  <a:schemeClr val="dk1"/>
                </a:solidFill>
                <a:latin typeface="Roboto"/>
                <a:ea typeface="Roboto"/>
                <a:cs typeface="Roboto"/>
                <a:sym typeface="Roboto"/>
              </a:rPr>
            </a:br>
            <a:r>
              <a:rPr lang="en" sz="1600" b="1">
                <a:solidFill>
                  <a:schemeClr val="dk1"/>
                </a:solidFill>
                <a:latin typeface="Roboto"/>
                <a:ea typeface="Roboto"/>
                <a:cs typeface="Roboto"/>
                <a:sym typeface="Roboto"/>
              </a:rPr>
              <a:t>Learning</a:t>
            </a:r>
            <a:endParaRPr sz="1467">
              <a:latin typeface="Roboto"/>
              <a:ea typeface="Roboto"/>
              <a:cs typeface="Roboto"/>
              <a:sym typeface="Roboto"/>
            </a:endParaRPr>
          </a:p>
        </p:txBody>
      </p:sp>
      <p:sp>
        <p:nvSpPr>
          <p:cNvPr id="5420" name="Google Shape;5420;p300"/>
          <p:cNvSpPr/>
          <p:nvPr/>
        </p:nvSpPr>
        <p:spPr>
          <a:xfrm>
            <a:off x="1860799" y="2172597"/>
            <a:ext cx="2017600" cy="2017600"/>
          </a:xfrm>
          <a:prstGeom prst="ellipse">
            <a:avLst/>
          </a:prstGeom>
          <a:solidFill>
            <a:srgbClr val="009193">
              <a:alpha val="6275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21" name="Google Shape;5421;p300"/>
          <p:cNvSpPr txBox="1"/>
          <p:nvPr/>
        </p:nvSpPr>
        <p:spPr>
          <a:xfrm>
            <a:off x="1810072" y="2933961"/>
            <a:ext cx="20684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lt1"/>
                </a:solidFill>
                <a:latin typeface="Roboto"/>
                <a:ea typeface="Roboto"/>
                <a:cs typeface="Roboto"/>
                <a:sym typeface="Roboto"/>
              </a:rPr>
              <a:t>Unsupervised Learning</a:t>
            </a:r>
            <a:endParaRPr sz="1467">
              <a:latin typeface="Roboto"/>
              <a:ea typeface="Roboto"/>
              <a:cs typeface="Roboto"/>
              <a:sym typeface="Roboto"/>
            </a:endParaRPr>
          </a:p>
        </p:txBody>
      </p:sp>
      <p:sp>
        <p:nvSpPr>
          <p:cNvPr id="5422" name="Google Shape;5422;p300"/>
          <p:cNvSpPr txBox="1"/>
          <p:nvPr/>
        </p:nvSpPr>
        <p:spPr>
          <a:xfrm>
            <a:off x="1530505" y="1385691"/>
            <a:ext cx="1523600" cy="4616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Dimensionality Reduction</a:t>
            </a:r>
            <a:endParaRPr sz="1467">
              <a:latin typeface="Roboto"/>
              <a:ea typeface="Roboto"/>
              <a:cs typeface="Roboto"/>
              <a:sym typeface="Roboto"/>
            </a:endParaRPr>
          </a:p>
        </p:txBody>
      </p:sp>
      <p:sp>
        <p:nvSpPr>
          <p:cNvPr id="5423" name="Google Shape;5423;p300"/>
          <p:cNvSpPr txBox="1"/>
          <p:nvPr/>
        </p:nvSpPr>
        <p:spPr>
          <a:xfrm>
            <a:off x="1405923" y="4594083"/>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Clustering</a:t>
            </a:r>
            <a:endParaRPr sz="1467">
              <a:latin typeface="Roboto"/>
              <a:ea typeface="Roboto"/>
              <a:cs typeface="Roboto"/>
              <a:sym typeface="Roboto"/>
            </a:endParaRPr>
          </a:p>
        </p:txBody>
      </p:sp>
      <p:sp>
        <p:nvSpPr>
          <p:cNvPr id="5424" name="Google Shape;5424;p300"/>
          <p:cNvSpPr txBox="1"/>
          <p:nvPr/>
        </p:nvSpPr>
        <p:spPr>
          <a:xfrm>
            <a:off x="3127161" y="1317321"/>
            <a:ext cx="1915200" cy="7696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Meaningful Compression </a:t>
            </a:r>
            <a:endParaRPr sz="1467">
              <a:latin typeface="Roboto"/>
              <a:ea typeface="Roboto"/>
              <a:cs typeface="Roboto"/>
              <a:sym typeface="Roboto"/>
            </a:endParaRPr>
          </a:p>
          <a:p>
            <a:r>
              <a:rPr lang="en" sz="1067">
                <a:solidFill>
                  <a:schemeClr val="dk1"/>
                </a:solidFill>
                <a:latin typeface="Roboto"/>
                <a:ea typeface="Roboto"/>
                <a:cs typeface="Roboto"/>
                <a:sym typeface="Roboto"/>
              </a:rPr>
              <a:t>Big Data Visualization </a:t>
            </a:r>
            <a:endParaRPr sz="1467">
              <a:latin typeface="Roboto"/>
              <a:ea typeface="Roboto"/>
              <a:cs typeface="Roboto"/>
              <a:sym typeface="Roboto"/>
            </a:endParaRPr>
          </a:p>
          <a:p>
            <a:r>
              <a:rPr lang="en" sz="1067">
                <a:solidFill>
                  <a:schemeClr val="dk1"/>
                </a:solidFill>
                <a:latin typeface="Roboto"/>
                <a:ea typeface="Roboto"/>
                <a:cs typeface="Roboto"/>
                <a:sym typeface="Roboto"/>
              </a:rPr>
              <a:t>Structure Discovery</a:t>
            </a:r>
            <a:endParaRPr sz="1467">
              <a:latin typeface="Roboto"/>
              <a:ea typeface="Roboto"/>
              <a:cs typeface="Roboto"/>
              <a:sym typeface="Roboto"/>
            </a:endParaRPr>
          </a:p>
          <a:p>
            <a:r>
              <a:rPr lang="en" sz="1067">
                <a:solidFill>
                  <a:schemeClr val="dk1"/>
                </a:solidFill>
                <a:latin typeface="Roboto"/>
                <a:ea typeface="Roboto"/>
                <a:cs typeface="Roboto"/>
                <a:sym typeface="Roboto"/>
              </a:rPr>
              <a:t>Feature Elicitation</a:t>
            </a:r>
            <a:endParaRPr sz="1467">
              <a:latin typeface="Roboto"/>
              <a:ea typeface="Roboto"/>
              <a:cs typeface="Roboto"/>
              <a:sym typeface="Roboto"/>
            </a:endParaRPr>
          </a:p>
        </p:txBody>
      </p:sp>
      <p:sp>
        <p:nvSpPr>
          <p:cNvPr id="5425" name="Google Shape;5425;p300"/>
          <p:cNvSpPr txBox="1"/>
          <p:nvPr/>
        </p:nvSpPr>
        <p:spPr>
          <a:xfrm>
            <a:off x="3029100" y="4598172"/>
            <a:ext cx="1915200" cy="6000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Recommender Systems </a:t>
            </a:r>
            <a:endParaRPr sz="1467">
              <a:latin typeface="Roboto"/>
              <a:ea typeface="Roboto"/>
              <a:cs typeface="Roboto"/>
              <a:sym typeface="Roboto"/>
            </a:endParaRPr>
          </a:p>
          <a:p>
            <a:r>
              <a:rPr lang="en" sz="1067">
                <a:solidFill>
                  <a:schemeClr val="dk1"/>
                </a:solidFill>
                <a:latin typeface="Roboto"/>
                <a:ea typeface="Roboto"/>
                <a:cs typeface="Roboto"/>
                <a:sym typeface="Roboto"/>
              </a:rPr>
              <a:t>Targeted Marketing </a:t>
            </a:r>
            <a:endParaRPr sz="1467">
              <a:latin typeface="Roboto"/>
              <a:ea typeface="Roboto"/>
              <a:cs typeface="Roboto"/>
              <a:sym typeface="Roboto"/>
            </a:endParaRPr>
          </a:p>
          <a:p>
            <a:r>
              <a:rPr lang="en" sz="1067">
                <a:solidFill>
                  <a:schemeClr val="dk1"/>
                </a:solidFill>
                <a:latin typeface="Roboto"/>
                <a:ea typeface="Roboto"/>
                <a:cs typeface="Roboto"/>
                <a:sym typeface="Roboto"/>
              </a:rPr>
              <a:t>Customer Segmentation </a:t>
            </a:r>
            <a:endParaRPr sz="1467">
              <a:latin typeface="Roboto"/>
              <a:ea typeface="Roboto"/>
              <a:cs typeface="Roboto"/>
              <a:sym typeface="Roboto"/>
            </a:endParaRPr>
          </a:p>
        </p:txBody>
      </p:sp>
      <p:cxnSp>
        <p:nvCxnSpPr>
          <p:cNvPr id="5426" name="Google Shape;5426;p300"/>
          <p:cNvCxnSpPr/>
          <p:nvPr/>
        </p:nvCxnSpPr>
        <p:spPr>
          <a:xfrm>
            <a:off x="2010672" y="1847355"/>
            <a:ext cx="918800" cy="0"/>
          </a:xfrm>
          <a:prstGeom prst="straightConnector1">
            <a:avLst/>
          </a:prstGeom>
          <a:noFill/>
          <a:ln w="9525" cap="flat" cmpd="sng">
            <a:solidFill>
              <a:schemeClr val="dk1"/>
            </a:solidFill>
            <a:prstDash val="solid"/>
            <a:miter lim="800000"/>
            <a:headEnd type="none" w="sm" len="sm"/>
            <a:tailEnd type="none" w="sm" len="sm"/>
          </a:ln>
        </p:spPr>
      </p:cxnSp>
      <p:cxnSp>
        <p:nvCxnSpPr>
          <p:cNvPr id="5427" name="Google Shape;5427;p300"/>
          <p:cNvCxnSpPr/>
          <p:nvPr/>
        </p:nvCxnSpPr>
        <p:spPr>
          <a:xfrm>
            <a:off x="2083633" y="4886072"/>
            <a:ext cx="734400" cy="0"/>
          </a:xfrm>
          <a:prstGeom prst="straightConnector1">
            <a:avLst/>
          </a:prstGeom>
          <a:noFill/>
          <a:ln w="9525" cap="flat" cmpd="sng">
            <a:solidFill>
              <a:schemeClr val="dk1"/>
            </a:solidFill>
            <a:prstDash val="solid"/>
            <a:miter lim="800000"/>
            <a:headEnd type="none" w="sm" len="sm"/>
            <a:tailEnd type="none" w="sm" len="sm"/>
          </a:ln>
        </p:spPr>
      </p:cxnSp>
      <p:sp>
        <p:nvSpPr>
          <p:cNvPr id="5428" name="Google Shape;5428;p300"/>
          <p:cNvSpPr txBox="1"/>
          <p:nvPr/>
        </p:nvSpPr>
        <p:spPr>
          <a:xfrm>
            <a:off x="6682072" y="5657783"/>
            <a:ext cx="1915200" cy="769600"/>
          </a:xfrm>
          <a:prstGeom prst="rect">
            <a:avLst/>
          </a:prstGeom>
          <a:noFill/>
          <a:ln>
            <a:noFill/>
          </a:ln>
        </p:spPr>
        <p:txBody>
          <a:bodyPr spcFirstLastPara="1" wrap="square" lIns="91433" tIns="45700" rIns="91433" bIns="45700" anchor="t" anchorCtr="0">
            <a:noAutofit/>
          </a:bodyPr>
          <a:lstStyle/>
          <a:p>
            <a:r>
              <a:rPr lang="en" sz="1067">
                <a:solidFill>
                  <a:schemeClr val="dk1"/>
                </a:solidFill>
                <a:latin typeface="Roboto"/>
                <a:ea typeface="Roboto"/>
                <a:cs typeface="Roboto"/>
                <a:sym typeface="Roboto"/>
              </a:rPr>
              <a:t>Real-time decisions</a:t>
            </a:r>
            <a:endParaRPr sz="1467">
              <a:latin typeface="Roboto"/>
              <a:ea typeface="Roboto"/>
              <a:cs typeface="Roboto"/>
              <a:sym typeface="Roboto"/>
            </a:endParaRPr>
          </a:p>
          <a:p>
            <a:r>
              <a:rPr lang="en" sz="1067">
                <a:solidFill>
                  <a:schemeClr val="dk1"/>
                </a:solidFill>
                <a:latin typeface="Roboto"/>
                <a:ea typeface="Roboto"/>
                <a:cs typeface="Roboto"/>
                <a:sym typeface="Roboto"/>
              </a:rPr>
              <a:t>Robot Navigation </a:t>
            </a:r>
            <a:endParaRPr sz="1467">
              <a:latin typeface="Roboto"/>
              <a:ea typeface="Roboto"/>
              <a:cs typeface="Roboto"/>
              <a:sym typeface="Roboto"/>
            </a:endParaRPr>
          </a:p>
          <a:p>
            <a:r>
              <a:rPr lang="en" sz="1067">
                <a:solidFill>
                  <a:schemeClr val="dk1"/>
                </a:solidFill>
                <a:latin typeface="Roboto"/>
                <a:ea typeface="Roboto"/>
                <a:cs typeface="Roboto"/>
                <a:sym typeface="Roboto"/>
              </a:rPr>
              <a:t>Game AI</a:t>
            </a:r>
            <a:endParaRPr sz="1467">
              <a:latin typeface="Roboto"/>
              <a:ea typeface="Roboto"/>
              <a:cs typeface="Roboto"/>
              <a:sym typeface="Roboto"/>
            </a:endParaRPr>
          </a:p>
          <a:p>
            <a:r>
              <a:rPr lang="en" sz="1067">
                <a:solidFill>
                  <a:schemeClr val="dk1"/>
                </a:solidFill>
                <a:latin typeface="Roboto"/>
                <a:ea typeface="Roboto"/>
                <a:cs typeface="Roboto"/>
                <a:sym typeface="Roboto"/>
              </a:rPr>
              <a:t>Skill Acquisition </a:t>
            </a:r>
            <a:endParaRPr sz="1467">
              <a:latin typeface="Roboto"/>
              <a:ea typeface="Roboto"/>
              <a:cs typeface="Roboto"/>
              <a:sym typeface="Roboto"/>
            </a:endParaRPr>
          </a:p>
        </p:txBody>
      </p:sp>
      <p:sp>
        <p:nvSpPr>
          <p:cNvPr id="5429" name="Google Shape;5429;p300"/>
          <p:cNvSpPr/>
          <p:nvPr/>
        </p:nvSpPr>
        <p:spPr>
          <a:xfrm>
            <a:off x="7933051" y="1081647"/>
            <a:ext cx="1362000" cy="1362000"/>
          </a:xfrm>
          <a:prstGeom prst="ellipse">
            <a:avLst/>
          </a:prstGeom>
          <a:solidFill>
            <a:srgbClr val="FF7C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0" name="Google Shape;5430;p300"/>
          <p:cNvSpPr/>
          <p:nvPr/>
        </p:nvSpPr>
        <p:spPr>
          <a:xfrm>
            <a:off x="7884929" y="3971452"/>
            <a:ext cx="1362000" cy="1362000"/>
          </a:xfrm>
          <a:prstGeom prst="ellipse">
            <a:avLst/>
          </a:prstGeom>
          <a:solidFill>
            <a:srgbClr val="FF7C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1" name="Google Shape;5431;p300"/>
          <p:cNvSpPr/>
          <p:nvPr/>
        </p:nvSpPr>
        <p:spPr>
          <a:xfrm>
            <a:off x="8062264" y="2227503"/>
            <a:ext cx="2017600" cy="2017600"/>
          </a:xfrm>
          <a:prstGeom prst="ellipse">
            <a:avLst/>
          </a:prstGeom>
          <a:solidFill>
            <a:srgbClr val="FF0000">
              <a:alpha val="5490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2" name="Google Shape;5432;p300"/>
          <p:cNvSpPr txBox="1"/>
          <p:nvPr/>
        </p:nvSpPr>
        <p:spPr>
          <a:xfrm>
            <a:off x="8011537" y="2988868"/>
            <a:ext cx="2068400" cy="584800"/>
          </a:xfrm>
          <a:prstGeom prst="rect">
            <a:avLst/>
          </a:prstGeom>
          <a:noFill/>
          <a:ln>
            <a:noFill/>
          </a:ln>
        </p:spPr>
        <p:txBody>
          <a:bodyPr spcFirstLastPara="1" wrap="square" lIns="91433" tIns="45700" rIns="91433" bIns="45700" anchor="t" anchorCtr="0">
            <a:noAutofit/>
          </a:bodyPr>
          <a:lstStyle/>
          <a:p>
            <a:pPr algn="ctr"/>
            <a:r>
              <a:rPr lang="en" sz="1600" b="1">
                <a:solidFill>
                  <a:schemeClr val="lt1"/>
                </a:solidFill>
                <a:latin typeface="Roboto"/>
                <a:ea typeface="Roboto"/>
                <a:cs typeface="Roboto"/>
                <a:sym typeface="Roboto"/>
              </a:rPr>
              <a:t>Supervised </a:t>
            </a:r>
            <a:br>
              <a:rPr lang="en" sz="1600" b="1">
                <a:solidFill>
                  <a:schemeClr val="lt1"/>
                </a:solidFill>
                <a:latin typeface="Roboto"/>
                <a:ea typeface="Roboto"/>
                <a:cs typeface="Roboto"/>
                <a:sym typeface="Roboto"/>
              </a:rPr>
            </a:br>
            <a:r>
              <a:rPr lang="en" sz="1600" b="1">
                <a:solidFill>
                  <a:schemeClr val="lt1"/>
                </a:solidFill>
                <a:latin typeface="Roboto"/>
                <a:ea typeface="Roboto"/>
                <a:cs typeface="Roboto"/>
                <a:sym typeface="Roboto"/>
              </a:rPr>
              <a:t>Learning</a:t>
            </a:r>
            <a:endParaRPr sz="1467">
              <a:latin typeface="Roboto"/>
              <a:ea typeface="Roboto"/>
              <a:cs typeface="Roboto"/>
              <a:sym typeface="Roboto"/>
            </a:endParaRPr>
          </a:p>
        </p:txBody>
      </p:sp>
      <p:sp>
        <p:nvSpPr>
          <p:cNvPr id="5433" name="Google Shape;5433;p300"/>
          <p:cNvSpPr txBox="1"/>
          <p:nvPr/>
        </p:nvSpPr>
        <p:spPr>
          <a:xfrm>
            <a:off x="7731971" y="1440596"/>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Classification</a:t>
            </a:r>
            <a:endParaRPr sz="1467">
              <a:latin typeface="Roboto"/>
              <a:ea typeface="Roboto"/>
              <a:cs typeface="Roboto"/>
              <a:sym typeface="Roboto"/>
            </a:endParaRPr>
          </a:p>
        </p:txBody>
      </p:sp>
      <p:sp>
        <p:nvSpPr>
          <p:cNvPr id="5434" name="Google Shape;5434;p300"/>
          <p:cNvSpPr txBox="1"/>
          <p:nvPr/>
        </p:nvSpPr>
        <p:spPr>
          <a:xfrm>
            <a:off x="7607388" y="4648988"/>
            <a:ext cx="1523600" cy="2768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Regression</a:t>
            </a:r>
            <a:endParaRPr sz="1467">
              <a:latin typeface="Roboto"/>
              <a:ea typeface="Roboto"/>
              <a:cs typeface="Roboto"/>
              <a:sym typeface="Roboto"/>
            </a:endParaRPr>
          </a:p>
        </p:txBody>
      </p:sp>
      <p:sp>
        <p:nvSpPr>
          <p:cNvPr id="5435" name="Google Shape;5435;p300"/>
          <p:cNvSpPr txBox="1"/>
          <p:nvPr/>
        </p:nvSpPr>
        <p:spPr>
          <a:xfrm>
            <a:off x="9328625" y="961513"/>
            <a:ext cx="2817636" cy="1344708"/>
          </a:xfrm>
          <a:prstGeom prst="rect">
            <a:avLst/>
          </a:prstGeom>
          <a:noFill/>
          <a:ln>
            <a:noFill/>
          </a:ln>
        </p:spPr>
        <p:txBody>
          <a:bodyPr spcFirstLastPara="1" wrap="square" lIns="91433" tIns="45700" rIns="91433" bIns="45700" anchor="t" anchorCtr="0">
            <a:noAutofit/>
          </a:bodyPr>
          <a:lstStyle/>
          <a:p>
            <a:r>
              <a:rPr lang="en" sz="1067" dirty="0">
                <a:solidFill>
                  <a:schemeClr val="dk1"/>
                </a:solidFill>
                <a:latin typeface="Roboto"/>
                <a:ea typeface="Roboto"/>
                <a:cs typeface="Roboto"/>
                <a:sym typeface="Roboto"/>
              </a:rPr>
              <a:t>Image Classification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Identity Fraud Detection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Customer Retention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Diagnostics</a:t>
            </a:r>
          </a:p>
          <a:p>
            <a:r>
              <a:rPr lang="en-US" sz="1067" b="1" dirty="0">
                <a:solidFill>
                  <a:schemeClr val="dk1"/>
                </a:solidFill>
                <a:latin typeface="Roboto"/>
                <a:ea typeface="Roboto"/>
                <a:cs typeface="Roboto"/>
                <a:sym typeface="Roboto"/>
              </a:rPr>
              <a:t>T</a:t>
            </a:r>
            <a:r>
              <a:rPr lang="en" sz="1067" b="1" dirty="0" err="1">
                <a:solidFill>
                  <a:schemeClr val="dk1"/>
                </a:solidFill>
                <a:latin typeface="Roboto"/>
                <a:ea typeface="Roboto"/>
                <a:cs typeface="Roboto"/>
                <a:sym typeface="Roboto"/>
              </a:rPr>
              <a:t>arget</a:t>
            </a:r>
            <a:r>
              <a:rPr lang="en" sz="1067" b="1" dirty="0">
                <a:solidFill>
                  <a:schemeClr val="dk1"/>
                </a:solidFill>
                <a:latin typeface="Roboto"/>
                <a:ea typeface="Roboto"/>
                <a:cs typeface="Roboto"/>
                <a:sym typeface="Roboto"/>
              </a:rPr>
              <a:t> output is a value</a:t>
            </a:r>
            <a:r>
              <a:rPr lang="en" sz="1067" dirty="0">
                <a:solidFill>
                  <a:schemeClr val="dk1"/>
                </a:solidFill>
                <a:latin typeface="Roboto"/>
                <a:ea typeface="Roboto"/>
                <a:cs typeface="Roboto"/>
                <a:sym typeface="Roboto"/>
              </a:rPr>
              <a:t>, i.e. </a:t>
            </a:r>
            <a:r>
              <a:rPr lang="en-US" sz="1067" dirty="0">
                <a:solidFill>
                  <a:schemeClr val="dk1"/>
                </a:solidFill>
                <a:latin typeface="Roboto"/>
                <a:ea typeface="Roboto"/>
                <a:cs typeface="Roboto"/>
                <a:sym typeface="Roboto"/>
              </a:rPr>
              <a:t>prediction is price going to go up or down (not confident I can predict a price, but I can predict generic market motion.)</a:t>
            </a:r>
            <a:endParaRPr sz="1467" dirty="0">
              <a:latin typeface="Roboto"/>
              <a:ea typeface="Roboto"/>
              <a:cs typeface="Roboto"/>
              <a:sym typeface="Roboto"/>
            </a:endParaRPr>
          </a:p>
        </p:txBody>
      </p:sp>
      <p:sp>
        <p:nvSpPr>
          <p:cNvPr id="5436" name="Google Shape;5436;p300"/>
          <p:cNvSpPr txBox="1"/>
          <p:nvPr/>
        </p:nvSpPr>
        <p:spPr>
          <a:xfrm>
            <a:off x="9230563" y="4653079"/>
            <a:ext cx="2817635" cy="938800"/>
          </a:xfrm>
          <a:prstGeom prst="rect">
            <a:avLst/>
          </a:prstGeom>
          <a:noFill/>
          <a:ln>
            <a:noFill/>
          </a:ln>
        </p:spPr>
        <p:txBody>
          <a:bodyPr spcFirstLastPara="1" wrap="square" lIns="91433" tIns="45700" rIns="91433" bIns="45700" anchor="t" anchorCtr="0">
            <a:noAutofit/>
          </a:bodyPr>
          <a:lstStyle/>
          <a:p>
            <a:r>
              <a:rPr lang="en" sz="1067" dirty="0">
                <a:solidFill>
                  <a:schemeClr val="dk1"/>
                </a:solidFill>
                <a:latin typeface="Roboto"/>
                <a:ea typeface="Roboto"/>
                <a:cs typeface="Roboto"/>
                <a:sym typeface="Roboto"/>
              </a:rPr>
              <a:t>Population Growth Prediction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Advertising Popularity Prediction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Weather Forecasting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Market Forecasting </a:t>
            </a:r>
            <a:endParaRPr sz="1467" dirty="0">
              <a:latin typeface="Roboto"/>
              <a:ea typeface="Roboto"/>
              <a:cs typeface="Roboto"/>
              <a:sym typeface="Roboto"/>
            </a:endParaRPr>
          </a:p>
          <a:p>
            <a:r>
              <a:rPr lang="en" sz="1067" dirty="0">
                <a:solidFill>
                  <a:schemeClr val="dk1"/>
                </a:solidFill>
                <a:latin typeface="Roboto"/>
                <a:ea typeface="Roboto"/>
                <a:cs typeface="Roboto"/>
                <a:sym typeface="Roboto"/>
              </a:rPr>
              <a:t>Estimating Life Expectancy </a:t>
            </a:r>
          </a:p>
          <a:p>
            <a:r>
              <a:rPr lang="en-US" sz="1200" b="1" dirty="0">
                <a:solidFill>
                  <a:schemeClr val="dk1"/>
                </a:solidFill>
                <a:latin typeface="Roboto"/>
                <a:ea typeface="Roboto"/>
                <a:cs typeface="Roboto"/>
                <a:sym typeface="Roboto"/>
              </a:rPr>
              <a:t>Target output is a value</a:t>
            </a:r>
            <a:r>
              <a:rPr lang="en-US" sz="1200" dirty="0">
                <a:solidFill>
                  <a:schemeClr val="dk1"/>
                </a:solidFill>
                <a:latin typeface="Roboto"/>
                <a:ea typeface="Roboto"/>
                <a:cs typeface="Roboto"/>
                <a:sym typeface="Roboto"/>
              </a:rPr>
              <a:t>, i.e. the Austin Temperature model. With high correlation of prior days and temps I can predict the temp in an hour. </a:t>
            </a:r>
            <a:endParaRPr lang="en-US" dirty="0">
              <a:latin typeface="Roboto"/>
              <a:ea typeface="Roboto"/>
              <a:cs typeface="Roboto"/>
              <a:sym typeface="Roboto"/>
            </a:endParaRPr>
          </a:p>
          <a:p>
            <a:endParaRPr sz="1467" dirty="0">
              <a:latin typeface="Roboto"/>
              <a:ea typeface="Roboto"/>
              <a:cs typeface="Roboto"/>
              <a:sym typeface="Roboto"/>
            </a:endParaRPr>
          </a:p>
        </p:txBody>
      </p:sp>
      <p:cxnSp>
        <p:nvCxnSpPr>
          <p:cNvPr id="5437" name="Google Shape;5437;p300"/>
          <p:cNvCxnSpPr/>
          <p:nvPr/>
        </p:nvCxnSpPr>
        <p:spPr>
          <a:xfrm>
            <a:off x="8225139" y="4940257"/>
            <a:ext cx="846000" cy="0"/>
          </a:xfrm>
          <a:prstGeom prst="straightConnector1">
            <a:avLst/>
          </a:prstGeom>
          <a:noFill/>
          <a:ln w="9525" cap="flat" cmpd="sng">
            <a:solidFill>
              <a:schemeClr val="dk1"/>
            </a:solidFill>
            <a:prstDash val="solid"/>
            <a:miter lim="800000"/>
            <a:headEnd type="none" w="sm" len="sm"/>
            <a:tailEnd type="none" w="sm" len="sm"/>
          </a:ln>
        </p:spPr>
      </p:cxnSp>
      <p:sp>
        <p:nvSpPr>
          <p:cNvPr id="5438" name="Google Shape;5438;p300"/>
          <p:cNvSpPr/>
          <p:nvPr/>
        </p:nvSpPr>
        <p:spPr>
          <a:xfrm>
            <a:off x="5282905" y="5071921"/>
            <a:ext cx="1362000" cy="1362000"/>
          </a:xfrm>
          <a:prstGeom prst="ellipse">
            <a:avLst/>
          </a:prstGeom>
          <a:solidFill>
            <a:srgbClr val="FFC000">
              <a:alpha val="60780"/>
            </a:srgbClr>
          </a:solidFill>
          <a:ln>
            <a:noFill/>
          </a:ln>
        </p:spPr>
        <p:txBody>
          <a:bodyPr spcFirstLastPara="1" wrap="square" lIns="91433" tIns="45700" rIns="91433" bIns="45700" anchor="ctr" anchorCtr="0">
            <a:noAutofit/>
          </a:bodyPr>
          <a:lstStyle/>
          <a:p>
            <a:pPr algn="ctr"/>
            <a:endParaRPr sz="1200" b="1">
              <a:solidFill>
                <a:schemeClr val="lt1"/>
              </a:solidFill>
              <a:latin typeface="Arial"/>
              <a:ea typeface="Arial"/>
              <a:cs typeface="Arial"/>
              <a:sym typeface="Arial"/>
            </a:endParaRPr>
          </a:p>
        </p:txBody>
      </p:sp>
      <p:sp>
        <p:nvSpPr>
          <p:cNvPr id="5439" name="Google Shape;5439;p300"/>
          <p:cNvSpPr txBox="1"/>
          <p:nvPr/>
        </p:nvSpPr>
        <p:spPr>
          <a:xfrm>
            <a:off x="5082473" y="5472080"/>
            <a:ext cx="1523600" cy="461600"/>
          </a:xfrm>
          <a:prstGeom prst="rect">
            <a:avLst/>
          </a:prstGeom>
          <a:noFill/>
          <a:ln>
            <a:noFill/>
          </a:ln>
        </p:spPr>
        <p:txBody>
          <a:bodyPr spcFirstLastPara="1" wrap="square" lIns="91433" tIns="45700" rIns="91433" bIns="45700" anchor="t" anchorCtr="0">
            <a:noAutofit/>
          </a:bodyPr>
          <a:lstStyle/>
          <a:p>
            <a:pPr algn="r"/>
            <a:r>
              <a:rPr lang="en" sz="1200" b="1">
                <a:solidFill>
                  <a:schemeClr val="dk1"/>
                </a:solidFill>
                <a:latin typeface="Roboto"/>
                <a:ea typeface="Roboto"/>
                <a:cs typeface="Roboto"/>
                <a:sym typeface="Roboto"/>
              </a:rPr>
              <a:t>Reinforcement Learning</a:t>
            </a:r>
            <a:endParaRPr sz="1467">
              <a:latin typeface="Roboto"/>
              <a:ea typeface="Roboto"/>
              <a:cs typeface="Roboto"/>
              <a:sym typeface="Roboto"/>
            </a:endParaRPr>
          </a:p>
        </p:txBody>
      </p:sp>
      <p:cxnSp>
        <p:nvCxnSpPr>
          <p:cNvPr id="5440" name="Google Shape;5440;p300"/>
          <p:cNvCxnSpPr/>
          <p:nvPr/>
        </p:nvCxnSpPr>
        <p:spPr>
          <a:xfrm>
            <a:off x="5562641" y="5933745"/>
            <a:ext cx="913200" cy="0"/>
          </a:xfrm>
          <a:prstGeom prst="straightConnector1">
            <a:avLst/>
          </a:prstGeom>
          <a:noFill/>
          <a:ln w="9525" cap="flat" cmpd="sng">
            <a:solidFill>
              <a:schemeClr val="dk1"/>
            </a:solidFill>
            <a:prstDash val="solid"/>
            <a:miter lim="800000"/>
            <a:headEnd type="none" w="sm" len="sm"/>
            <a:tailEnd type="none" w="sm" len="sm"/>
          </a:ln>
        </p:spPr>
      </p:cxnSp>
      <p:sp>
        <p:nvSpPr>
          <p:cNvPr id="5441" name="Google Shape;5441;p300"/>
          <p:cNvSpPr/>
          <p:nvPr/>
        </p:nvSpPr>
        <p:spPr>
          <a:xfrm rot="5400000">
            <a:off x="5651999" y="3914611"/>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42" name="Google Shape;5442;p300"/>
          <p:cNvSpPr/>
          <p:nvPr/>
        </p:nvSpPr>
        <p:spPr>
          <a:xfrm>
            <a:off x="7164857" y="2430505"/>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43" name="Google Shape;5443;p300"/>
          <p:cNvSpPr/>
          <p:nvPr/>
        </p:nvSpPr>
        <p:spPr>
          <a:xfrm flipH="1">
            <a:off x="4118271" y="2433244"/>
            <a:ext cx="758800" cy="1362000"/>
          </a:xfrm>
          <a:prstGeom prst="chevron">
            <a:avLst>
              <a:gd name="adj" fmla="val 52266"/>
            </a:avLst>
          </a:prstGeom>
          <a:solidFill>
            <a:srgbClr val="C9D7DB">
              <a:alpha val="76860"/>
            </a:srgbClr>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5444" name="Google Shape;5444;p300"/>
          <p:cNvCxnSpPr/>
          <p:nvPr/>
        </p:nvCxnSpPr>
        <p:spPr>
          <a:xfrm>
            <a:off x="8212137" y="1717595"/>
            <a:ext cx="918800"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1967763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779</Words>
  <Application>Microsoft Office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Roboto</vt:lpstr>
      <vt:lpstr>Roboto Medium</vt:lpstr>
      <vt:lpstr>Office Theme</vt:lpstr>
      <vt:lpstr>&lt;Project Name&gt;</vt:lpstr>
      <vt:lpstr>Key Findings</vt:lpstr>
      <vt:lpstr>Hypothesis</vt:lpstr>
      <vt:lpstr>Data Acquisition / Cleanse / Preparation</vt:lpstr>
      <vt:lpstr>Model, Eval &amp; Performance</vt:lpstr>
      <vt:lpstr>Visualizations</vt:lpstr>
      <vt:lpstr>Appendix</vt:lpstr>
      <vt:lpstr>Presentation tips</vt:lpstr>
      <vt:lpstr>Type of model approach vs business objective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Luke Scanlon</dc:creator>
  <cp:lastModifiedBy>Jimmy McClure</cp:lastModifiedBy>
  <cp:revision>16</cp:revision>
  <dcterms:created xsi:type="dcterms:W3CDTF">2020-09-29T00:08:25Z</dcterms:created>
  <dcterms:modified xsi:type="dcterms:W3CDTF">2020-10-01T21:17:36Z</dcterms:modified>
</cp:coreProperties>
</file>