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66FD15-961E-4C7E-A2A0-21C2A6DBC64D}">
  <a:tblStyle styleId="{0266FD15-961E-4C7E-A2A0-21C2A6DBC6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df63414cd_0_3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df63414cd_0_3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dcc4f32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dcc4f32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green is showing the we predicted wrong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cc4f323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cc4f323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dcc4f32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dcc4f32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f63414cd_0_3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df63414cd_0_3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slide will have Weidong’s graph. The talking points will explain that the chart was where we ended and that we will walk them through our journey of: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</a:t>
            </a:r>
            <a:r>
              <a:rPr lang="en"/>
              <a:t>acquisition and prep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Correlation Had to pivot due to no correlation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Pivot from linear regression to classification (determine if we could predict up/down)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 through 18 classification models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 RNN feeding to 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we can do from that point?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df63414cd_0_3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df63414cd_0_3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df63414cd_0_3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df63414cd_0_3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 ran to determine </a:t>
            </a:r>
            <a:r>
              <a:rPr lang="en">
                <a:solidFill>
                  <a:schemeClr val="dk1"/>
                </a:solidFill>
              </a:rPr>
              <a:t>correlation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(visually, random walk, adFuller/trend)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Based on visually plotting those as you can see and running a random walk and adFuller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linear trend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f63414cd_0_3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f63414cd_0_3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 it daily and monthly and for each ran it binary and continuous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Random </a:t>
            </a:r>
            <a:r>
              <a:rPr lang="en"/>
              <a:t>Forest</a:t>
            </a:r>
            <a:r>
              <a:rPr lang="en"/>
              <a:t> as the base </a:t>
            </a:r>
            <a:r>
              <a:rPr lang="en"/>
              <a:t>model and to get AUC curve and to get feature importance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iterate through models to determine the best parameters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Output:  best AUC score, classification report, and feature importance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f63414cd_0_3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df63414cd_0_3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AUC for based model (Random Forest)</a:t>
            </a:r>
            <a:endParaRPr i="1" sz="1050">
              <a:solidFill>
                <a:srgbClr val="408080"/>
              </a:solidFill>
              <a:highlight>
                <a:srgbClr val="F7F7F7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Recursive feature selection with cross validation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df63414cd_0_3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df63414cd_0_3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scores for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df63414cd_0_3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df63414cd_0_3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df63414cd_0_3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df63414cd_0_3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30300" y="1598550"/>
            <a:ext cx="8520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Predicting Crude Oil Price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167175"/>
            <a:ext cx="85206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Could we predict the price of oil into the future by </a:t>
            </a:r>
            <a:r>
              <a:rPr lang="en" sz="1600"/>
              <a:t>identifying</a:t>
            </a:r>
            <a:r>
              <a:rPr lang="en" sz="1600"/>
              <a:t> </a:t>
            </a:r>
            <a:r>
              <a:rPr lang="en" sz="1600"/>
              <a:t>correlated data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150" y="1046700"/>
            <a:ext cx="6419699" cy="39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00" y="974000"/>
            <a:ext cx="6388749" cy="39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266725" y="3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Zooming Into the Predictions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Consideration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Data</a:t>
            </a:r>
            <a:endParaRPr b="1"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Casual/Correlated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Over / Under - Correlated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Linear / Nonlinear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More Useful Prediction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Monthly / Weekly / Daily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Adding Useful Features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26625" y="33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and Predicted Values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938" y="1183375"/>
            <a:ext cx="7670126" cy="32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3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Result ?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613" y="1102550"/>
            <a:ext cx="6880775" cy="3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3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Acquisition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1122650" y="9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{0266FD15-961E-4C7E-A2A0-21C2A6DBC64D}</a:tableStyleId>
              </a:tblPr>
              <a:tblGrid>
                <a:gridCol w="3449350"/>
                <a:gridCol w="3449350"/>
              </a:tblGrid>
              <a:tr h="392400"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Data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Location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Crude Oil Price (CL)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Yahoo Finance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Supply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-8890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Oil Production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OECD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emand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-8890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Housing Starts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Macrotrends.net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-8890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GDP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Macrotrends.net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Other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-8890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Tweets (top 10 oil experts)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Twitter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0500">
                <a:tc>
                  <a:txBody>
                    <a:bodyPr/>
                    <a:lstStyle/>
                    <a:p>
                      <a:pPr indent="-88900" lvl="0" marL="9144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Dollar Bullish Index (UUP)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Yahoo Finance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4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Correlated?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9575"/>
            <a:ext cx="8839201" cy="16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40425"/>
            <a:ext cx="4383775" cy="17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125" y="3040425"/>
            <a:ext cx="4260475" cy="17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6175" y="3040425"/>
            <a:ext cx="194950" cy="17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3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Pivot: Linear Problem to Classification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76575" y="912675"/>
            <a:ext cx="85206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Could we at least predict whether it was going to go up or down</a:t>
            </a:r>
            <a:endParaRPr sz="1600"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1394950" y="14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{0266FD15-961E-4C7E-A2A0-21C2A6DBC64D}</a:tableStyleId>
              </a:tblPr>
              <a:tblGrid>
                <a:gridCol w="3108775"/>
                <a:gridCol w="3175075"/>
              </a:tblGrid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Linear Discriminant Analysis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Quadratic Discriminant Analysis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AdaBoost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Bagging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Extra Trees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Gradient Boosting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Random Forest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Ridge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SGD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Bernoulli NB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Gaussian NB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K-Neighbors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MLP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Linear SVC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NuSVC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SVC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Decision Tree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ETC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2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Performance Curve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0" y="1499575"/>
            <a:ext cx="5076425" cy="26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800" y="1953525"/>
            <a:ext cx="3707825" cy="1767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3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Curve</a:t>
            </a:r>
            <a:r>
              <a:rPr lang="en"/>
              <a:t> Scores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937" y="967125"/>
            <a:ext cx="5444125" cy="40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26625" y="33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Performance Scores &amp; Classification Reports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" y="1894425"/>
            <a:ext cx="3197400" cy="20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9338"/>
            <a:ext cx="37719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030963"/>
            <a:ext cx="3781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80750" y="3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Model, Evaluation and Performance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325" y="1104075"/>
            <a:ext cx="5593424" cy="37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