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6" r:id="rId3"/>
    <p:sldId id="258" r:id="rId4"/>
    <p:sldId id="257" r:id="rId5"/>
    <p:sldId id="266" r:id="rId6"/>
    <p:sldId id="260" r:id="rId7"/>
    <p:sldId id="290" r:id="rId8"/>
    <p:sldId id="283" r:id="rId9"/>
    <p:sldId id="291" r:id="rId10"/>
    <p:sldId id="292" r:id="rId11"/>
    <p:sldId id="284" r:id="rId12"/>
    <p:sldId id="293" r:id="rId13"/>
    <p:sldId id="294" r:id="rId14"/>
    <p:sldId id="295" r:id="rId15"/>
    <p:sldId id="285" r:id="rId16"/>
    <p:sldId id="296" r:id="rId17"/>
    <p:sldId id="297" r:id="rId18"/>
    <p:sldId id="286" r:id="rId19"/>
    <p:sldId id="298" r:id="rId20"/>
    <p:sldId id="288" r:id="rId21"/>
    <p:sldId id="305" r:id="rId22"/>
    <p:sldId id="299" r:id="rId23"/>
    <p:sldId id="306" r:id="rId24"/>
    <p:sldId id="300" r:id="rId25"/>
    <p:sldId id="307" r:id="rId26"/>
    <p:sldId id="287" r:id="rId27"/>
    <p:sldId id="289" r:id="rId28"/>
    <p:sldId id="301" r:id="rId29"/>
    <p:sldId id="302" r:id="rId30"/>
    <p:sldId id="304" r:id="rId31"/>
    <p:sldId id="303" r:id="rId32"/>
    <p:sldId id="265" r:id="rId33"/>
    <p:sldId id="264" r:id="rId34"/>
    <p:sldId id="268" r:id="rId35"/>
    <p:sldId id="269" r:id="rId3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28"/>
    <a:srgbClr val="007033"/>
    <a:srgbClr val="FFFFFF"/>
    <a:srgbClr val="00CC66"/>
    <a:srgbClr val="00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3" d="100"/>
          <a:sy n="63" d="100"/>
        </p:scale>
        <p:origin x="-120" y="-4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1 Título"/>
          <p:cNvSpPr>
            <a:spLocks noGrp="1"/>
          </p:cNvSpPr>
          <p:nvPr>
            <p:ph type="ctrTitle"/>
          </p:nvPr>
        </p:nvSpPr>
        <p:spPr>
          <a:xfrm>
            <a:off x="2428860" y="1785926"/>
            <a:ext cx="6029340" cy="1184273"/>
          </a:xfrm>
        </p:spPr>
        <p:txBody>
          <a:bodyPr>
            <a:scene3d>
              <a:camera prst="orthographicFront"/>
              <a:lightRig rig="glow" dir="tl">
                <a:rot lat="0" lon="0" rev="5400000"/>
              </a:lightRig>
            </a:scene3d>
            <a:sp3d contourW="12700">
              <a:bevelT w="25400" h="25400"/>
              <a:contourClr>
                <a:schemeClr val="accent6">
                  <a:shade val="73000"/>
                </a:schemeClr>
              </a:contourClr>
            </a:sp3d>
          </a:bodyPr>
          <a:lstStyle>
            <a:lvl1pPr>
              <a:defRPr b="1" cap="none" spc="0">
                <a:ln w="11430">
                  <a:solidFill>
                    <a:sysClr val="windowText" lastClr="000000"/>
                  </a:solidFill>
                </a:ln>
                <a:solidFill>
                  <a:srgbClr val="00CC66"/>
                </a:solidFill>
                <a:effectLst>
                  <a:outerShdw blurRad="80000" dist="40000" dir="5040000" algn="tl">
                    <a:srgbClr val="000000">
                      <a:alpha val="30000"/>
                    </a:srgbClr>
                  </a:outerShdw>
                </a:effectLst>
              </a:defRPr>
            </a:lvl1pPr>
          </a:lstStyle>
          <a:p>
            <a:r>
              <a:rPr lang="es-MX" smtClean="0"/>
              <a:t>Haga clic para modificar el estilo de título del patrón</a:t>
            </a:r>
            <a:endParaRPr lang="es-MX"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smtClean="0"/>
              <a:t>Haga clic para modificar el estilo de subtítulo del patrón</a:t>
            </a:r>
            <a:endParaRPr lang="es-MX"/>
          </a:p>
        </p:txBody>
      </p:sp>
      <p:sp>
        <p:nvSpPr>
          <p:cNvPr id="5" name="3 Marcador de fecha"/>
          <p:cNvSpPr>
            <a:spLocks noGrp="1"/>
          </p:cNvSpPr>
          <p:nvPr>
            <p:ph type="dt" sz="half" idx="10"/>
          </p:nvPr>
        </p:nvSpPr>
        <p:spPr/>
        <p:txBody>
          <a:bodyPr/>
          <a:lstStyle>
            <a:lvl1pPr>
              <a:defRPr/>
            </a:lvl1pPr>
          </a:lstStyle>
          <a:p>
            <a:pPr>
              <a:defRPr/>
            </a:pPr>
            <a:fld id="{044F7728-8E3E-4657-9E06-A24C22C69A6F}" type="datetimeFigureOut">
              <a:rPr lang="es-MX"/>
              <a:pPr>
                <a:defRPr/>
              </a:pPr>
              <a:t>02/12/2012</a:t>
            </a:fld>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A831A501-80AF-419B-9A0E-0F807F814E26}" type="slidenum">
              <a:rPr lang="es-MX"/>
              <a:pPr>
                <a:defRPr/>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MX" smtClean="0"/>
              <a:t>Haga clic para modificar el estilo de texto del patrón</a:t>
            </a:r>
          </a:p>
          <a:p>
            <a:pPr lvl="1"/>
            <a:r>
              <a:rPr lang="es-MX" smtClean="0"/>
              <a:t>Segundo nivel</a:t>
            </a:r>
          </a:p>
          <a:p>
            <a:pPr lvl="2"/>
            <a:r>
              <a:rPr lang="es-MX" smtClean="0"/>
              <a:t>Tercer nivel</a:t>
            </a:r>
          </a:p>
          <a:p>
            <a:pPr lvl="3"/>
            <a:r>
              <a:rPr lang="es-MX" smtClean="0"/>
              <a:t>Cuarto nivel</a:t>
            </a:r>
          </a:p>
          <a:p>
            <a:pPr lvl="4"/>
            <a:r>
              <a:rPr lang="es-MX" smtClean="0"/>
              <a:t>Quinto nivel</a:t>
            </a:r>
            <a:endParaRPr lang="es-MX"/>
          </a:p>
        </p:txBody>
      </p:sp>
      <p:sp>
        <p:nvSpPr>
          <p:cNvPr id="4" name="3 Marcador de fecha"/>
          <p:cNvSpPr>
            <a:spLocks noGrp="1"/>
          </p:cNvSpPr>
          <p:nvPr>
            <p:ph type="dt" sz="half" idx="10"/>
          </p:nvPr>
        </p:nvSpPr>
        <p:spPr/>
        <p:txBody>
          <a:bodyPr/>
          <a:lstStyle>
            <a:lvl1pPr>
              <a:defRPr/>
            </a:lvl1pPr>
          </a:lstStyle>
          <a:p>
            <a:pPr>
              <a:defRPr/>
            </a:pPr>
            <a:fld id="{A0C2AF4E-7B14-4288-85D1-5F6DD1B00C6C}" type="datetimeFigureOut">
              <a:rPr lang="es-MX"/>
              <a:pPr>
                <a:defRPr/>
              </a:pPr>
              <a:t>02/12/2012</a:t>
            </a:fld>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96ABE3D8-A51C-4D23-BB5A-1827C6A4C049}" type="slidenum">
              <a:rPr lang="es-MX"/>
              <a:pPr>
                <a:defRPr/>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MX"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MX" smtClean="0"/>
              <a:t>Haga clic para modificar el estilo de texto del patrón</a:t>
            </a:r>
          </a:p>
          <a:p>
            <a:pPr lvl="1"/>
            <a:r>
              <a:rPr lang="es-MX" smtClean="0"/>
              <a:t>Segundo nivel</a:t>
            </a:r>
          </a:p>
          <a:p>
            <a:pPr lvl="2"/>
            <a:r>
              <a:rPr lang="es-MX" smtClean="0"/>
              <a:t>Tercer nivel</a:t>
            </a:r>
          </a:p>
          <a:p>
            <a:pPr lvl="3"/>
            <a:r>
              <a:rPr lang="es-MX" smtClean="0"/>
              <a:t>Cuarto nivel</a:t>
            </a:r>
          </a:p>
          <a:p>
            <a:pPr lvl="4"/>
            <a:r>
              <a:rPr lang="es-MX" smtClean="0"/>
              <a:t>Quinto nivel</a:t>
            </a:r>
            <a:endParaRPr lang="es-MX"/>
          </a:p>
        </p:txBody>
      </p:sp>
      <p:sp>
        <p:nvSpPr>
          <p:cNvPr id="4" name="3 Marcador de fecha"/>
          <p:cNvSpPr>
            <a:spLocks noGrp="1"/>
          </p:cNvSpPr>
          <p:nvPr>
            <p:ph type="dt" sz="half" idx="10"/>
          </p:nvPr>
        </p:nvSpPr>
        <p:spPr/>
        <p:txBody>
          <a:bodyPr/>
          <a:lstStyle>
            <a:lvl1pPr>
              <a:defRPr/>
            </a:lvl1pPr>
          </a:lstStyle>
          <a:p>
            <a:pPr>
              <a:defRPr/>
            </a:pPr>
            <a:fld id="{D05EE4E9-459B-40D4-B524-A869D427F99A}" type="datetimeFigureOut">
              <a:rPr lang="es-MX"/>
              <a:pPr>
                <a:defRPr/>
              </a:pPr>
              <a:t>02/12/2012</a:t>
            </a:fld>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B725DB56-752E-43B8-8E97-75877EFAA3C4}" type="slidenum">
              <a:rPr lang="es-MX"/>
              <a:pPr>
                <a:defRPr/>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glow" dir="tl">
                <a:rot lat="0" lon="0" rev="5400000"/>
              </a:lightRig>
            </a:scene3d>
            <a:sp3d contourW="12700">
              <a:bevelT w="25400" h="25400"/>
              <a:contourClr>
                <a:schemeClr val="accent6">
                  <a:shade val="73000"/>
                </a:schemeClr>
              </a:contourClr>
            </a:sp3d>
          </a:bodyPr>
          <a:lstStyle>
            <a:lvl1pPr>
              <a:defRPr b="1" cap="none" spc="0">
                <a:ln w="11430">
                  <a:solidFill>
                    <a:sysClr val="windowText" lastClr="000000"/>
                  </a:solidFill>
                </a:ln>
                <a:solidFill>
                  <a:srgbClr val="00CC66"/>
                </a:solidFill>
                <a:effectLst>
                  <a:outerShdw blurRad="80000" dist="40000" dir="5040000" algn="tl">
                    <a:srgbClr val="000000">
                      <a:alpha val="30000"/>
                    </a:srgbClr>
                  </a:outerShdw>
                </a:effectLst>
              </a:defRPr>
            </a:lvl1pPr>
          </a:lstStyle>
          <a:p>
            <a:r>
              <a:rPr lang="es-MX" smtClean="0"/>
              <a:t>Haga clic para modificar el estilo de título del patrón</a:t>
            </a:r>
            <a:endParaRPr lang="es-MX" dirty="0"/>
          </a:p>
        </p:txBody>
      </p:sp>
      <p:sp>
        <p:nvSpPr>
          <p:cNvPr id="3" name="2 Marcador de contenido"/>
          <p:cNvSpPr>
            <a:spLocks noGrp="1"/>
          </p:cNvSpPr>
          <p:nvPr>
            <p:ph idx="1"/>
          </p:nvPr>
        </p:nvSpPr>
        <p:spPr>
          <a:xfrm>
            <a:off x="785786" y="1600200"/>
            <a:ext cx="7901014" cy="4525963"/>
          </a:xfrm>
        </p:spPr>
        <p:txBody>
          <a:bodyPr/>
          <a:lstStyle>
            <a:lvl1pPr>
              <a:defRPr sz="2700"/>
            </a:lvl1pPr>
            <a:lvl2pPr>
              <a:defRPr sz="2500"/>
            </a:lvl2pPr>
          </a:lstStyle>
          <a:p>
            <a:pPr lvl="0"/>
            <a:r>
              <a:rPr lang="es-MX" smtClean="0"/>
              <a:t>Haga clic para modificar el estilo de texto del patrón</a:t>
            </a:r>
          </a:p>
          <a:p>
            <a:pPr lvl="1"/>
            <a:r>
              <a:rPr lang="es-MX" smtClean="0"/>
              <a:t>Segundo nivel</a:t>
            </a:r>
          </a:p>
          <a:p>
            <a:pPr lvl="2"/>
            <a:r>
              <a:rPr lang="es-MX" smtClean="0"/>
              <a:t>Tercer nivel</a:t>
            </a:r>
          </a:p>
          <a:p>
            <a:pPr lvl="3"/>
            <a:r>
              <a:rPr lang="es-MX" smtClean="0"/>
              <a:t>Cuarto nivel</a:t>
            </a:r>
          </a:p>
          <a:p>
            <a:pPr lvl="4"/>
            <a:r>
              <a:rPr lang="es-MX" smtClean="0"/>
              <a:t>Quinto nivel</a:t>
            </a:r>
            <a:endParaRPr lang="es-MX" dirty="0"/>
          </a:p>
        </p:txBody>
      </p:sp>
      <p:sp>
        <p:nvSpPr>
          <p:cNvPr id="4" name="3 Marcador de fecha"/>
          <p:cNvSpPr>
            <a:spLocks noGrp="1"/>
          </p:cNvSpPr>
          <p:nvPr>
            <p:ph type="dt" sz="half" idx="10"/>
          </p:nvPr>
        </p:nvSpPr>
        <p:spPr/>
        <p:txBody>
          <a:bodyPr/>
          <a:lstStyle>
            <a:lvl1pPr>
              <a:defRPr/>
            </a:lvl1pPr>
          </a:lstStyle>
          <a:p>
            <a:pPr>
              <a:defRPr/>
            </a:pPr>
            <a:fld id="{5C46228E-69F5-4DA2-9BF3-1CB1EAEB49AA}" type="datetimeFigureOut">
              <a:rPr lang="es-MX"/>
              <a:pPr>
                <a:defRPr/>
              </a:pPr>
              <a:t>02/12/2012</a:t>
            </a:fld>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C6EC2F40-7B6F-4ADC-A879-7E65E33A6983}" type="slidenum">
              <a:rPr lang="es-MX"/>
              <a:pPr>
                <a:defRPr/>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MX"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9066F943-07D6-4C10-8E67-DFB3440A87FC}" type="datetimeFigureOut">
              <a:rPr lang="es-MX"/>
              <a:pPr>
                <a:defRPr/>
              </a:pPr>
              <a:t>02/12/2012</a:t>
            </a:fld>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9647E16D-5B8C-4BC4-8528-1AABE2EDEFC5}" type="slidenum">
              <a:rPr lang="es-MX"/>
              <a:pPr>
                <a:defRPr/>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MX" smtClean="0"/>
              <a:t>Haga clic para modificar el estilo de texto del patrón</a:t>
            </a:r>
          </a:p>
          <a:p>
            <a:pPr lvl="1"/>
            <a:r>
              <a:rPr lang="es-MX" smtClean="0"/>
              <a:t>Segundo nivel</a:t>
            </a:r>
          </a:p>
          <a:p>
            <a:pPr lvl="2"/>
            <a:r>
              <a:rPr lang="es-MX" smtClean="0"/>
              <a:t>Tercer nivel</a:t>
            </a:r>
          </a:p>
          <a:p>
            <a:pPr lvl="3"/>
            <a:r>
              <a:rPr lang="es-MX" smtClean="0"/>
              <a:t>Cuarto nivel</a:t>
            </a:r>
          </a:p>
          <a:p>
            <a:pPr lvl="4"/>
            <a:r>
              <a:rPr lang="es-MX"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MX" smtClean="0"/>
              <a:t>Haga clic para modificar el estilo de texto del patrón</a:t>
            </a:r>
          </a:p>
          <a:p>
            <a:pPr lvl="1"/>
            <a:r>
              <a:rPr lang="es-MX" smtClean="0"/>
              <a:t>Segundo nivel</a:t>
            </a:r>
          </a:p>
          <a:p>
            <a:pPr lvl="2"/>
            <a:r>
              <a:rPr lang="es-MX" smtClean="0"/>
              <a:t>Tercer nivel</a:t>
            </a:r>
          </a:p>
          <a:p>
            <a:pPr lvl="3"/>
            <a:r>
              <a:rPr lang="es-MX" smtClean="0"/>
              <a:t>Cuarto nivel</a:t>
            </a:r>
          </a:p>
          <a:p>
            <a:pPr lvl="4"/>
            <a:r>
              <a:rPr lang="es-MX" smtClean="0"/>
              <a:t>Quinto nivel</a:t>
            </a:r>
            <a:endParaRPr lang="es-MX"/>
          </a:p>
        </p:txBody>
      </p:sp>
      <p:sp>
        <p:nvSpPr>
          <p:cNvPr id="5" name="3 Marcador de fecha"/>
          <p:cNvSpPr>
            <a:spLocks noGrp="1"/>
          </p:cNvSpPr>
          <p:nvPr>
            <p:ph type="dt" sz="half" idx="10"/>
          </p:nvPr>
        </p:nvSpPr>
        <p:spPr/>
        <p:txBody>
          <a:bodyPr/>
          <a:lstStyle>
            <a:lvl1pPr>
              <a:defRPr/>
            </a:lvl1pPr>
          </a:lstStyle>
          <a:p>
            <a:pPr>
              <a:defRPr/>
            </a:pPr>
            <a:fld id="{2D5DA001-7AE1-454A-B219-433C86D53B95}" type="datetimeFigureOut">
              <a:rPr lang="es-MX"/>
              <a:pPr>
                <a:defRPr/>
              </a:pPr>
              <a:t>02/12/2012</a:t>
            </a:fld>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419E7716-A171-46FB-97DC-3343559A2141}" type="slidenum">
              <a:rPr lang="es-MX"/>
              <a:pPr>
                <a:defRPr/>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MX"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MX" smtClean="0"/>
              <a:t>Haga clic para modificar el estilo de texto del patrón</a:t>
            </a:r>
          </a:p>
          <a:p>
            <a:pPr lvl="1"/>
            <a:r>
              <a:rPr lang="es-MX" smtClean="0"/>
              <a:t>Segundo nivel</a:t>
            </a:r>
          </a:p>
          <a:p>
            <a:pPr lvl="2"/>
            <a:r>
              <a:rPr lang="es-MX" smtClean="0"/>
              <a:t>Tercer nivel</a:t>
            </a:r>
          </a:p>
          <a:p>
            <a:pPr lvl="3"/>
            <a:r>
              <a:rPr lang="es-MX" smtClean="0"/>
              <a:t>Cuarto nivel</a:t>
            </a:r>
          </a:p>
          <a:p>
            <a:pPr lvl="4"/>
            <a:r>
              <a:rPr lang="es-MX"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MX" smtClean="0"/>
              <a:t>Haga clic para modificar el estilo de texto del patrón</a:t>
            </a:r>
          </a:p>
          <a:p>
            <a:pPr lvl="1"/>
            <a:r>
              <a:rPr lang="es-MX" smtClean="0"/>
              <a:t>Segundo nivel</a:t>
            </a:r>
          </a:p>
          <a:p>
            <a:pPr lvl="2"/>
            <a:r>
              <a:rPr lang="es-MX" smtClean="0"/>
              <a:t>Tercer nivel</a:t>
            </a:r>
          </a:p>
          <a:p>
            <a:pPr lvl="3"/>
            <a:r>
              <a:rPr lang="es-MX" smtClean="0"/>
              <a:t>Cuarto nivel</a:t>
            </a:r>
          </a:p>
          <a:p>
            <a:pPr lvl="4"/>
            <a:r>
              <a:rPr lang="es-MX" smtClean="0"/>
              <a:t>Quinto nivel</a:t>
            </a:r>
            <a:endParaRPr lang="es-MX"/>
          </a:p>
        </p:txBody>
      </p:sp>
      <p:sp>
        <p:nvSpPr>
          <p:cNvPr id="7" name="3 Marcador de fecha"/>
          <p:cNvSpPr>
            <a:spLocks noGrp="1"/>
          </p:cNvSpPr>
          <p:nvPr>
            <p:ph type="dt" sz="half" idx="10"/>
          </p:nvPr>
        </p:nvSpPr>
        <p:spPr/>
        <p:txBody>
          <a:bodyPr/>
          <a:lstStyle>
            <a:lvl1pPr>
              <a:defRPr/>
            </a:lvl1pPr>
          </a:lstStyle>
          <a:p>
            <a:pPr>
              <a:defRPr/>
            </a:pPr>
            <a:fld id="{33E7FDBA-F211-45F6-9104-7F5B11743C48}" type="datetimeFigureOut">
              <a:rPr lang="es-MX"/>
              <a:pPr>
                <a:defRPr/>
              </a:pPr>
              <a:t>02/12/2012</a:t>
            </a:fld>
            <a:endParaRPr lang="es-MX"/>
          </a:p>
        </p:txBody>
      </p:sp>
      <p:sp>
        <p:nvSpPr>
          <p:cNvPr id="8" name="4 Marcador de pie de página"/>
          <p:cNvSpPr>
            <a:spLocks noGrp="1"/>
          </p:cNvSpPr>
          <p:nvPr>
            <p:ph type="ftr" sz="quarter" idx="11"/>
          </p:nvPr>
        </p:nvSpPr>
        <p:spPr/>
        <p:txBody>
          <a:bodyPr/>
          <a:lstStyle>
            <a:lvl1pPr>
              <a:defRPr/>
            </a:lvl1pPr>
          </a:lstStyle>
          <a:p>
            <a:pPr>
              <a:defRPr/>
            </a:pPr>
            <a:endParaRPr lang="es-MX"/>
          </a:p>
        </p:txBody>
      </p:sp>
      <p:sp>
        <p:nvSpPr>
          <p:cNvPr id="9" name="5 Marcador de número de diapositiva"/>
          <p:cNvSpPr>
            <a:spLocks noGrp="1"/>
          </p:cNvSpPr>
          <p:nvPr>
            <p:ph type="sldNum" sz="quarter" idx="12"/>
          </p:nvPr>
        </p:nvSpPr>
        <p:spPr/>
        <p:txBody>
          <a:bodyPr/>
          <a:lstStyle>
            <a:lvl1pPr>
              <a:defRPr/>
            </a:lvl1pPr>
          </a:lstStyle>
          <a:p>
            <a:pPr>
              <a:defRPr/>
            </a:pPr>
            <a:fld id="{CADFB41E-386F-463B-B4AC-42A03A9006D0}" type="slidenum">
              <a:rPr lang="es-MX"/>
              <a:pPr>
                <a:defRPr/>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mtClean="0"/>
              <a:t>Haga clic para modificar el estilo de título del patrón</a:t>
            </a:r>
            <a:endParaRPr lang="es-MX"/>
          </a:p>
        </p:txBody>
      </p:sp>
      <p:sp>
        <p:nvSpPr>
          <p:cNvPr id="3" name="3 Marcador de fecha"/>
          <p:cNvSpPr>
            <a:spLocks noGrp="1"/>
          </p:cNvSpPr>
          <p:nvPr>
            <p:ph type="dt" sz="half" idx="10"/>
          </p:nvPr>
        </p:nvSpPr>
        <p:spPr/>
        <p:txBody>
          <a:bodyPr/>
          <a:lstStyle>
            <a:lvl1pPr>
              <a:defRPr/>
            </a:lvl1pPr>
          </a:lstStyle>
          <a:p>
            <a:pPr>
              <a:defRPr/>
            </a:pPr>
            <a:fld id="{12C2ECF2-2EAE-497C-886D-99A493071E3F}" type="datetimeFigureOut">
              <a:rPr lang="es-MX"/>
              <a:pPr>
                <a:defRPr/>
              </a:pPr>
              <a:t>02/12/2012</a:t>
            </a:fld>
            <a:endParaRPr lang="es-MX"/>
          </a:p>
        </p:txBody>
      </p:sp>
      <p:sp>
        <p:nvSpPr>
          <p:cNvPr id="4" name="4 Marcador de pie de página"/>
          <p:cNvSpPr>
            <a:spLocks noGrp="1"/>
          </p:cNvSpPr>
          <p:nvPr>
            <p:ph type="ftr" sz="quarter" idx="11"/>
          </p:nvPr>
        </p:nvSpPr>
        <p:spPr/>
        <p:txBody>
          <a:bodyPr/>
          <a:lstStyle>
            <a:lvl1pPr>
              <a:defRPr/>
            </a:lvl1pPr>
          </a:lstStyle>
          <a:p>
            <a:pPr>
              <a:defRPr/>
            </a:pPr>
            <a:endParaRPr lang="es-MX"/>
          </a:p>
        </p:txBody>
      </p:sp>
      <p:sp>
        <p:nvSpPr>
          <p:cNvPr id="5" name="5 Marcador de número de diapositiva"/>
          <p:cNvSpPr>
            <a:spLocks noGrp="1"/>
          </p:cNvSpPr>
          <p:nvPr>
            <p:ph type="sldNum" sz="quarter" idx="12"/>
          </p:nvPr>
        </p:nvSpPr>
        <p:spPr/>
        <p:txBody>
          <a:bodyPr/>
          <a:lstStyle>
            <a:lvl1pPr>
              <a:defRPr/>
            </a:lvl1pPr>
          </a:lstStyle>
          <a:p>
            <a:pPr>
              <a:defRPr/>
            </a:pPr>
            <a:fld id="{7E6FE4DC-0015-4F2D-8776-CEAF0FFB39E2}" type="slidenum">
              <a:rPr lang="es-MX"/>
              <a:pPr>
                <a:defRPr/>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38D9FFDE-33D0-4A46-91B2-9EEA241C235E}" type="datetimeFigureOut">
              <a:rPr lang="es-MX"/>
              <a:pPr>
                <a:defRPr/>
              </a:pPr>
              <a:t>02/12/2012</a:t>
            </a:fld>
            <a:endParaRPr lang="es-MX"/>
          </a:p>
        </p:txBody>
      </p:sp>
      <p:sp>
        <p:nvSpPr>
          <p:cNvPr id="3" name="4 Marcador de pie de página"/>
          <p:cNvSpPr>
            <a:spLocks noGrp="1"/>
          </p:cNvSpPr>
          <p:nvPr>
            <p:ph type="ftr" sz="quarter" idx="11"/>
          </p:nvPr>
        </p:nvSpPr>
        <p:spPr/>
        <p:txBody>
          <a:bodyPr/>
          <a:lstStyle>
            <a:lvl1pPr>
              <a:defRPr/>
            </a:lvl1pPr>
          </a:lstStyle>
          <a:p>
            <a:pPr>
              <a:defRPr/>
            </a:pPr>
            <a:endParaRPr lang="es-MX"/>
          </a:p>
        </p:txBody>
      </p:sp>
      <p:sp>
        <p:nvSpPr>
          <p:cNvPr id="4" name="5 Marcador de número de diapositiva"/>
          <p:cNvSpPr>
            <a:spLocks noGrp="1"/>
          </p:cNvSpPr>
          <p:nvPr>
            <p:ph type="sldNum" sz="quarter" idx="12"/>
          </p:nvPr>
        </p:nvSpPr>
        <p:spPr/>
        <p:txBody>
          <a:bodyPr/>
          <a:lstStyle>
            <a:lvl1pPr>
              <a:defRPr/>
            </a:lvl1pPr>
          </a:lstStyle>
          <a:p>
            <a:pPr>
              <a:defRPr/>
            </a:pPr>
            <a:fld id="{C8042392-A518-44E6-B195-CE5C09FD4724}" type="slidenum">
              <a:rPr lang="es-MX"/>
              <a:pPr>
                <a:defRPr/>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MX"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smtClean="0"/>
              <a:t>Haga clic para modificar el estilo de texto del patrón</a:t>
            </a:r>
          </a:p>
          <a:p>
            <a:pPr lvl="1"/>
            <a:r>
              <a:rPr lang="es-MX" smtClean="0"/>
              <a:t>Segundo nivel</a:t>
            </a:r>
          </a:p>
          <a:p>
            <a:pPr lvl="2"/>
            <a:r>
              <a:rPr lang="es-MX" smtClean="0"/>
              <a:t>Tercer nivel</a:t>
            </a:r>
          </a:p>
          <a:p>
            <a:pPr lvl="3"/>
            <a:r>
              <a:rPr lang="es-MX" smtClean="0"/>
              <a:t>Cuarto nivel</a:t>
            </a:r>
          </a:p>
          <a:p>
            <a:pPr lvl="4"/>
            <a:r>
              <a:rPr lang="es-MX"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7B7DFB7-2AD6-4C7D-A0F4-1A4AD02424E3}" type="datetimeFigureOut">
              <a:rPr lang="es-MX"/>
              <a:pPr>
                <a:defRPr/>
              </a:pPr>
              <a:t>02/12/2012</a:t>
            </a:fld>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AC59911E-36C7-4FC8-9C64-C6B41519EFC8}" type="slidenum">
              <a:rPr lang="es-MX"/>
              <a:pPr>
                <a:defRPr/>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MX"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MX" noProof="0" smtClean="0"/>
              <a:t>Haga clic en el icono para agregar una imagen</a:t>
            </a:r>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43BBAAD-9914-4BE1-9ECD-7F94FBA2C2AC}" type="datetimeFigureOut">
              <a:rPr lang="es-MX"/>
              <a:pPr>
                <a:defRPr/>
              </a:pPr>
              <a:t>02/12/2012</a:t>
            </a:fld>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C66270B6-727D-4D94-B0FD-127FCAE9BB37}" type="slidenum">
              <a:rPr lang="es-MX"/>
              <a:pPr>
                <a:defRPr/>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2" name="1 Marcador de título"/>
          <p:cNvSpPr>
            <a:spLocks noGrp="1"/>
          </p:cNvSpPr>
          <p:nvPr>
            <p:ph type="title"/>
          </p:nvPr>
        </p:nvSpPr>
        <p:spPr>
          <a:xfrm>
            <a:off x="1714500" y="274638"/>
            <a:ext cx="6972300" cy="1143000"/>
          </a:xfrm>
          <a:prstGeom prst="rect">
            <a:avLst/>
          </a:prstGeom>
        </p:spPr>
        <p:txBody>
          <a:bodyPr vert="horz" lIns="91440" tIns="45720" rIns="91440" bIns="45720" rtlCol="0" anchor="ctr">
            <a:noAutofit/>
          </a:bodyPr>
          <a:lstStyle/>
          <a:p>
            <a:r>
              <a:rPr lang="es-MX" smtClean="0"/>
              <a:t>Haga clic para modificar el estilo de título del patrón</a:t>
            </a:r>
            <a:endParaRPr lang="es-MX" dirty="0"/>
          </a:p>
        </p:txBody>
      </p:sp>
      <p:sp>
        <p:nvSpPr>
          <p:cNvPr id="1028"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MX" smtClean="0"/>
              <a:t>Haga clic para modificar el estilo de texto del patrón</a:t>
            </a:r>
          </a:p>
          <a:p>
            <a:pPr lvl="1"/>
            <a:r>
              <a:rPr lang="es-MX" smtClean="0"/>
              <a:t>Segundo nivel</a:t>
            </a:r>
          </a:p>
          <a:p>
            <a:pPr lvl="2"/>
            <a:r>
              <a:rPr lang="es-MX" smtClean="0"/>
              <a:t>Tercer nivel</a:t>
            </a:r>
          </a:p>
          <a:p>
            <a:pPr lvl="3"/>
            <a:r>
              <a:rPr lang="es-MX" smtClean="0"/>
              <a:t>Cuarto nivel</a:t>
            </a:r>
          </a:p>
          <a:p>
            <a:pPr lvl="4"/>
            <a:r>
              <a:rPr lang="es-MX"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606C243-AA98-4E05-A0E3-7CF9026D74D4}" type="datetimeFigureOut">
              <a:rPr lang="es-MX"/>
              <a:pPr>
                <a:defRPr/>
              </a:pPr>
              <a:t>02/12/2012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8550143-F4B4-4F43-BEC6-F34F48275686}" type="slidenum">
              <a:rPr lang="es-MX"/>
              <a:pPr>
                <a:defRPr/>
              </a:pPr>
              <a:t>‹Nº›</a:t>
            </a:fld>
            <a:endParaRPr lang="es-MX"/>
          </a:p>
        </p:txBody>
      </p:sp>
    </p:spTree>
  </p:cSld>
  <p:clrMap bg1="lt1" tx1="dk1" bg2="lt2" tx2="dk2" accent1="accent1" accent2="accent2" accent3="accent3" accent4="accent4" accent5="accent5" accent6="accent6" hlink="hlink" folHlink="folHlink"/>
  <p:sldLayoutIdLst>
    <p:sldLayoutId id="2147484031"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ctr" rtl="0" eaLnBrk="0" fontAlgn="base" hangingPunct="0">
        <a:spcBef>
          <a:spcPct val="0"/>
        </a:spcBef>
        <a:spcAft>
          <a:spcPct val="0"/>
        </a:spcAft>
        <a:defRPr sz="4000" kern="1200">
          <a:ln w="18415" cmpd="sng">
            <a:solidFill>
              <a:schemeClr val="tx1"/>
            </a:solidFill>
            <a:prstDash val="solid"/>
          </a:ln>
          <a:solidFill>
            <a:srgbClr val="00CC66"/>
          </a:solidFill>
          <a:effectLst>
            <a:outerShdw blurRad="63500" dir="3600000" algn="tl" rotWithShape="0">
              <a:srgbClr val="000000">
                <a:alpha val="70000"/>
              </a:srgbClr>
            </a:outerShdw>
          </a:effectLst>
          <a:latin typeface="Arial" pitchFamily="34" charset="0"/>
          <a:ea typeface="+mj-ea"/>
          <a:cs typeface="Arial" pitchFamily="34" charset="0"/>
        </a:defRPr>
      </a:lvl1pPr>
      <a:lvl2pPr algn="ctr" rtl="0" eaLnBrk="0" fontAlgn="base" hangingPunct="0">
        <a:spcBef>
          <a:spcPct val="0"/>
        </a:spcBef>
        <a:spcAft>
          <a:spcPct val="0"/>
        </a:spcAft>
        <a:defRPr sz="4000">
          <a:solidFill>
            <a:srgbClr val="00CC66"/>
          </a:solidFill>
          <a:latin typeface="Arial" charset="0"/>
          <a:cs typeface="Arial" charset="0"/>
        </a:defRPr>
      </a:lvl2pPr>
      <a:lvl3pPr algn="ctr" rtl="0" eaLnBrk="0" fontAlgn="base" hangingPunct="0">
        <a:spcBef>
          <a:spcPct val="0"/>
        </a:spcBef>
        <a:spcAft>
          <a:spcPct val="0"/>
        </a:spcAft>
        <a:defRPr sz="4000">
          <a:solidFill>
            <a:srgbClr val="00CC66"/>
          </a:solidFill>
          <a:latin typeface="Arial" charset="0"/>
          <a:cs typeface="Arial" charset="0"/>
        </a:defRPr>
      </a:lvl3pPr>
      <a:lvl4pPr algn="ctr" rtl="0" eaLnBrk="0" fontAlgn="base" hangingPunct="0">
        <a:spcBef>
          <a:spcPct val="0"/>
        </a:spcBef>
        <a:spcAft>
          <a:spcPct val="0"/>
        </a:spcAft>
        <a:defRPr sz="4000">
          <a:solidFill>
            <a:srgbClr val="00CC66"/>
          </a:solidFill>
          <a:latin typeface="Arial" charset="0"/>
          <a:cs typeface="Arial" charset="0"/>
        </a:defRPr>
      </a:lvl4pPr>
      <a:lvl5pPr algn="ctr" rtl="0" eaLnBrk="0" fontAlgn="base" hangingPunct="0">
        <a:spcBef>
          <a:spcPct val="0"/>
        </a:spcBef>
        <a:spcAft>
          <a:spcPct val="0"/>
        </a:spcAft>
        <a:defRPr sz="4000">
          <a:solidFill>
            <a:srgbClr val="00CC66"/>
          </a:solidFill>
          <a:latin typeface="Arial" charset="0"/>
          <a:cs typeface="Arial" charset="0"/>
        </a:defRPr>
      </a:lvl5pPr>
      <a:lvl6pPr marL="457200" algn="ctr" rtl="0" fontAlgn="base">
        <a:spcBef>
          <a:spcPct val="0"/>
        </a:spcBef>
        <a:spcAft>
          <a:spcPct val="0"/>
        </a:spcAft>
        <a:defRPr sz="4000">
          <a:solidFill>
            <a:srgbClr val="00CC66"/>
          </a:solidFill>
          <a:latin typeface="Arial" charset="0"/>
          <a:cs typeface="Arial" charset="0"/>
        </a:defRPr>
      </a:lvl6pPr>
      <a:lvl7pPr marL="914400" algn="ctr" rtl="0" fontAlgn="base">
        <a:spcBef>
          <a:spcPct val="0"/>
        </a:spcBef>
        <a:spcAft>
          <a:spcPct val="0"/>
        </a:spcAft>
        <a:defRPr sz="4000">
          <a:solidFill>
            <a:srgbClr val="00CC66"/>
          </a:solidFill>
          <a:latin typeface="Arial" charset="0"/>
          <a:cs typeface="Arial" charset="0"/>
        </a:defRPr>
      </a:lvl7pPr>
      <a:lvl8pPr marL="1371600" algn="ctr" rtl="0" fontAlgn="base">
        <a:spcBef>
          <a:spcPct val="0"/>
        </a:spcBef>
        <a:spcAft>
          <a:spcPct val="0"/>
        </a:spcAft>
        <a:defRPr sz="4000">
          <a:solidFill>
            <a:srgbClr val="00CC66"/>
          </a:solidFill>
          <a:latin typeface="Arial" charset="0"/>
          <a:cs typeface="Arial" charset="0"/>
        </a:defRPr>
      </a:lvl8pPr>
      <a:lvl9pPr marL="1828800" algn="ctr" rtl="0" fontAlgn="base">
        <a:spcBef>
          <a:spcPct val="0"/>
        </a:spcBef>
        <a:spcAft>
          <a:spcPct val="0"/>
        </a:spcAft>
        <a:defRPr sz="4000">
          <a:solidFill>
            <a:srgbClr val="00CC66"/>
          </a:solidFill>
          <a:latin typeface="Arial" charset="0"/>
          <a:cs typeface="Arial" charset="0"/>
        </a:defRPr>
      </a:lvl9pPr>
    </p:titleStyle>
    <p:bodyStyle>
      <a:lvl1pPr marL="342900" indent="-342900" algn="just"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1pPr>
      <a:lvl2pPr marL="742950" indent="-285750" algn="just" rtl="0" eaLnBrk="0" fontAlgn="base" hangingPunct="0">
        <a:spcBef>
          <a:spcPct val="20000"/>
        </a:spcBef>
        <a:spcAft>
          <a:spcPct val="0"/>
        </a:spcAft>
        <a:buFont typeface="Arial" charset="0"/>
        <a:buChar char="–"/>
        <a:defRPr sz="2600" kern="1200">
          <a:solidFill>
            <a:schemeClr val="tx1"/>
          </a:solidFill>
          <a:latin typeface="Arial" pitchFamily="34" charset="0"/>
          <a:ea typeface="+mn-ea"/>
          <a:cs typeface="Arial" pitchFamily="34" charset="0"/>
        </a:defRPr>
      </a:lvl2pPr>
      <a:lvl3pPr marL="1143000" indent="-228600" algn="just"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just"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just"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ormato%20Requisici&#243;n.pdf" TargetMode="External"/><Relationship Id="rId2" Type="http://schemas.openxmlformats.org/officeDocument/2006/relationships/hyperlink" Target="Formato%20Solicitud.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Sondeo%20Servicio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Sondeo%20Requisiciones.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Aprobaci&#243;n%20presupuesto%20Servicios.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Aprobaci&#243;n%20presupuesto%20Requisici&#243;n.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reporteEntradas.pd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reporteSalidas.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reporteSalidasPapeleria.pdf"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reporteConcentradoMes_Jul2012.pdf"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rptEntradasDelDia.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reporteKardex.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eaLnBrk="1" fontAlgn="auto" hangingPunct="1">
              <a:spcAft>
                <a:spcPts val="0"/>
              </a:spcAft>
              <a:defRPr/>
            </a:pPr>
            <a:r>
              <a:rPr lang="en-GB" dirty="0" err="1" smtClean="0"/>
              <a:t>Gestión</a:t>
            </a:r>
            <a:r>
              <a:rPr lang="en-GB" dirty="0" smtClean="0"/>
              <a:t> </a:t>
            </a:r>
            <a:r>
              <a:rPr lang="en-GB" dirty="0" err="1" smtClean="0"/>
              <a:t>Pública</a:t>
            </a:r>
            <a:r>
              <a:rPr lang="en-GB" dirty="0" smtClean="0"/>
              <a:t> Digital</a:t>
            </a:r>
            <a:endParaRPr lang="es-E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ndParaRPr>
          </a:p>
        </p:txBody>
      </p:sp>
      <p:sp>
        <p:nvSpPr>
          <p:cNvPr id="3" name="2 Subtítulo"/>
          <p:cNvSpPr>
            <a:spLocks noGrp="1"/>
          </p:cNvSpPr>
          <p:nvPr>
            <p:ph type="subTitle" idx="1"/>
          </p:nvPr>
        </p:nvSpPr>
        <p:spPr>
          <a:xfrm>
            <a:off x="1187450" y="3644900"/>
            <a:ext cx="7777163" cy="1993900"/>
          </a:xfrm>
        </p:spPr>
        <p:txBody>
          <a:bodyPr rtlCol="0">
            <a:normAutofit fontScale="70000" lnSpcReduction="20000"/>
          </a:bodyPr>
          <a:lstStyle/>
          <a:p>
            <a:pPr algn="l" eaLnBrk="1" fontAlgn="auto" hangingPunct="1">
              <a:spcAft>
                <a:spcPts val="0"/>
              </a:spcAft>
              <a:buFont typeface="Arial" pitchFamily="34" charset="0"/>
              <a:buNone/>
              <a:defRPr/>
            </a:pPr>
            <a:r>
              <a:rPr lang="es-MX" sz="3200" b="1" dirty="0" smtClean="0">
                <a:solidFill>
                  <a:srgbClr val="005828"/>
                </a:solidFill>
              </a:rPr>
              <a:t>Programa de Adquisiciones, Almacenes e Inventarios</a:t>
            </a:r>
          </a:p>
          <a:p>
            <a:pPr algn="l" eaLnBrk="1" fontAlgn="auto" hangingPunct="1">
              <a:spcAft>
                <a:spcPts val="0"/>
              </a:spcAft>
              <a:buFont typeface="Arial" pitchFamily="34" charset="0"/>
              <a:buNone/>
              <a:defRPr/>
            </a:pPr>
            <a:r>
              <a:rPr lang="en-GB" dirty="0" err="1" smtClean="0">
                <a:solidFill>
                  <a:srgbClr val="C00000"/>
                </a:solidFill>
              </a:rPr>
              <a:t>Empresa</a:t>
            </a:r>
            <a:r>
              <a:rPr lang="en-GB" dirty="0" smtClean="0">
                <a:solidFill>
                  <a:srgbClr val="C00000"/>
                </a:solidFill>
              </a:rPr>
              <a:t>:</a:t>
            </a:r>
          </a:p>
          <a:p>
            <a:pPr algn="l" eaLnBrk="1" fontAlgn="auto" hangingPunct="1">
              <a:spcAft>
                <a:spcPts val="0"/>
              </a:spcAft>
              <a:buFont typeface="Arial" pitchFamily="34" charset="0"/>
              <a:buNone/>
              <a:defRPr/>
            </a:pPr>
            <a:r>
              <a:rPr lang="en-GB" b="1" dirty="0" err="1" smtClean="0">
                <a:solidFill>
                  <a:srgbClr val="005828"/>
                </a:solidFill>
              </a:rPr>
              <a:t>JJCorp</a:t>
            </a:r>
            <a:r>
              <a:rPr lang="en-GB" b="1" dirty="0" smtClean="0">
                <a:solidFill>
                  <a:srgbClr val="005828"/>
                </a:solidFill>
              </a:rPr>
              <a:t> </a:t>
            </a:r>
            <a:r>
              <a:rPr lang="en-GB" b="1" dirty="0" err="1" smtClean="0">
                <a:solidFill>
                  <a:srgbClr val="005828"/>
                </a:solidFill>
              </a:rPr>
              <a:t>Desarrollo</a:t>
            </a:r>
            <a:r>
              <a:rPr lang="en-GB" b="1" dirty="0" smtClean="0">
                <a:solidFill>
                  <a:srgbClr val="005828"/>
                </a:solidFill>
              </a:rPr>
              <a:t> de </a:t>
            </a:r>
            <a:r>
              <a:rPr lang="en-GB" b="1" dirty="0" err="1" smtClean="0">
                <a:solidFill>
                  <a:srgbClr val="005828"/>
                </a:solidFill>
              </a:rPr>
              <a:t>Sw</a:t>
            </a:r>
            <a:r>
              <a:rPr lang="en-GB" b="1" dirty="0" smtClean="0">
                <a:solidFill>
                  <a:srgbClr val="005828"/>
                </a:solidFill>
              </a:rPr>
              <a:t> a la </a:t>
            </a:r>
            <a:r>
              <a:rPr lang="en-GB" b="1" dirty="0" err="1" smtClean="0">
                <a:solidFill>
                  <a:srgbClr val="005828"/>
                </a:solidFill>
              </a:rPr>
              <a:t>Medida</a:t>
            </a:r>
            <a:endParaRPr lang="en-GB" b="1" dirty="0" smtClean="0">
              <a:solidFill>
                <a:srgbClr val="005828"/>
              </a:solidFill>
            </a:endParaRPr>
          </a:p>
          <a:p>
            <a:pPr algn="l" eaLnBrk="1" fontAlgn="auto" hangingPunct="1">
              <a:spcAft>
                <a:spcPts val="0"/>
              </a:spcAft>
              <a:buFont typeface="Arial" pitchFamily="34" charset="0"/>
              <a:buNone/>
              <a:defRPr/>
            </a:pPr>
            <a:r>
              <a:rPr lang="en-GB" dirty="0" err="1" smtClean="0">
                <a:solidFill>
                  <a:srgbClr val="C00000"/>
                </a:solidFill>
              </a:rPr>
              <a:t>Presentador</a:t>
            </a:r>
            <a:r>
              <a:rPr lang="en-GB" dirty="0" smtClean="0">
                <a:solidFill>
                  <a:srgbClr val="C00000"/>
                </a:solidFill>
              </a:rPr>
              <a:t>:</a:t>
            </a:r>
          </a:p>
          <a:p>
            <a:pPr algn="l" eaLnBrk="1" fontAlgn="auto" hangingPunct="1">
              <a:spcAft>
                <a:spcPts val="0"/>
              </a:spcAft>
              <a:buFont typeface="Arial" pitchFamily="34" charset="0"/>
              <a:buNone/>
              <a:defRPr/>
            </a:pPr>
            <a:r>
              <a:rPr lang="en-GB" b="1" dirty="0" smtClean="0">
                <a:solidFill>
                  <a:srgbClr val="005828"/>
                </a:solidFill>
              </a:rPr>
              <a:t>Juan José </a:t>
            </a:r>
            <a:r>
              <a:rPr lang="en-GB" b="1" dirty="0" err="1" smtClean="0">
                <a:solidFill>
                  <a:srgbClr val="005828"/>
                </a:solidFill>
              </a:rPr>
              <a:t>Meléndez</a:t>
            </a:r>
            <a:r>
              <a:rPr lang="en-GB" b="1" dirty="0" smtClean="0">
                <a:solidFill>
                  <a:srgbClr val="005828"/>
                </a:solidFill>
              </a:rPr>
              <a:t> </a:t>
            </a:r>
            <a:r>
              <a:rPr lang="en-GB" b="1" dirty="0" err="1" smtClean="0">
                <a:solidFill>
                  <a:srgbClr val="005828"/>
                </a:solidFill>
              </a:rPr>
              <a:t>Rochin</a:t>
            </a:r>
            <a:endParaRPr lang="en-GB" b="1" dirty="0" smtClean="0">
              <a:solidFill>
                <a:srgbClr val="005828"/>
              </a:solidFill>
            </a:endParaRPr>
          </a:p>
          <a:p>
            <a:pPr eaLnBrk="1" fontAlgn="auto" hangingPunct="1">
              <a:spcAft>
                <a:spcPts val="0"/>
              </a:spcAft>
              <a:buFont typeface="Arial" pitchFamily="34" charset="0"/>
              <a:buNone/>
              <a:defRPr/>
            </a:pP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Formatos</a:t>
            </a:r>
            <a:endParaRPr lang="es-ES" dirty="0"/>
          </a:p>
        </p:txBody>
      </p:sp>
      <p:sp>
        <p:nvSpPr>
          <p:cNvPr id="9219" name="2 Marcador de contenido"/>
          <p:cNvSpPr>
            <a:spLocks noGrp="1"/>
          </p:cNvSpPr>
          <p:nvPr>
            <p:ph idx="1"/>
          </p:nvPr>
        </p:nvSpPr>
        <p:spPr>
          <a:xfrm>
            <a:off x="1692275" y="1600200"/>
            <a:ext cx="6994525" cy="4525963"/>
          </a:xfrm>
        </p:spPr>
        <p:txBody>
          <a:bodyPr/>
          <a:lstStyle/>
          <a:p>
            <a:pPr eaLnBrk="1" hangingPunct="1"/>
            <a:r>
              <a:rPr lang="es-MX" sz="2000" dirty="0" smtClean="0">
                <a:solidFill>
                  <a:srgbClr val="005828"/>
                </a:solidFill>
                <a:latin typeface="Arial" charset="0"/>
                <a:cs typeface="Arial" charset="0"/>
              </a:rPr>
              <a:t>Solicitud de Servicio</a:t>
            </a:r>
          </a:p>
          <a:p>
            <a:pPr lvl="1" eaLnBrk="1" hangingPunct="1"/>
            <a:r>
              <a:rPr lang="es-MX" sz="1800" dirty="0" smtClean="0">
                <a:solidFill>
                  <a:srgbClr val="005828"/>
                </a:solidFill>
                <a:latin typeface="Arial" charset="0"/>
                <a:cs typeface="Arial" charset="0"/>
                <a:hlinkClick r:id="rId2" action="ppaction://hlinkfile"/>
              </a:rPr>
              <a:t>Formato Solicitud.pdf</a:t>
            </a:r>
            <a:endParaRPr lang="es-MX" sz="18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r>
              <a:rPr lang="es-MX" sz="2000" dirty="0" smtClean="0">
                <a:solidFill>
                  <a:srgbClr val="C00000"/>
                </a:solidFill>
                <a:latin typeface="Arial" charset="0"/>
                <a:cs typeface="Arial" charset="0"/>
              </a:rPr>
              <a:t>Requisición de Bienes</a:t>
            </a:r>
          </a:p>
          <a:p>
            <a:pPr lvl="1" eaLnBrk="1" hangingPunct="1"/>
            <a:r>
              <a:rPr lang="es-MX" sz="1800" dirty="0" smtClean="0">
                <a:solidFill>
                  <a:srgbClr val="005828"/>
                </a:solidFill>
                <a:latin typeface="Arial" charset="0"/>
                <a:cs typeface="Arial" charset="0"/>
                <a:hlinkClick r:id="rId3" action="ppaction://hlinkfile"/>
              </a:rPr>
              <a:t>Formato Requisición.pdf</a:t>
            </a:r>
            <a:endParaRPr lang="es-MX" sz="1800" dirty="0" smtClean="0">
              <a:solidFill>
                <a:srgbClr val="005828"/>
              </a:solidFill>
              <a:latin typeface="Arial"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Cuadros</a:t>
            </a:r>
            <a:r>
              <a:rPr lang="en-GB" dirty="0" smtClean="0"/>
              <a:t> de </a:t>
            </a:r>
            <a:r>
              <a:rPr lang="en-GB" dirty="0" err="1" smtClean="0"/>
              <a:t>Sondeo</a:t>
            </a:r>
            <a:endParaRPr lang="es-ES" dirty="0"/>
          </a:p>
        </p:txBody>
      </p:sp>
      <p:sp>
        <p:nvSpPr>
          <p:cNvPr id="9219" name="2 Marcador de contenido"/>
          <p:cNvSpPr>
            <a:spLocks noGrp="1"/>
          </p:cNvSpPr>
          <p:nvPr>
            <p:ph idx="1"/>
          </p:nvPr>
        </p:nvSpPr>
        <p:spPr>
          <a:xfrm>
            <a:off x="1692275" y="1600200"/>
            <a:ext cx="6994525" cy="4525963"/>
          </a:xfrm>
        </p:spPr>
        <p:txBody>
          <a:bodyPr/>
          <a:lstStyle/>
          <a:p>
            <a:pPr eaLnBrk="1" hangingPunct="1"/>
            <a:r>
              <a:rPr lang="es-MX" sz="2000" dirty="0" smtClean="0">
                <a:solidFill>
                  <a:srgbClr val="005828"/>
                </a:solidFill>
                <a:latin typeface="Arial" charset="0"/>
                <a:cs typeface="Arial" charset="0"/>
              </a:rPr>
              <a:t>Se puede realizar cuadros de sondeo para requisiciones y solicitudes de servicio una vez que tengan el estatus de en sondeo.</a:t>
            </a:r>
          </a:p>
          <a:p>
            <a:pPr eaLnBrk="1" hangingPunct="1"/>
            <a:r>
              <a:rPr lang="es-MX" sz="2000" dirty="0" smtClean="0">
                <a:solidFill>
                  <a:srgbClr val="C00000"/>
                </a:solidFill>
                <a:latin typeface="Arial" charset="0"/>
                <a:cs typeface="Arial" charset="0"/>
              </a:rPr>
              <a:t>Los cuadros de sondeo se deben llenar usando los proveedores capturados en el sistema.</a:t>
            </a:r>
          </a:p>
          <a:p>
            <a:pPr eaLnBrk="1" hangingPunct="1"/>
            <a:r>
              <a:rPr lang="es-MX" sz="2000" dirty="0" smtClean="0">
                <a:solidFill>
                  <a:srgbClr val="007033"/>
                </a:solidFill>
                <a:latin typeface="Arial" charset="0"/>
                <a:cs typeface="Arial" charset="0"/>
              </a:rPr>
              <a:t>Se capturan los siguientes datos:  Encabezado, fecha de sondeo, versión,  proveedor, cantidad, precio unitario, IVA,  y condiciones de entrega.  </a:t>
            </a:r>
          </a:p>
          <a:p>
            <a:pPr eaLnBrk="1" hangingPunct="1"/>
            <a:r>
              <a:rPr lang="es-MX" sz="2000" dirty="0" smtClean="0">
                <a:solidFill>
                  <a:srgbClr val="C00000"/>
                </a:solidFill>
                <a:latin typeface="Arial" charset="0"/>
                <a:cs typeface="Arial" charset="0"/>
              </a:rPr>
              <a:t>Se pueden capturar versiones de cuadros de sondeo para requisiciones y solicitudes de servicio.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sz="3600" dirty="0" err="1" smtClean="0"/>
              <a:t>Formatos</a:t>
            </a:r>
            <a:r>
              <a:rPr lang="en-GB" sz="3600" dirty="0" smtClean="0"/>
              <a:t> </a:t>
            </a:r>
            <a:r>
              <a:rPr lang="en-GB" sz="3600" dirty="0" err="1" smtClean="0"/>
              <a:t>Cuadros</a:t>
            </a:r>
            <a:r>
              <a:rPr lang="en-GB" sz="3600" dirty="0" smtClean="0"/>
              <a:t> de </a:t>
            </a:r>
            <a:r>
              <a:rPr lang="en-GB" sz="3600" dirty="0" err="1" smtClean="0"/>
              <a:t>Sondeo</a:t>
            </a:r>
            <a:endParaRPr lang="es-ES" sz="3600" dirty="0"/>
          </a:p>
        </p:txBody>
      </p:sp>
      <p:sp>
        <p:nvSpPr>
          <p:cNvPr id="9219" name="2 Marcador de contenido"/>
          <p:cNvSpPr>
            <a:spLocks noGrp="1"/>
          </p:cNvSpPr>
          <p:nvPr>
            <p:ph idx="1"/>
          </p:nvPr>
        </p:nvSpPr>
        <p:spPr>
          <a:xfrm>
            <a:off x="1619673" y="1556792"/>
            <a:ext cx="6840760" cy="1800200"/>
          </a:xfrm>
        </p:spPr>
        <p:txBody>
          <a:bodyPr/>
          <a:lstStyle/>
          <a:p>
            <a:pPr eaLnBrk="1" hangingPunct="1"/>
            <a:r>
              <a:rPr lang="es-MX" sz="2000" dirty="0" smtClean="0">
                <a:solidFill>
                  <a:srgbClr val="C00000"/>
                </a:solidFill>
                <a:latin typeface="Arial" charset="0"/>
                <a:cs typeface="Arial" charset="0"/>
              </a:rPr>
              <a:t>Cuadro de sondeo para solicitud de servicios</a:t>
            </a: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buFont typeface="Courier New" pitchFamily="49" charset="0"/>
              <a:buChar char="o"/>
            </a:pPr>
            <a:r>
              <a:rPr lang="es-MX" sz="2000" dirty="0" smtClean="0">
                <a:solidFill>
                  <a:srgbClr val="C00000"/>
                </a:solidFill>
                <a:latin typeface="Arial" charset="0"/>
                <a:cs typeface="Arial" charset="0"/>
                <a:hlinkClick r:id="rId2" action="ppaction://hlinkfile"/>
              </a:rPr>
              <a:t>Sondeo Servicios.pdf</a:t>
            </a:r>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p:txBody>
      </p:sp>
      <p:pic>
        <p:nvPicPr>
          <p:cNvPr id="34818" name="Picture 2"/>
          <p:cNvPicPr>
            <a:picLocks noChangeAspect="1" noChangeArrowheads="1"/>
          </p:cNvPicPr>
          <p:nvPr/>
        </p:nvPicPr>
        <p:blipFill>
          <a:blip r:embed="rId3" cstate="print"/>
          <a:srcRect/>
          <a:stretch>
            <a:fillRect/>
          </a:stretch>
        </p:blipFill>
        <p:spPr bwMode="auto">
          <a:xfrm>
            <a:off x="971600" y="2132856"/>
            <a:ext cx="7943850"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sz="3600" dirty="0" err="1" smtClean="0"/>
              <a:t>Formatos</a:t>
            </a:r>
            <a:r>
              <a:rPr lang="en-GB" sz="3600" dirty="0" smtClean="0"/>
              <a:t> </a:t>
            </a:r>
            <a:r>
              <a:rPr lang="en-GB" sz="3600" dirty="0" err="1" smtClean="0"/>
              <a:t>Cuadros</a:t>
            </a:r>
            <a:r>
              <a:rPr lang="en-GB" sz="3600" dirty="0" smtClean="0"/>
              <a:t> de </a:t>
            </a:r>
            <a:r>
              <a:rPr lang="en-GB" sz="3600" dirty="0" err="1" smtClean="0"/>
              <a:t>Sondeo</a:t>
            </a:r>
            <a:endParaRPr lang="es-ES" sz="3600" dirty="0"/>
          </a:p>
        </p:txBody>
      </p:sp>
      <p:sp>
        <p:nvSpPr>
          <p:cNvPr id="9219" name="2 Marcador de contenido"/>
          <p:cNvSpPr>
            <a:spLocks noGrp="1"/>
          </p:cNvSpPr>
          <p:nvPr>
            <p:ph idx="1"/>
          </p:nvPr>
        </p:nvSpPr>
        <p:spPr>
          <a:xfrm>
            <a:off x="1619673" y="1556792"/>
            <a:ext cx="6840760" cy="1800200"/>
          </a:xfrm>
        </p:spPr>
        <p:txBody>
          <a:bodyPr/>
          <a:lstStyle/>
          <a:p>
            <a:pPr eaLnBrk="1" hangingPunct="1"/>
            <a:r>
              <a:rPr lang="es-MX" sz="2000" dirty="0" smtClean="0">
                <a:solidFill>
                  <a:srgbClr val="C00000"/>
                </a:solidFill>
                <a:latin typeface="Arial" charset="0"/>
                <a:cs typeface="Arial" charset="0"/>
              </a:rPr>
              <a:t>Cuadro de sondeo para requisición de bienes</a:t>
            </a: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buNone/>
            </a:pPr>
            <a:endParaRPr lang="es-MX" sz="2000" dirty="0" smtClean="0">
              <a:solidFill>
                <a:srgbClr val="C00000"/>
              </a:solidFill>
              <a:latin typeface="Arial" charset="0"/>
              <a:cs typeface="Arial" charset="0"/>
            </a:endParaRPr>
          </a:p>
          <a:p>
            <a:pPr eaLnBrk="1" hangingPunct="1">
              <a:buFont typeface="Courier New" pitchFamily="49" charset="0"/>
              <a:buChar char="o"/>
            </a:pPr>
            <a:r>
              <a:rPr lang="es-MX" sz="2000" dirty="0" smtClean="0">
                <a:solidFill>
                  <a:srgbClr val="C00000"/>
                </a:solidFill>
                <a:latin typeface="Arial" charset="0"/>
                <a:cs typeface="Arial" charset="0"/>
                <a:hlinkClick r:id="rId2" action="ppaction://hlinkfile"/>
              </a:rPr>
              <a:t>Sondeo Requisiciones.pdf</a:t>
            </a:r>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p:txBody>
      </p:sp>
      <p:pic>
        <p:nvPicPr>
          <p:cNvPr id="2051" name="Picture 3"/>
          <p:cNvPicPr>
            <a:picLocks noChangeAspect="1" noChangeArrowheads="1"/>
          </p:cNvPicPr>
          <p:nvPr/>
        </p:nvPicPr>
        <p:blipFill>
          <a:blip r:embed="rId3" cstate="print"/>
          <a:srcRect/>
          <a:stretch>
            <a:fillRect/>
          </a:stretch>
        </p:blipFill>
        <p:spPr bwMode="auto">
          <a:xfrm>
            <a:off x="971600" y="2060848"/>
            <a:ext cx="7994650" cy="377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Presupuestos</a:t>
            </a:r>
            <a:endParaRPr lang="es-ES" dirty="0"/>
          </a:p>
        </p:txBody>
      </p:sp>
      <p:sp>
        <p:nvSpPr>
          <p:cNvPr id="10243" name="2 Marcador de contenido"/>
          <p:cNvSpPr>
            <a:spLocks noGrp="1"/>
          </p:cNvSpPr>
          <p:nvPr>
            <p:ph idx="1"/>
          </p:nvPr>
        </p:nvSpPr>
        <p:spPr>
          <a:xfrm>
            <a:off x="1692275" y="1600200"/>
            <a:ext cx="6994525" cy="4525963"/>
          </a:xfrm>
        </p:spPr>
        <p:txBody>
          <a:bodyPr/>
          <a:lstStyle/>
          <a:p>
            <a:pPr eaLnBrk="1" hangingPunct="1"/>
            <a:r>
              <a:rPr lang="es-MX" sz="1700" dirty="0" smtClean="0">
                <a:solidFill>
                  <a:srgbClr val="005828"/>
                </a:solidFill>
                <a:latin typeface="Arial" charset="0"/>
                <a:cs typeface="Arial" charset="0"/>
              </a:rPr>
              <a:t>Presupuesto para Solicitudes de Servicio.</a:t>
            </a:r>
          </a:p>
          <a:p>
            <a:pPr lvl="1" eaLnBrk="1" hangingPunct="1">
              <a:buFont typeface="Courier New" pitchFamily="49" charset="0"/>
              <a:buChar char="o"/>
            </a:pPr>
            <a:r>
              <a:rPr lang="es-MX" sz="1500" dirty="0" smtClean="0">
                <a:solidFill>
                  <a:srgbClr val="005828"/>
                </a:solidFill>
                <a:latin typeface="Arial" charset="0"/>
                <a:cs typeface="Arial" charset="0"/>
              </a:rPr>
              <a:t>El sistema permite capturar la suficiencia presupuestal para cada solicitud.</a:t>
            </a:r>
          </a:p>
          <a:p>
            <a:pPr lvl="1" eaLnBrk="1" hangingPunct="1">
              <a:buFont typeface="Courier New" pitchFamily="49" charset="0"/>
              <a:buChar char="o"/>
            </a:pPr>
            <a:r>
              <a:rPr lang="es-MX" sz="1500" dirty="0" smtClean="0">
                <a:solidFill>
                  <a:srgbClr val="005828"/>
                </a:solidFill>
                <a:latin typeface="Arial" charset="0"/>
                <a:cs typeface="Arial" charset="0"/>
              </a:rPr>
              <a:t>Los datos a capturar son: Respuesta, importe autorizado, fecha de suficiencia, número de autorización, clave presupuestal de 18 dígitos, observaciones.</a:t>
            </a:r>
          </a:p>
          <a:p>
            <a:pPr lvl="1" eaLnBrk="1" hangingPunct="1">
              <a:buFont typeface="Courier New" pitchFamily="49" charset="0"/>
              <a:buChar char="o"/>
            </a:pPr>
            <a:r>
              <a:rPr lang="es-MX" sz="1500" dirty="0" smtClean="0">
                <a:solidFill>
                  <a:srgbClr val="005828"/>
                </a:solidFill>
                <a:latin typeface="Arial" charset="0"/>
                <a:cs typeface="Arial" charset="0"/>
              </a:rPr>
              <a:t>El sistema permite manejar versiones.</a:t>
            </a:r>
          </a:p>
          <a:p>
            <a:pPr eaLnBrk="1" hangingPunct="1"/>
            <a:r>
              <a:rPr lang="es-MX" sz="1700" dirty="0" smtClean="0">
                <a:solidFill>
                  <a:srgbClr val="C00000"/>
                </a:solidFill>
                <a:latin typeface="Arial" charset="0"/>
                <a:cs typeface="Arial" charset="0"/>
              </a:rPr>
              <a:t>Presupuesto para Requisiciones de Bienes.</a:t>
            </a:r>
          </a:p>
          <a:p>
            <a:pPr lvl="1" eaLnBrk="1" hangingPunct="1">
              <a:buFont typeface="Courier New" pitchFamily="49" charset="0"/>
              <a:buChar char="o"/>
            </a:pPr>
            <a:r>
              <a:rPr lang="es-MX" sz="1500" dirty="0" smtClean="0">
                <a:solidFill>
                  <a:srgbClr val="C00000"/>
                </a:solidFill>
                <a:latin typeface="Arial" charset="0"/>
                <a:cs typeface="Arial" charset="0"/>
              </a:rPr>
              <a:t>El sistema permite capturar la suficiencia presupuestal para cada requisición.</a:t>
            </a:r>
          </a:p>
          <a:p>
            <a:pPr lvl="1" eaLnBrk="1" hangingPunct="1">
              <a:buFont typeface="Courier New" pitchFamily="49" charset="0"/>
              <a:buChar char="o"/>
            </a:pPr>
            <a:r>
              <a:rPr lang="es-MX" sz="1500" dirty="0" smtClean="0">
                <a:solidFill>
                  <a:srgbClr val="C00000"/>
                </a:solidFill>
                <a:latin typeface="Arial" charset="0"/>
                <a:cs typeface="Arial" charset="0"/>
              </a:rPr>
              <a:t>Los datos a capturar son: Respuesta, importe autorizado, fecha de suficiencia, número de autorización, clave presupuestal de 18 dígitos, observaciones.</a:t>
            </a:r>
          </a:p>
          <a:p>
            <a:pPr lvl="1" eaLnBrk="1" hangingPunct="1">
              <a:buFont typeface="Courier New" pitchFamily="49" charset="0"/>
              <a:buChar char="o"/>
            </a:pPr>
            <a:r>
              <a:rPr lang="es-MX" sz="1500" dirty="0" smtClean="0">
                <a:solidFill>
                  <a:srgbClr val="C00000"/>
                </a:solidFill>
                <a:latin typeface="Arial" charset="0"/>
                <a:cs typeface="Arial" charset="0"/>
              </a:rPr>
              <a:t>El sistema permite manejar versiones.</a:t>
            </a:r>
          </a:p>
          <a:p>
            <a:pPr eaLnBrk="1" hangingPunct="1"/>
            <a:endParaRPr lang="es-MX" sz="1700" dirty="0" smtClean="0">
              <a:solidFill>
                <a:srgbClr val="C00000"/>
              </a:solidFill>
              <a:latin typeface="Arial" charset="0"/>
              <a:cs typeface="Arial" charset="0"/>
            </a:endParaRPr>
          </a:p>
          <a:p>
            <a:pPr eaLnBrk="1" hangingPunct="1"/>
            <a:endParaRPr lang="es-MX" sz="2000" dirty="0" smtClean="0">
              <a:solidFill>
                <a:srgbClr val="005828"/>
              </a:solidFill>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sz="2800" dirty="0" err="1" smtClean="0"/>
              <a:t>Presupuestos</a:t>
            </a:r>
            <a:r>
              <a:rPr lang="en-GB" sz="2800" dirty="0" smtClean="0"/>
              <a:t> Solicitudes </a:t>
            </a:r>
            <a:r>
              <a:rPr lang="en-GB" sz="2800" dirty="0" err="1" smtClean="0"/>
              <a:t>Servicios</a:t>
            </a:r>
            <a:endParaRPr lang="es-ES" sz="2800" dirty="0"/>
          </a:p>
        </p:txBody>
      </p:sp>
      <p:sp>
        <p:nvSpPr>
          <p:cNvPr id="10243" name="2 Marcador de contenido"/>
          <p:cNvSpPr>
            <a:spLocks noGrp="1"/>
          </p:cNvSpPr>
          <p:nvPr>
            <p:ph idx="1"/>
          </p:nvPr>
        </p:nvSpPr>
        <p:spPr>
          <a:xfrm>
            <a:off x="1692275" y="1600200"/>
            <a:ext cx="6994525" cy="4525963"/>
          </a:xfrm>
        </p:spPr>
        <p:txBody>
          <a:bodyPr/>
          <a:lstStyle/>
          <a:p>
            <a:pPr eaLnBrk="1" hangingPunct="1"/>
            <a:r>
              <a:rPr lang="es-MX" sz="1700" dirty="0" smtClean="0">
                <a:solidFill>
                  <a:srgbClr val="005828"/>
                </a:solidFill>
                <a:latin typeface="Arial" charset="0"/>
                <a:cs typeface="Arial" charset="0"/>
              </a:rPr>
              <a:t>Presupuesto para Solicitudes de Servicio.</a:t>
            </a:r>
          </a:p>
          <a:p>
            <a:pPr eaLnBrk="1" hangingPunct="1"/>
            <a:endParaRPr lang="es-MX" sz="1700" dirty="0" smtClean="0">
              <a:solidFill>
                <a:srgbClr val="005828"/>
              </a:solidFill>
              <a:latin typeface="Arial" charset="0"/>
              <a:cs typeface="Arial" charset="0"/>
            </a:endParaRPr>
          </a:p>
          <a:p>
            <a:pPr eaLnBrk="1" hangingPunct="1">
              <a:buNone/>
            </a:pPr>
            <a:endParaRPr lang="es-MX" sz="1700" dirty="0" smtClean="0">
              <a:solidFill>
                <a:srgbClr val="C00000"/>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buFont typeface="Courier New" pitchFamily="49" charset="0"/>
              <a:buChar char="o"/>
            </a:pPr>
            <a:r>
              <a:rPr lang="es-MX" sz="1700" dirty="0" smtClean="0">
                <a:solidFill>
                  <a:srgbClr val="005828"/>
                </a:solidFill>
                <a:latin typeface="Arial" charset="0"/>
                <a:cs typeface="Arial" charset="0"/>
                <a:hlinkClick r:id="rId2" action="ppaction://hlinkfile"/>
              </a:rPr>
              <a:t>Aprobación presupuesto Servicios.pdf</a:t>
            </a:r>
            <a:endParaRPr lang="es-MX" sz="1700" dirty="0" smtClean="0">
              <a:solidFill>
                <a:srgbClr val="005828"/>
              </a:solidFill>
              <a:latin typeface="Arial" charset="0"/>
              <a:cs typeface="Arial" charset="0"/>
            </a:endParaRPr>
          </a:p>
        </p:txBody>
      </p:sp>
      <p:pic>
        <p:nvPicPr>
          <p:cNvPr id="1026" name="Picture 2"/>
          <p:cNvPicPr>
            <a:picLocks noChangeAspect="1" noChangeArrowheads="1"/>
          </p:cNvPicPr>
          <p:nvPr/>
        </p:nvPicPr>
        <p:blipFill>
          <a:blip r:embed="rId3" cstate="print"/>
          <a:srcRect/>
          <a:stretch>
            <a:fillRect/>
          </a:stretch>
        </p:blipFill>
        <p:spPr bwMode="auto">
          <a:xfrm>
            <a:off x="827584" y="2060848"/>
            <a:ext cx="7931150" cy="385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sz="2400" dirty="0" err="1" smtClean="0"/>
              <a:t>Presupuestos</a:t>
            </a:r>
            <a:r>
              <a:rPr lang="en-GB" sz="2400" dirty="0" smtClean="0"/>
              <a:t> Solicitudes </a:t>
            </a:r>
            <a:r>
              <a:rPr lang="en-GB" sz="2400" dirty="0" err="1" smtClean="0"/>
              <a:t>Requisiciones</a:t>
            </a:r>
            <a:endParaRPr lang="es-ES" sz="2400" dirty="0"/>
          </a:p>
        </p:txBody>
      </p:sp>
      <p:sp>
        <p:nvSpPr>
          <p:cNvPr id="10243" name="2 Marcador de contenido"/>
          <p:cNvSpPr>
            <a:spLocks noGrp="1"/>
          </p:cNvSpPr>
          <p:nvPr>
            <p:ph idx="1"/>
          </p:nvPr>
        </p:nvSpPr>
        <p:spPr>
          <a:xfrm>
            <a:off x="1692275" y="1600200"/>
            <a:ext cx="6994525" cy="4525963"/>
          </a:xfrm>
        </p:spPr>
        <p:txBody>
          <a:bodyPr/>
          <a:lstStyle/>
          <a:p>
            <a:pPr eaLnBrk="1" hangingPunct="1"/>
            <a:r>
              <a:rPr lang="es-MX" sz="1700" dirty="0" smtClean="0">
                <a:solidFill>
                  <a:srgbClr val="005828"/>
                </a:solidFill>
                <a:latin typeface="Arial" charset="0"/>
                <a:cs typeface="Arial" charset="0"/>
              </a:rPr>
              <a:t>Presupuesto para Solicitudes de Bienes.</a:t>
            </a:r>
          </a:p>
          <a:p>
            <a:pPr eaLnBrk="1" hangingPunct="1"/>
            <a:endParaRPr lang="es-MX" sz="1700" dirty="0" smtClean="0">
              <a:solidFill>
                <a:srgbClr val="005828"/>
              </a:solidFill>
              <a:latin typeface="Arial" charset="0"/>
              <a:cs typeface="Arial" charset="0"/>
            </a:endParaRPr>
          </a:p>
          <a:p>
            <a:pPr eaLnBrk="1" hangingPunct="1">
              <a:buNone/>
            </a:pPr>
            <a:endParaRPr lang="es-MX" sz="1700" dirty="0" smtClean="0">
              <a:solidFill>
                <a:srgbClr val="C00000"/>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endParaRPr lang="es-MX" sz="2000" dirty="0" smtClean="0">
              <a:solidFill>
                <a:srgbClr val="005828"/>
              </a:solidFill>
              <a:latin typeface="Arial" charset="0"/>
              <a:cs typeface="Arial" charset="0"/>
            </a:endParaRPr>
          </a:p>
          <a:p>
            <a:pPr eaLnBrk="1" hangingPunct="1">
              <a:buFont typeface="Courier New" pitchFamily="49" charset="0"/>
              <a:buChar char="o"/>
            </a:pPr>
            <a:r>
              <a:rPr lang="es-MX" sz="1700" dirty="0" smtClean="0">
                <a:solidFill>
                  <a:srgbClr val="005828"/>
                </a:solidFill>
                <a:latin typeface="Arial" charset="0"/>
                <a:cs typeface="Arial" charset="0"/>
                <a:hlinkClick r:id="rId2" action="ppaction://hlinkfile"/>
              </a:rPr>
              <a:t>Aprobación </a:t>
            </a:r>
            <a:r>
              <a:rPr lang="es-MX" sz="1700" u="sng" dirty="0" smtClean="0">
                <a:solidFill>
                  <a:srgbClr val="005828"/>
                </a:solidFill>
                <a:latin typeface="Arial" charset="0"/>
                <a:cs typeface="Arial" charset="0"/>
                <a:hlinkClick r:id="rId2" action="ppaction://hlinkfile"/>
              </a:rPr>
              <a:t>presupuesto</a:t>
            </a:r>
            <a:r>
              <a:rPr lang="es-MX" sz="1700" dirty="0" smtClean="0">
                <a:solidFill>
                  <a:srgbClr val="005828"/>
                </a:solidFill>
                <a:latin typeface="Arial" charset="0"/>
                <a:cs typeface="Arial" charset="0"/>
                <a:hlinkClick r:id="rId2" action="ppaction://hlinkfile"/>
              </a:rPr>
              <a:t> Requisición.pdf</a:t>
            </a:r>
            <a:endParaRPr lang="es-MX" sz="1700" dirty="0" smtClean="0">
              <a:solidFill>
                <a:srgbClr val="005828"/>
              </a:solidFill>
              <a:latin typeface="Arial" charset="0"/>
              <a:cs typeface="Arial" charset="0"/>
            </a:endParaRPr>
          </a:p>
        </p:txBody>
      </p:sp>
      <p:pic>
        <p:nvPicPr>
          <p:cNvPr id="2050" name="Picture 2"/>
          <p:cNvPicPr>
            <a:picLocks noChangeAspect="1" noChangeArrowheads="1"/>
          </p:cNvPicPr>
          <p:nvPr/>
        </p:nvPicPr>
        <p:blipFill>
          <a:blip r:embed="rId3" cstate="print"/>
          <a:srcRect/>
          <a:stretch>
            <a:fillRect/>
          </a:stretch>
        </p:blipFill>
        <p:spPr bwMode="auto">
          <a:xfrm>
            <a:off x="899592" y="2060848"/>
            <a:ext cx="7905750" cy="385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sz="2800" dirty="0" err="1" smtClean="0"/>
              <a:t>Contratos</a:t>
            </a:r>
            <a:r>
              <a:rPr lang="en-GB" sz="2800" dirty="0" smtClean="0"/>
              <a:t> de </a:t>
            </a:r>
            <a:r>
              <a:rPr lang="en-GB" sz="2800" dirty="0" err="1" smtClean="0"/>
              <a:t>Requisición</a:t>
            </a:r>
            <a:r>
              <a:rPr lang="en-GB" sz="2800" dirty="0" smtClean="0"/>
              <a:t> de </a:t>
            </a:r>
            <a:r>
              <a:rPr lang="en-GB" sz="2800" dirty="0" err="1" smtClean="0"/>
              <a:t>Bienes</a:t>
            </a:r>
            <a:endParaRPr lang="es-ES" sz="2800" dirty="0"/>
          </a:p>
        </p:txBody>
      </p:sp>
      <p:sp>
        <p:nvSpPr>
          <p:cNvPr id="11267" name="2 Marcador de contenido"/>
          <p:cNvSpPr>
            <a:spLocks noGrp="1"/>
          </p:cNvSpPr>
          <p:nvPr>
            <p:ph idx="1"/>
          </p:nvPr>
        </p:nvSpPr>
        <p:spPr>
          <a:xfrm>
            <a:off x="1692275" y="1600200"/>
            <a:ext cx="6994525" cy="4525963"/>
          </a:xfrm>
        </p:spPr>
        <p:txBody>
          <a:bodyPr/>
          <a:lstStyle/>
          <a:p>
            <a:pPr eaLnBrk="1" hangingPunct="1"/>
            <a:r>
              <a:rPr lang="es-MX" sz="1700" dirty="0" smtClean="0">
                <a:solidFill>
                  <a:srgbClr val="C00000"/>
                </a:solidFill>
                <a:latin typeface="Arial" charset="0"/>
                <a:cs typeface="Arial" charset="0"/>
              </a:rPr>
              <a:t>El sistema permite generar contratos para Requisiciones de Compra.</a:t>
            </a:r>
          </a:p>
          <a:p>
            <a:pPr eaLnBrk="1" hangingPunct="1"/>
            <a:r>
              <a:rPr lang="es-MX" sz="1700" dirty="0" smtClean="0">
                <a:solidFill>
                  <a:srgbClr val="005828"/>
                </a:solidFill>
                <a:latin typeface="Arial" charset="0"/>
                <a:cs typeface="Arial" charset="0"/>
              </a:rPr>
              <a:t>Los datos a capturar son: Tipo de adquisición, proveedor, número de contrato, importe del contrato, fundamento legal, fecha de fallo, fecha de formalización, fecha de entrega de bienes, vigencia del contrato, horario de entrega, lugar de entrega.</a:t>
            </a:r>
          </a:p>
          <a:p>
            <a:pPr eaLnBrk="1" hangingPunct="1"/>
            <a:r>
              <a:rPr lang="es-MX" sz="1700" dirty="0" smtClean="0">
                <a:solidFill>
                  <a:srgbClr val="C00000"/>
                </a:solidFill>
                <a:latin typeface="Arial" charset="0"/>
                <a:cs typeface="Arial" charset="0"/>
              </a:rPr>
              <a:t>Se puede generar un contrato asociado a un proveedor utilizando una o varias requisiciones de bienes con una o varias partidas por requisición.</a:t>
            </a:r>
          </a:p>
          <a:p>
            <a:pPr eaLnBrk="1" hangingPunct="1"/>
            <a:r>
              <a:rPr lang="es-MX" sz="1700" dirty="0" smtClean="0">
                <a:solidFill>
                  <a:srgbClr val="005828"/>
                </a:solidFill>
                <a:latin typeface="Arial" charset="0"/>
                <a:cs typeface="Arial" charset="0"/>
              </a:rPr>
              <a:t>Los datos de la factura vienen desde esta pantalla de captura, mas las partidas de cada requisición, mas la información que se captura para cada proveedor.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sz="2800" dirty="0" err="1" smtClean="0"/>
              <a:t>Contratos</a:t>
            </a:r>
            <a:r>
              <a:rPr lang="en-GB" sz="2800" dirty="0" smtClean="0"/>
              <a:t> de </a:t>
            </a:r>
            <a:r>
              <a:rPr lang="en-GB" sz="2800" dirty="0" err="1" smtClean="0"/>
              <a:t>Requisición</a:t>
            </a:r>
            <a:r>
              <a:rPr lang="en-GB" sz="2800" dirty="0" smtClean="0"/>
              <a:t> de </a:t>
            </a:r>
            <a:r>
              <a:rPr lang="en-GB" sz="2800" dirty="0" err="1" smtClean="0"/>
              <a:t>Bienes</a:t>
            </a:r>
            <a:endParaRPr lang="es-ES" sz="28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619672" y="1772816"/>
            <a:ext cx="6994525"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Almacén</a:t>
            </a:r>
            <a:endParaRPr lang="es-ES" dirty="0"/>
          </a:p>
        </p:txBody>
      </p:sp>
      <p:sp>
        <p:nvSpPr>
          <p:cNvPr id="13315" name="2 Marcador de contenido"/>
          <p:cNvSpPr>
            <a:spLocks noGrp="1"/>
          </p:cNvSpPr>
          <p:nvPr>
            <p:ph idx="1"/>
          </p:nvPr>
        </p:nvSpPr>
        <p:spPr>
          <a:xfrm>
            <a:off x="1692275" y="1600200"/>
            <a:ext cx="6994525" cy="4525963"/>
          </a:xfrm>
        </p:spPr>
        <p:txBody>
          <a:bodyPr/>
          <a:lstStyle/>
          <a:p>
            <a:pPr eaLnBrk="1" hangingPunct="1"/>
            <a:r>
              <a:rPr lang="es-MX" sz="2000" dirty="0" smtClean="0">
                <a:solidFill>
                  <a:srgbClr val="C00000"/>
                </a:solidFill>
                <a:latin typeface="Arial" charset="0"/>
                <a:cs typeface="Arial" charset="0"/>
              </a:rPr>
              <a:t>Catálogos para el Almacén.</a:t>
            </a:r>
          </a:p>
          <a:p>
            <a:pPr lvl="1" eaLnBrk="1" hangingPunct="1"/>
            <a:r>
              <a:rPr lang="es-MX" sz="1600" dirty="0" smtClean="0">
                <a:solidFill>
                  <a:srgbClr val="C00000"/>
                </a:solidFill>
                <a:latin typeface="Arial" charset="0"/>
                <a:cs typeface="Arial" charset="0"/>
              </a:rPr>
              <a:t>Almacenistas (personal que recibirá los materiales)</a:t>
            </a:r>
          </a:p>
          <a:p>
            <a:pPr lvl="1" eaLnBrk="1" hangingPunct="1"/>
            <a:r>
              <a:rPr lang="es-MX" sz="1600" dirty="0" smtClean="0">
                <a:solidFill>
                  <a:srgbClr val="C00000"/>
                </a:solidFill>
                <a:latin typeface="Arial" charset="0"/>
                <a:cs typeface="Arial" charset="0"/>
              </a:rPr>
              <a:t>Aulas (espacio físico según el tipo de material)</a:t>
            </a:r>
          </a:p>
          <a:p>
            <a:pPr lvl="1" eaLnBrk="1" hangingPunct="1"/>
            <a:r>
              <a:rPr lang="es-MX" sz="1600" dirty="0" smtClean="0">
                <a:solidFill>
                  <a:srgbClr val="C00000"/>
                </a:solidFill>
                <a:latin typeface="Arial" charset="0"/>
                <a:cs typeface="Arial" charset="0"/>
              </a:rPr>
              <a:t>Almacén (artículos que puede recibir el almacén)</a:t>
            </a:r>
          </a:p>
          <a:p>
            <a:pPr lvl="1" eaLnBrk="1" hangingPunct="1">
              <a:buNone/>
            </a:pPr>
            <a:r>
              <a:rPr lang="es-MX" sz="1600" dirty="0" smtClean="0">
                <a:solidFill>
                  <a:srgbClr val="C00000"/>
                </a:solidFill>
                <a:latin typeface="Arial" charset="0"/>
                <a:cs typeface="Arial" charset="0"/>
              </a:rPr>
              <a:t>Estos catálogos son para uso del Almacén</a:t>
            </a:r>
          </a:p>
          <a:p>
            <a:pPr eaLnBrk="1" hangingPunct="1"/>
            <a:r>
              <a:rPr lang="es-MX" sz="2000" dirty="0" smtClean="0">
                <a:solidFill>
                  <a:srgbClr val="005828"/>
                </a:solidFill>
                <a:latin typeface="Arial" charset="0"/>
                <a:cs typeface="Arial" charset="0"/>
              </a:rPr>
              <a:t>Entradas al Almacén.</a:t>
            </a:r>
          </a:p>
          <a:p>
            <a:pPr eaLnBrk="1" hangingPunct="1"/>
            <a:r>
              <a:rPr lang="es-MX" sz="2000" dirty="0" smtClean="0">
                <a:solidFill>
                  <a:srgbClr val="C00000"/>
                </a:solidFill>
                <a:latin typeface="Arial" charset="0"/>
                <a:cs typeface="Arial" charset="0"/>
              </a:rPr>
              <a:t>Salidas del Almacén.</a:t>
            </a:r>
          </a:p>
          <a:p>
            <a:pPr eaLnBrk="1" hangingPunct="1"/>
            <a:r>
              <a:rPr lang="es-MX" sz="2000" dirty="0" smtClean="0">
                <a:solidFill>
                  <a:srgbClr val="005828"/>
                </a:solidFill>
                <a:latin typeface="Arial" charset="0"/>
                <a:cs typeface="Arial" charset="0"/>
              </a:rPr>
              <a:t>Salidas de Papelería del Almacén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s-MX" dirty="0" smtClean="0"/>
              <a:t>Objetivos</a:t>
            </a:r>
            <a:endParaRPr lang="es-ES" dirty="0"/>
          </a:p>
        </p:txBody>
      </p:sp>
      <p:sp>
        <p:nvSpPr>
          <p:cNvPr id="5123" name="2 Marcador de contenido"/>
          <p:cNvSpPr>
            <a:spLocks noGrp="1"/>
          </p:cNvSpPr>
          <p:nvPr>
            <p:ph idx="1"/>
          </p:nvPr>
        </p:nvSpPr>
        <p:spPr>
          <a:xfrm>
            <a:off x="1187450" y="1600200"/>
            <a:ext cx="7499350" cy="4525963"/>
          </a:xfrm>
        </p:spPr>
        <p:txBody>
          <a:bodyPr/>
          <a:lstStyle/>
          <a:p>
            <a:pPr eaLnBrk="1" hangingPunct="1"/>
            <a:r>
              <a:rPr lang="es-MX" sz="2000" dirty="0" smtClean="0">
                <a:solidFill>
                  <a:srgbClr val="005828"/>
                </a:solidFill>
                <a:latin typeface="Arial" charset="0"/>
                <a:cs typeface="Arial" charset="0"/>
              </a:rPr>
              <a:t>Implementar un Sistema Electrónico de Información para Sistematizar los procesos establecidos en</a:t>
            </a:r>
          </a:p>
          <a:p>
            <a:pPr lvl="2" eaLnBrk="1" hangingPunct="1">
              <a:buNone/>
            </a:pPr>
            <a:r>
              <a:rPr lang="es-MX" sz="2000" dirty="0" smtClean="0">
                <a:solidFill>
                  <a:srgbClr val="005828"/>
                </a:solidFill>
                <a:latin typeface="Arial" charset="0"/>
                <a:cs typeface="Arial" charset="0"/>
              </a:rPr>
              <a:t>° Programa anual de adquisiciones, arrendamientos y prestación de servicios. 		</a:t>
            </a:r>
          </a:p>
          <a:p>
            <a:pPr lvl="2" eaLnBrk="1" hangingPunct="1">
              <a:buNone/>
            </a:pPr>
            <a:r>
              <a:rPr lang="es-MX" sz="2000" dirty="0" smtClean="0">
                <a:solidFill>
                  <a:srgbClr val="005828"/>
                </a:solidFill>
                <a:latin typeface="Arial" charset="0"/>
                <a:cs typeface="Arial" charset="0"/>
              </a:rPr>
              <a:t>° Ley de Adquisiciones del GDF.</a:t>
            </a:r>
          </a:p>
          <a:p>
            <a:pPr lvl="2" eaLnBrk="1" hangingPunct="1">
              <a:buNone/>
            </a:pPr>
            <a:r>
              <a:rPr lang="es-MX" sz="2000" dirty="0" smtClean="0">
                <a:solidFill>
                  <a:srgbClr val="005828"/>
                </a:solidFill>
                <a:latin typeface="Arial" charset="0"/>
                <a:cs typeface="Arial" charset="0"/>
              </a:rPr>
              <a:t>° Circular 1 bis apartado Adquisiciones.</a:t>
            </a:r>
          </a:p>
          <a:p>
            <a:pPr lvl="2" eaLnBrk="1" hangingPunct="1">
              <a:buNone/>
            </a:pPr>
            <a:r>
              <a:rPr lang="es-MX" sz="2000" dirty="0" smtClean="0">
                <a:solidFill>
                  <a:srgbClr val="005828"/>
                </a:solidFill>
                <a:latin typeface="Arial" charset="0"/>
                <a:cs typeface="Arial" charset="0"/>
              </a:rPr>
              <a:t>° Circular 1 bis apartado Almacenes e Inventarios.</a:t>
            </a:r>
          </a:p>
          <a:p>
            <a:pPr eaLnBrk="1" hangingPunct="1"/>
            <a:r>
              <a:rPr lang="es-MX" sz="2000" dirty="0" smtClean="0">
                <a:solidFill>
                  <a:srgbClr val="C00000"/>
                </a:solidFill>
                <a:latin typeface="Arial" charset="0"/>
                <a:cs typeface="Arial" charset="0"/>
              </a:rPr>
              <a:t>Llevar un control de los programas anuales de adquisiciones,  arrendamientos, proceso de adquisiciones y control de ingreso de bienes al almacén.</a:t>
            </a:r>
          </a:p>
          <a:p>
            <a:pPr eaLnBrk="1" hangingPunct="1"/>
            <a:r>
              <a:rPr lang="es-MX" sz="2000" dirty="0" smtClean="0">
                <a:solidFill>
                  <a:srgbClr val="005828"/>
                </a:solidFill>
                <a:latin typeface="Arial" charset="0"/>
                <a:cs typeface="Arial" charset="0"/>
              </a:rPr>
              <a:t>Establecer una relación a largo plazo con la Delegación Milpa Alta, ofreciendo Soluciones que se adapten a sus necesidades.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Entradas</a:t>
            </a:r>
            <a:r>
              <a:rPr lang="en-GB" dirty="0" smtClean="0"/>
              <a:t> al </a:t>
            </a:r>
            <a:r>
              <a:rPr lang="en-GB" dirty="0" err="1" smtClean="0"/>
              <a:t>Almacén</a:t>
            </a:r>
            <a:endParaRPr lang="es-ES" dirty="0"/>
          </a:p>
        </p:txBody>
      </p:sp>
      <p:sp>
        <p:nvSpPr>
          <p:cNvPr id="13315" name="2 Marcador de contenido"/>
          <p:cNvSpPr>
            <a:spLocks noGrp="1"/>
          </p:cNvSpPr>
          <p:nvPr>
            <p:ph idx="1"/>
          </p:nvPr>
        </p:nvSpPr>
        <p:spPr>
          <a:xfrm>
            <a:off x="1692275" y="1600200"/>
            <a:ext cx="6994525" cy="4525963"/>
          </a:xfrm>
        </p:spPr>
        <p:txBody>
          <a:bodyPr/>
          <a:lstStyle/>
          <a:p>
            <a:pPr eaLnBrk="1" hangingPunct="1"/>
            <a:r>
              <a:rPr lang="es-MX" sz="2000" dirty="0" smtClean="0">
                <a:solidFill>
                  <a:srgbClr val="C00000"/>
                </a:solidFill>
                <a:latin typeface="Arial" charset="0"/>
                <a:cs typeface="Arial" charset="0"/>
              </a:rPr>
              <a:t>El sistema permite capturar el tipo de entrada: Contrato, Consolidado, Donación, Traspaso, Transferencia o Sustitución. </a:t>
            </a:r>
            <a:endParaRPr lang="es-MX" sz="1600" dirty="0" smtClean="0">
              <a:solidFill>
                <a:srgbClr val="C00000"/>
              </a:solidFill>
              <a:latin typeface="Arial" charset="0"/>
              <a:cs typeface="Arial" charset="0"/>
            </a:endParaRPr>
          </a:p>
          <a:p>
            <a:pPr eaLnBrk="1" hangingPunct="1"/>
            <a:r>
              <a:rPr lang="es-MX" sz="2000" dirty="0" smtClean="0">
                <a:solidFill>
                  <a:srgbClr val="005828"/>
                </a:solidFill>
                <a:latin typeface="Arial" charset="0"/>
                <a:cs typeface="Arial" charset="0"/>
              </a:rPr>
              <a:t>Para el encabezado se capturan: folio, (almacenista que) recibe, fecha, contrato, número de factura, área, importe, proveedor y observaciones.</a:t>
            </a:r>
            <a:endParaRPr lang="es-MX" sz="2000" dirty="0" smtClean="0">
              <a:solidFill>
                <a:srgbClr val="005828"/>
              </a:solidFill>
              <a:latin typeface="Arial" charset="0"/>
              <a:cs typeface="Arial" charset="0"/>
            </a:endParaRPr>
          </a:p>
          <a:p>
            <a:pPr eaLnBrk="1" hangingPunct="1"/>
            <a:r>
              <a:rPr lang="es-MX" sz="2000" dirty="0" smtClean="0">
                <a:solidFill>
                  <a:srgbClr val="C00000"/>
                </a:solidFill>
                <a:latin typeface="Arial" charset="0"/>
                <a:cs typeface="Arial" charset="0"/>
              </a:rPr>
              <a:t>Por cada partida de entrada se capturan: número de partida, número de requisición, aula, consecutivo (con los dos últimos el sistema muestra la descripción del artículo y su unidad de medida), precio, cantidad, IVA (0% o 16%), se muestra el total de la partida (o movimiento).</a:t>
            </a:r>
          </a:p>
          <a:p>
            <a:pPr eaLnBrk="1" hangingPunct="1"/>
            <a:r>
              <a:rPr lang="es-MX" sz="2000" dirty="0" smtClean="0">
                <a:solidFill>
                  <a:srgbClr val="005828"/>
                </a:solidFill>
                <a:latin typeface="Arial" charset="0"/>
                <a:cs typeface="Arial" charset="0"/>
              </a:rPr>
              <a:t>Cuando se tenga la entrada completa y revisada se afecta al almacén.</a:t>
            </a:r>
            <a:endParaRPr lang="es-MX" sz="2000" dirty="0" smtClean="0">
              <a:solidFill>
                <a:srgbClr val="C00000"/>
              </a:solidFill>
              <a:latin typeface="Arial"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Entradas</a:t>
            </a:r>
            <a:r>
              <a:rPr lang="en-GB" dirty="0" smtClean="0"/>
              <a:t> al </a:t>
            </a:r>
            <a:r>
              <a:rPr lang="en-GB" dirty="0" err="1" smtClean="0"/>
              <a:t>Almacén</a:t>
            </a:r>
            <a:endParaRPr lang="es-ES" dirty="0"/>
          </a:p>
        </p:txBody>
      </p:sp>
      <p:pic>
        <p:nvPicPr>
          <p:cNvPr id="1027" name="Picture 3"/>
          <p:cNvPicPr>
            <a:picLocks noGrp="1" noChangeAspect="1" noChangeArrowheads="1"/>
          </p:cNvPicPr>
          <p:nvPr>
            <p:ph idx="1"/>
          </p:nvPr>
        </p:nvPicPr>
        <p:blipFill>
          <a:blip r:embed="rId2" cstate="print"/>
          <a:srcRect l="8225" t="13924" r="9807" b="2535"/>
          <a:stretch>
            <a:fillRect/>
          </a:stretch>
        </p:blipFill>
        <p:spPr bwMode="auto">
          <a:xfrm>
            <a:off x="1907704" y="1628800"/>
            <a:ext cx="6336704" cy="4539728"/>
          </a:xfrm>
          <a:prstGeom prst="rect">
            <a:avLst/>
          </a:prstGeom>
          <a:noFill/>
          <a:ln w="9525">
            <a:noFill/>
            <a:miter lim="800000"/>
            <a:headEnd/>
            <a:tailEnd/>
          </a:ln>
        </p:spPr>
      </p:pic>
      <p:sp>
        <p:nvSpPr>
          <p:cNvPr id="7" name="6 Rectángulo"/>
          <p:cNvSpPr/>
          <p:nvPr/>
        </p:nvSpPr>
        <p:spPr>
          <a:xfrm>
            <a:off x="2195736" y="6309320"/>
            <a:ext cx="2361544" cy="369332"/>
          </a:xfrm>
          <a:prstGeom prst="rect">
            <a:avLst/>
          </a:prstGeom>
        </p:spPr>
        <p:txBody>
          <a:bodyPr wrap="none">
            <a:spAutoFit/>
          </a:bodyPr>
          <a:lstStyle/>
          <a:p>
            <a:pPr eaLnBrk="1" hangingPunct="1">
              <a:buFont typeface="Courier New" pitchFamily="49" charset="0"/>
              <a:buChar char="o"/>
            </a:pPr>
            <a:r>
              <a:rPr lang="es-MX" dirty="0" smtClean="0">
                <a:solidFill>
                  <a:srgbClr val="C00000"/>
                </a:solidFill>
                <a:hlinkClick r:id="rId3" action="ppaction://hlinkfile"/>
              </a:rPr>
              <a:t>reporteEntradas.pdf</a:t>
            </a:r>
            <a:endParaRPr lang="es-MX" dirty="0" smtClean="0">
              <a:solidFill>
                <a:srgbClr val="C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Salidas</a:t>
            </a:r>
            <a:r>
              <a:rPr lang="en-GB" dirty="0" smtClean="0"/>
              <a:t> del </a:t>
            </a:r>
            <a:r>
              <a:rPr lang="en-GB" dirty="0" err="1" smtClean="0"/>
              <a:t>Almacén</a:t>
            </a:r>
            <a:endParaRPr lang="es-ES" dirty="0"/>
          </a:p>
        </p:txBody>
      </p:sp>
      <p:sp>
        <p:nvSpPr>
          <p:cNvPr id="13315" name="2 Marcador de contenido"/>
          <p:cNvSpPr>
            <a:spLocks noGrp="1"/>
          </p:cNvSpPr>
          <p:nvPr>
            <p:ph idx="1"/>
          </p:nvPr>
        </p:nvSpPr>
        <p:spPr>
          <a:xfrm>
            <a:off x="1692275" y="1600200"/>
            <a:ext cx="6994525" cy="4525963"/>
          </a:xfrm>
        </p:spPr>
        <p:txBody>
          <a:bodyPr/>
          <a:lstStyle/>
          <a:p>
            <a:pPr eaLnBrk="1" hangingPunct="1"/>
            <a:r>
              <a:rPr lang="es-MX" sz="2000" dirty="0" smtClean="0">
                <a:solidFill>
                  <a:srgbClr val="C00000"/>
                </a:solidFill>
                <a:latin typeface="Arial" charset="0"/>
                <a:cs typeface="Arial" charset="0"/>
              </a:rPr>
              <a:t>Esta opción aplica a material que no sea de papelería</a:t>
            </a:r>
          </a:p>
          <a:p>
            <a:pPr eaLnBrk="1" hangingPunct="1"/>
            <a:r>
              <a:rPr lang="es-MX" sz="2000" dirty="0" smtClean="0">
                <a:solidFill>
                  <a:srgbClr val="005828"/>
                </a:solidFill>
                <a:latin typeface="Arial" charset="0"/>
                <a:cs typeface="Arial" charset="0"/>
              </a:rPr>
              <a:t>Para el encabezado de la </a:t>
            </a:r>
            <a:r>
              <a:rPr lang="es-MX" sz="2000" dirty="0" smtClean="0">
                <a:solidFill>
                  <a:srgbClr val="005828"/>
                </a:solidFill>
                <a:latin typeface="Arial" charset="0"/>
                <a:cs typeface="Arial" charset="0"/>
              </a:rPr>
              <a:t>Salida </a:t>
            </a:r>
            <a:r>
              <a:rPr lang="es-MX" sz="2000" dirty="0" smtClean="0">
                <a:solidFill>
                  <a:srgbClr val="005828"/>
                </a:solidFill>
                <a:latin typeface="Arial" charset="0"/>
                <a:cs typeface="Arial" charset="0"/>
              </a:rPr>
              <a:t>se capturan: folio, fecha solicitada, número de requisición, fecha de entrega, área, importe y el folio de entrada.</a:t>
            </a:r>
            <a:endParaRPr lang="es-MX" sz="2000" dirty="0" smtClean="0">
              <a:solidFill>
                <a:srgbClr val="005828"/>
              </a:solidFill>
              <a:latin typeface="Arial" charset="0"/>
              <a:cs typeface="Arial" charset="0"/>
            </a:endParaRPr>
          </a:p>
          <a:p>
            <a:pPr eaLnBrk="1" hangingPunct="1"/>
            <a:r>
              <a:rPr lang="es-MX" sz="2000" dirty="0" smtClean="0">
                <a:solidFill>
                  <a:srgbClr val="C00000"/>
                </a:solidFill>
                <a:latin typeface="Arial" charset="0"/>
                <a:cs typeface="Arial" charset="0"/>
              </a:rPr>
              <a:t>Por cada partida de entrada se capturan: aula, consecutivo (con éstos el sistema muestra la descripción del artículo, su unidad de medida, costo promedio y existencia), cantidad solicitada, cantidad surtida y en su caso, persona que tendrá el resguardo. Se muestra el total de la partida (o movimiento).</a:t>
            </a:r>
          </a:p>
          <a:p>
            <a:pPr eaLnBrk="1" hangingPunct="1"/>
            <a:r>
              <a:rPr lang="es-MX" sz="2000" dirty="0" smtClean="0">
                <a:solidFill>
                  <a:srgbClr val="005828"/>
                </a:solidFill>
                <a:latin typeface="Arial" charset="0"/>
                <a:cs typeface="Arial" charset="0"/>
              </a:rPr>
              <a:t>Cuando se tenga la </a:t>
            </a:r>
            <a:r>
              <a:rPr lang="es-MX" sz="2000" dirty="0" smtClean="0">
                <a:solidFill>
                  <a:srgbClr val="005828"/>
                </a:solidFill>
                <a:latin typeface="Arial" charset="0"/>
                <a:cs typeface="Arial" charset="0"/>
              </a:rPr>
              <a:t>salida </a:t>
            </a:r>
            <a:r>
              <a:rPr lang="es-MX" sz="2000" dirty="0" smtClean="0">
                <a:solidFill>
                  <a:srgbClr val="005828"/>
                </a:solidFill>
                <a:latin typeface="Arial" charset="0"/>
                <a:cs typeface="Arial" charset="0"/>
              </a:rPr>
              <a:t>completa y revisada se afecta al almacén.</a:t>
            </a:r>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Salidas</a:t>
            </a:r>
            <a:r>
              <a:rPr lang="en-GB" dirty="0" smtClean="0"/>
              <a:t> del </a:t>
            </a:r>
            <a:r>
              <a:rPr lang="en-GB" dirty="0" err="1" smtClean="0"/>
              <a:t>Almacén</a:t>
            </a:r>
            <a:endParaRPr lang="es-ES" dirty="0"/>
          </a:p>
        </p:txBody>
      </p:sp>
      <p:sp>
        <p:nvSpPr>
          <p:cNvPr id="7" name="6 Rectángulo"/>
          <p:cNvSpPr/>
          <p:nvPr/>
        </p:nvSpPr>
        <p:spPr>
          <a:xfrm>
            <a:off x="2195736" y="6309320"/>
            <a:ext cx="2194832" cy="369332"/>
          </a:xfrm>
          <a:prstGeom prst="rect">
            <a:avLst/>
          </a:prstGeom>
        </p:spPr>
        <p:txBody>
          <a:bodyPr wrap="none">
            <a:spAutoFit/>
          </a:bodyPr>
          <a:lstStyle/>
          <a:p>
            <a:pPr eaLnBrk="1" hangingPunct="1">
              <a:buFont typeface="Courier New" pitchFamily="49" charset="0"/>
              <a:buChar char="o"/>
            </a:pPr>
            <a:r>
              <a:rPr lang="es-MX" dirty="0" smtClean="0">
                <a:solidFill>
                  <a:srgbClr val="C00000"/>
                </a:solidFill>
                <a:hlinkClick r:id="rId2" action="ppaction://hlinkfile"/>
              </a:rPr>
              <a:t>reporteSalidas.pdf</a:t>
            </a:r>
            <a:endParaRPr lang="es-MX" dirty="0" smtClean="0">
              <a:solidFill>
                <a:srgbClr val="C00000"/>
              </a:solidFill>
            </a:endParaRPr>
          </a:p>
        </p:txBody>
      </p:sp>
      <p:pic>
        <p:nvPicPr>
          <p:cNvPr id="2050" name="Picture 2"/>
          <p:cNvPicPr>
            <a:picLocks noChangeAspect="1" noChangeArrowheads="1"/>
          </p:cNvPicPr>
          <p:nvPr/>
        </p:nvPicPr>
        <p:blipFill>
          <a:blip r:embed="rId3" cstate="print"/>
          <a:srcRect l="11203" t="17131" r="13043" b="1354"/>
          <a:stretch>
            <a:fillRect/>
          </a:stretch>
        </p:blipFill>
        <p:spPr bwMode="auto">
          <a:xfrm>
            <a:off x="1763688" y="1700808"/>
            <a:ext cx="7056784"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Salidas</a:t>
            </a:r>
            <a:r>
              <a:rPr lang="en-GB" dirty="0" smtClean="0"/>
              <a:t> de </a:t>
            </a:r>
            <a:r>
              <a:rPr lang="en-GB" dirty="0" err="1" smtClean="0"/>
              <a:t>Papelería</a:t>
            </a:r>
            <a:endParaRPr lang="es-ES" dirty="0"/>
          </a:p>
        </p:txBody>
      </p:sp>
      <p:sp>
        <p:nvSpPr>
          <p:cNvPr id="13315" name="2 Marcador de contenido"/>
          <p:cNvSpPr>
            <a:spLocks noGrp="1"/>
          </p:cNvSpPr>
          <p:nvPr>
            <p:ph idx="1"/>
          </p:nvPr>
        </p:nvSpPr>
        <p:spPr>
          <a:xfrm>
            <a:off x="1692275" y="1600200"/>
            <a:ext cx="6994525" cy="4525963"/>
          </a:xfrm>
        </p:spPr>
        <p:txBody>
          <a:bodyPr/>
          <a:lstStyle/>
          <a:p>
            <a:pPr eaLnBrk="1" hangingPunct="1"/>
            <a:r>
              <a:rPr lang="es-MX" sz="2000" dirty="0" smtClean="0">
                <a:solidFill>
                  <a:srgbClr val="C00000"/>
                </a:solidFill>
                <a:latin typeface="Arial" charset="0"/>
                <a:cs typeface="Arial" charset="0"/>
              </a:rPr>
              <a:t>Para material de papelería.</a:t>
            </a:r>
          </a:p>
          <a:p>
            <a:pPr eaLnBrk="1" hangingPunct="1"/>
            <a:r>
              <a:rPr lang="es-MX" sz="2000" dirty="0" smtClean="0">
                <a:solidFill>
                  <a:srgbClr val="005828"/>
                </a:solidFill>
                <a:latin typeface="Arial" charset="0"/>
                <a:cs typeface="Arial" charset="0"/>
              </a:rPr>
              <a:t>En el encabezado de la </a:t>
            </a:r>
            <a:r>
              <a:rPr lang="es-MX" sz="2000" dirty="0" smtClean="0">
                <a:solidFill>
                  <a:srgbClr val="005828"/>
                </a:solidFill>
                <a:latin typeface="Arial" charset="0"/>
                <a:cs typeface="Arial" charset="0"/>
              </a:rPr>
              <a:t>Salida </a:t>
            </a:r>
            <a:r>
              <a:rPr lang="es-MX" sz="2000" dirty="0" smtClean="0">
                <a:solidFill>
                  <a:srgbClr val="005828"/>
                </a:solidFill>
                <a:latin typeface="Arial" charset="0"/>
                <a:cs typeface="Arial" charset="0"/>
              </a:rPr>
              <a:t>se capturan: folio, fecha solicitada, número de requisición, fecha de entrega, área e importe.</a:t>
            </a:r>
            <a:endParaRPr lang="es-MX" sz="2000" dirty="0" smtClean="0">
              <a:solidFill>
                <a:srgbClr val="005828"/>
              </a:solidFill>
              <a:latin typeface="Arial" charset="0"/>
              <a:cs typeface="Arial" charset="0"/>
            </a:endParaRPr>
          </a:p>
          <a:p>
            <a:pPr eaLnBrk="1" hangingPunct="1"/>
            <a:r>
              <a:rPr lang="es-MX" sz="2000" dirty="0" smtClean="0">
                <a:solidFill>
                  <a:srgbClr val="C00000"/>
                </a:solidFill>
                <a:latin typeface="Arial" charset="0"/>
                <a:cs typeface="Arial" charset="0"/>
              </a:rPr>
              <a:t>Por cada partida de entrada se capturan: aula, consecutivo (con éstos el sistema muestra la descripción del artículo, su unidad de medida, costo promedio y existencia) y cantidad. Se muestra el total de la partida (o movimiento).</a:t>
            </a:r>
          </a:p>
          <a:p>
            <a:pPr eaLnBrk="1" hangingPunct="1"/>
            <a:r>
              <a:rPr lang="es-MX" sz="2000" dirty="0" smtClean="0">
                <a:solidFill>
                  <a:srgbClr val="005828"/>
                </a:solidFill>
                <a:latin typeface="Arial" charset="0"/>
                <a:cs typeface="Arial" charset="0"/>
              </a:rPr>
              <a:t>Cuando se tenga la </a:t>
            </a:r>
            <a:r>
              <a:rPr lang="es-MX" sz="2000" dirty="0" smtClean="0">
                <a:solidFill>
                  <a:srgbClr val="005828"/>
                </a:solidFill>
                <a:latin typeface="Arial" charset="0"/>
                <a:cs typeface="Arial" charset="0"/>
              </a:rPr>
              <a:t>salida </a:t>
            </a:r>
            <a:r>
              <a:rPr lang="es-MX" sz="2000" dirty="0" smtClean="0">
                <a:solidFill>
                  <a:srgbClr val="005828"/>
                </a:solidFill>
                <a:latin typeface="Arial" charset="0"/>
                <a:cs typeface="Arial" charset="0"/>
              </a:rPr>
              <a:t>completa y revisada se afecta al almacén.</a:t>
            </a:r>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a:p>
            <a:pPr eaLnBrk="1" hangingPunct="1"/>
            <a:endParaRPr lang="es-MX" sz="2000" dirty="0" smtClean="0">
              <a:solidFill>
                <a:srgbClr val="C00000"/>
              </a:solidFill>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Salidas</a:t>
            </a:r>
            <a:r>
              <a:rPr lang="en-GB" dirty="0" smtClean="0"/>
              <a:t> de </a:t>
            </a:r>
            <a:r>
              <a:rPr lang="en-GB" dirty="0" err="1" smtClean="0"/>
              <a:t>Papelería</a:t>
            </a:r>
            <a:endParaRPr lang="es-ES" dirty="0"/>
          </a:p>
        </p:txBody>
      </p:sp>
      <p:pic>
        <p:nvPicPr>
          <p:cNvPr id="3074" name="Picture 2"/>
          <p:cNvPicPr>
            <a:picLocks noGrp="1" noChangeAspect="1" noChangeArrowheads="1"/>
          </p:cNvPicPr>
          <p:nvPr>
            <p:ph idx="1"/>
          </p:nvPr>
        </p:nvPicPr>
        <p:blipFill>
          <a:blip r:embed="rId2" cstate="print"/>
          <a:srcRect l="6168" t="18881" r="8384" b="4260"/>
          <a:stretch>
            <a:fillRect/>
          </a:stretch>
        </p:blipFill>
        <p:spPr bwMode="auto">
          <a:xfrm>
            <a:off x="2123728" y="1844824"/>
            <a:ext cx="5976664" cy="3384376"/>
          </a:xfrm>
          <a:prstGeom prst="rect">
            <a:avLst/>
          </a:prstGeom>
          <a:noFill/>
          <a:ln w="9525">
            <a:noFill/>
            <a:miter lim="800000"/>
            <a:headEnd/>
            <a:tailEnd/>
          </a:ln>
        </p:spPr>
      </p:pic>
      <p:sp>
        <p:nvSpPr>
          <p:cNvPr id="5" name="4 Rectángulo"/>
          <p:cNvSpPr/>
          <p:nvPr/>
        </p:nvSpPr>
        <p:spPr>
          <a:xfrm>
            <a:off x="2195736" y="5805264"/>
            <a:ext cx="3169457" cy="369332"/>
          </a:xfrm>
          <a:prstGeom prst="rect">
            <a:avLst/>
          </a:prstGeom>
        </p:spPr>
        <p:txBody>
          <a:bodyPr wrap="none">
            <a:spAutoFit/>
          </a:bodyPr>
          <a:lstStyle/>
          <a:p>
            <a:pPr eaLnBrk="1" hangingPunct="1">
              <a:buFont typeface="Courier New" pitchFamily="49" charset="0"/>
              <a:buChar char="o"/>
            </a:pPr>
            <a:r>
              <a:rPr lang="es-MX" dirty="0" smtClean="0">
                <a:solidFill>
                  <a:srgbClr val="C00000"/>
                </a:solidFill>
                <a:hlinkClick r:id="rId3" action="ppaction://hlinkfile"/>
              </a:rPr>
              <a:t>reporteSalidasPapeleria.pdf</a:t>
            </a:r>
            <a:endParaRPr lang="es-MX" dirty="0" smtClean="0">
              <a:solidFill>
                <a:srgbClr val="C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Almacén</a:t>
            </a:r>
            <a:r>
              <a:rPr lang="en-GB" dirty="0" smtClean="0"/>
              <a:t> (</a:t>
            </a:r>
            <a:r>
              <a:rPr lang="en-GB" dirty="0" err="1" smtClean="0"/>
              <a:t>Reportes</a:t>
            </a:r>
            <a:r>
              <a:rPr lang="en-GB" dirty="0" smtClean="0"/>
              <a:t>)</a:t>
            </a:r>
            <a:endParaRPr lang="es-ES" dirty="0"/>
          </a:p>
        </p:txBody>
      </p:sp>
      <p:sp>
        <p:nvSpPr>
          <p:cNvPr id="14339" name="2 Marcador de contenido"/>
          <p:cNvSpPr>
            <a:spLocks noGrp="1"/>
          </p:cNvSpPr>
          <p:nvPr>
            <p:ph idx="1"/>
          </p:nvPr>
        </p:nvSpPr>
        <p:spPr>
          <a:xfrm>
            <a:off x="1692275" y="1600200"/>
            <a:ext cx="6994525" cy="4525963"/>
          </a:xfrm>
        </p:spPr>
        <p:txBody>
          <a:bodyPr/>
          <a:lstStyle/>
          <a:p>
            <a:pPr eaLnBrk="1" hangingPunct="1"/>
            <a:r>
              <a:rPr lang="es-MX" sz="2000" smtClean="0">
                <a:solidFill>
                  <a:srgbClr val="005828"/>
                </a:solidFill>
                <a:latin typeface="Arial" charset="0"/>
                <a:cs typeface="Arial" charset="0"/>
              </a:rPr>
              <a:t>Concentrado del Mes.</a:t>
            </a:r>
          </a:p>
          <a:p>
            <a:pPr eaLnBrk="1" hangingPunct="1"/>
            <a:r>
              <a:rPr lang="es-MX" sz="2000" smtClean="0">
                <a:solidFill>
                  <a:srgbClr val="C00000"/>
                </a:solidFill>
                <a:latin typeface="Arial" charset="0"/>
                <a:cs typeface="Arial" charset="0"/>
              </a:rPr>
              <a:t>DAI-1.</a:t>
            </a:r>
          </a:p>
          <a:p>
            <a:pPr eaLnBrk="1" hangingPunct="1"/>
            <a:r>
              <a:rPr lang="es-MX" sz="2000" smtClean="0">
                <a:solidFill>
                  <a:srgbClr val="005828"/>
                </a:solidFill>
                <a:latin typeface="Arial" charset="0"/>
                <a:cs typeface="Arial" charset="0"/>
              </a:rPr>
              <a:t>DAI-3.</a:t>
            </a:r>
          </a:p>
          <a:p>
            <a:pPr eaLnBrk="1" hangingPunct="1"/>
            <a:r>
              <a:rPr lang="es-MX" sz="2000" smtClean="0">
                <a:solidFill>
                  <a:srgbClr val="C00000"/>
                </a:solidFill>
                <a:latin typeface="Arial" charset="0"/>
                <a:cs typeface="Arial" charset="0"/>
              </a:rPr>
              <a:t>Entradas del día.</a:t>
            </a:r>
          </a:p>
          <a:p>
            <a:pPr eaLnBrk="1" hangingPunct="1"/>
            <a:r>
              <a:rPr lang="es-MX" sz="2000" smtClean="0">
                <a:solidFill>
                  <a:srgbClr val="005828"/>
                </a:solidFill>
                <a:latin typeface="Arial" charset="0"/>
                <a:cs typeface="Arial" charset="0"/>
              </a:rPr>
              <a:t>Salidas del día.</a:t>
            </a:r>
          </a:p>
          <a:p>
            <a:pPr eaLnBrk="1" hangingPunct="1"/>
            <a:r>
              <a:rPr lang="es-MX" sz="2000" smtClean="0">
                <a:solidFill>
                  <a:srgbClr val="C00000"/>
                </a:solidFill>
                <a:latin typeface="Arial" charset="0"/>
                <a:cs typeface="Arial" charset="0"/>
              </a:rPr>
              <a:t>Catálogo de Artículos.</a:t>
            </a:r>
          </a:p>
          <a:p>
            <a:pPr eaLnBrk="1" hangingPunct="1"/>
            <a:r>
              <a:rPr lang="es-MX" sz="2000" smtClean="0">
                <a:solidFill>
                  <a:srgbClr val="005828"/>
                </a:solidFill>
                <a:latin typeface="Arial" charset="0"/>
                <a:cs typeface="Arial" charset="0"/>
              </a:rPr>
              <a:t>Catálogo de Artículos con Costos.</a:t>
            </a:r>
          </a:p>
          <a:p>
            <a:pPr eaLnBrk="1" hangingPunct="1"/>
            <a:r>
              <a:rPr lang="es-MX" sz="2000" smtClean="0">
                <a:solidFill>
                  <a:srgbClr val="C00000"/>
                </a:solidFill>
                <a:latin typeface="Arial" charset="0"/>
                <a:cs typeface="Arial" charset="0"/>
              </a:rPr>
              <a:t>Kardex electrónico.</a:t>
            </a:r>
          </a:p>
          <a:p>
            <a:pPr eaLnBrk="1" hangingPunct="1"/>
            <a:endParaRPr lang="es-MX" sz="2000" smtClean="0">
              <a:solidFill>
                <a:srgbClr val="005828"/>
              </a:solidFill>
              <a:latin typeface="Arial" charset="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Reporte</a:t>
            </a:r>
            <a:r>
              <a:rPr lang="en-GB" dirty="0" smtClean="0"/>
              <a:t> DAI-1</a:t>
            </a:r>
            <a:endParaRPr lang="es-ES" dirty="0"/>
          </a:p>
        </p:txBody>
      </p:sp>
      <p:pic>
        <p:nvPicPr>
          <p:cNvPr id="4098" name="Picture 2"/>
          <p:cNvPicPr>
            <a:picLocks noChangeAspect="1" noChangeArrowheads="1"/>
          </p:cNvPicPr>
          <p:nvPr/>
        </p:nvPicPr>
        <p:blipFill>
          <a:blip r:embed="rId2" cstate="print"/>
          <a:srcRect l="5807" r="7304" b="15719"/>
          <a:stretch>
            <a:fillRect/>
          </a:stretch>
        </p:blipFill>
        <p:spPr bwMode="auto">
          <a:xfrm>
            <a:off x="251520" y="1844824"/>
            <a:ext cx="8714663"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Reporte</a:t>
            </a:r>
            <a:r>
              <a:rPr lang="en-GB" dirty="0" smtClean="0"/>
              <a:t> </a:t>
            </a:r>
            <a:br>
              <a:rPr lang="en-GB" dirty="0" smtClean="0"/>
            </a:br>
            <a:r>
              <a:rPr lang="en-GB" dirty="0" err="1" smtClean="0"/>
              <a:t>Concentrado</a:t>
            </a:r>
            <a:r>
              <a:rPr lang="en-GB" dirty="0" smtClean="0"/>
              <a:t> del </a:t>
            </a:r>
            <a:r>
              <a:rPr lang="en-GB" dirty="0" err="1" smtClean="0"/>
              <a:t>Mes</a:t>
            </a:r>
            <a:endParaRPr lang="es-ES" dirty="0"/>
          </a:p>
        </p:txBody>
      </p:sp>
      <p:pic>
        <p:nvPicPr>
          <p:cNvPr id="5122" name="Picture 2"/>
          <p:cNvPicPr>
            <a:picLocks noChangeAspect="1" noChangeArrowheads="1"/>
          </p:cNvPicPr>
          <p:nvPr/>
        </p:nvPicPr>
        <p:blipFill>
          <a:blip r:embed="rId2" cstate="print"/>
          <a:srcRect l="1902" t="26836" r="5030" b="7884"/>
          <a:stretch>
            <a:fillRect/>
          </a:stretch>
        </p:blipFill>
        <p:spPr bwMode="auto">
          <a:xfrm>
            <a:off x="467544" y="1988840"/>
            <a:ext cx="8424936" cy="2140762"/>
          </a:xfrm>
          <a:prstGeom prst="rect">
            <a:avLst/>
          </a:prstGeom>
          <a:noFill/>
          <a:ln w="9525">
            <a:noFill/>
            <a:miter lim="800000"/>
            <a:headEnd/>
            <a:tailEnd/>
          </a:ln>
        </p:spPr>
      </p:pic>
      <p:sp>
        <p:nvSpPr>
          <p:cNvPr id="5" name="4 Rectángulo"/>
          <p:cNvSpPr/>
          <p:nvPr/>
        </p:nvSpPr>
        <p:spPr>
          <a:xfrm>
            <a:off x="2123728" y="5373216"/>
            <a:ext cx="4131259" cy="369332"/>
          </a:xfrm>
          <a:prstGeom prst="rect">
            <a:avLst/>
          </a:prstGeom>
        </p:spPr>
        <p:txBody>
          <a:bodyPr wrap="none">
            <a:spAutoFit/>
          </a:bodyPr>
          <a:lstStyle/>
          <a:p>
            <a:pPr eaLnBrk="1" hangingPunct="1">
              <a:buFont typeface="Courier New" pitchFamily="49" charset="0"/>
              <a:buChar char="o"/>
            </a:pPr>
            <a:r>
              <a:rPr lang="es-MX" dirty="0" smtClean="0">
                <a:solidFill>
                  <a:srgbClr val="C00000"/>
                </a:solidFill>
                <a:hlinkClick r:id="rId3" action="ppaction://hlinkfile"/>
              </a:rPr>
              <a:t>reporteConcentradoMes_Jul2012.pdf</a:t>
            </a:r>
            <a:endParaRPr lang="es-MX" dirty="0" smtClean="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Reporte</a:t>
            </a:r>
            <a:r>
              <a:rPr lang="en-GB" dirty="0" smtClean="0"/>
              <a:t/>
            </a:r>
            <a:br>
              <a:rPr lang="en-GB" dirty="0" smtClean="0"/>
            </a:br>
            <a:r>
              <a:rPr lang="en-GB" dirty="0" err="1" smtClean="0"/>
              <a:t>Entradas</a:t>
            </a:r>
            <a:r>
              <a:rPr lang="en-GB" dirty="0" smtClean="0"/>
              <a:t> del </a:t>
            </a:r>
            <a:r>
              <a:rPr lang="en-GB" dirty="0" err="1" smtClean="0"/>
              <a:t>día</a:t>
            </a:r>
            <a:endParaRPr lang="es-ES" dirty="0"/>
          </a:p>
        </p:txBody>
      </p:sp>
      <p:sp>
        <p:nvSpPr>
          <p:cNvPr id="5" name="4 Rectángulo"/>
          <p:cNvSpPr/>
          <p:nvPr/>
        </p:nvSpPr>
        <p:spPr>
          <a:xfrm>
            <a:off x="2123728" y="5373216"/>
            <a:ext cx="2592376" cy="369332"/>
          </a:xfrm>
          <a:prstGeom prst="rect">
            <a:avLst/>
          </a:prstGeom>
        </p:spPr>
        <p:txBody>
          <a:bodyPr wrap="none">
            <a:spAutoFit/>
          </a:bodyPr>
          <a:lstStyle/>
          <a:p>
            <a:pPr eaLnBrk="1" hangingPunct="1">
              <a:buFont typeface="Courier New" pitchFamily="49" charset="0"/>
              <a:buChar char="o"/>
            </a:pPr>
            <a:r>
              <a:rPr lang="es-MX" dirty="0" smtClean="0">
                <a:solidFill>
                  <a:srgbClr val="C00000"/>
                </a:solidFill>
                <a:hlinkClick r:id="rId2" action="ppaction://hlinkfile"/>
              </a:rPr>
              <a:t>rptEntradasDelDia.pdf</a:t>
            </a:r>
            <a:endParaRPr lang="es-MX" dirty="0" smtClean="0">
              <a:solidFill>
                <a:srgbClr val="C00000"/>
              </a:solidFill>
            </a:endParaRPr>
          </a:p>
        </p:txBody>
      </p:sp>
      <p:pic>
        <p:nvPicPr>
          <p:cNvPr id="6146" name="Picture 2"/>
          <p:cNvPicPr>
            <a:picLocks noChangeAspect="1" noChangeArrowheads="1"/>
          </p:cNvPicPr>
          <p:nvPr/>
        </p:nvPicPr>
        <p:blipFill>
          <a:blip r:embed="rId3" cstate="print"/>
          <a:srcRect l="1931" t="25146" r="4345" b="6505"/>
          <a:stretch>
            <a:fillRect/>
          </a:stretch>
        </p:blipFill>
        <p:spPr bwMode="auto">
          <a:xfrm>
            <a:off x="755576" y="2060848"/>
            <a:ext cx="8136904" cy="221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Objetivos</a:t>
            </a:r>
            <a:endParaRPr lang="es-ES" dirty="0"/>
          </a:p>
        </p:txBody>
      </p:sp>
      <p:sp>
        <p:nvSpPr>
          <p:cNvPr id="4099" name="2 Marcador de contenido"/>
          <p:cNvSpPr>
            <a:spLocks noGrp="1"/>
          </p:cNvSpPr>
          <p:nvPr>
            <p:ph idx="1"/>
          </p:nvPr>
        </p:nvSpPr>
        <p:spPr>
          <a:xfrm>
            <a:off x="1187450" y="1600200"/>
            <a:ext cx="7499350" cy="4925144"/>
          </a:xfrm>
        </p:spPr>
        <p:txBody>
          <a:bodyPr/>
          <a:lstStyle/>
          <a:p>
            <a:pPr eaLnBrk="1" hangingPunct="1"/>
            <a:r>
              <a:rPr lang="es-MX" sz="2000" dirty="0" smtClean="0">
                <a:solidFill>
                  <a:srgbClr val="005828"/>
                </a:solidFill>
                <a:latin typeface="Arial" charset="0"/>
                <a:cs typeface="Arial" charset="0"/>
              </a:rPr>
              <a:t>Crear un sistema de información que facilite la captura y consulta del PAAAS (Programa Anual de Adquisiciones, Arrendamientos y Servicios) por las áreas delegacionales, para el envío de información a Oficialía Mayor DGRMSG.</a:t>
            </a:r>
          </a:p>
          <a:p>
            <a:pPr eaLnBrk="1" hangingPunct="1"/>
            <a:r>
              <a:rPr lang="es-MX" sz="2000" dirty="0" smtClean="0">
                <a:solidFill>
                  <a:srgbClr val="C00000"/>
                </a:solidFill>
                <a:latin typeface="Arial" charset="0"/>
                <a:cs typeface="Arial" charset="0"/>
              </a:rPr>
              <a:t>Crear una herramienta que permita agilizar el proceso de adquisición de bienes y servicios  para la operación anual en una entidad pública delegacional, permitiendo conocer el estado preciso que guarda cada requisición y solicitud.</a:t>
            </a:r>
          </a:p>
          <a:p>
            <a:pPr eaLnBrk="1" hangingPunct="1"/>
            <a:r>
              <a:rPr lang="es-MX" sz="2000" dirty="0" smtClean="0">
                <a:solidFill>
                  <a:srgbClr val="005828"/>
                </a:solidFill>
                <a:latin typeface="Arial" charset="0"/>
                <a:cs typeface="Arial" charset="0"/>
              </a:rPr>
              <a:t>Este proceso permite también realizar tareas de cotización de propuestas, solicitud de suficiencia presupuestal,  generación de contratos tipo AD, IR y Licitación publica nacional o internacional </a:t>
            </a:r>
            <a:endParaRPr lang="es-MX" sz="2000" dirty="0" smtClean="0">
              <a:solidFill>
                <a:srgbClr val="C00000"/>
              </a:solidFill>
              <a:latin typeface="Arial" charset="0"/>
              <a:cs typeface="Arial" charset="0"/>
            </a:endParaRPr>
          </a:p>
          <a:p>
            <a:pPr eaLnBrk="1" hangingPunct="1"/>
            <a:r>
              <a:rPr lang="es-MX" sz="2000" dirty="0" smtClean="0">
                <a:solidFill>
                  <a:srgbClr val="C00000"/>
                </a:solidFill>
                <a:latin typeface="Arial" charset="0"/>
                <a:cs typeface="Arial" charset="0"/>
              </a:rPr>
              <a:t>Agilizar el proceso de ingreso/recepción de los bienes adquiridos para su ingreso al almacén, así como su registro, clasificación, procesamiento y consulta.</a:t>
            </a:r>
            <a:endParaRPr lang="es-MX" sz="2000" dirty="0" smtClean="0">
              <a:solidFill>
                <a:srgbClr val="005828"/>
              </a:solidFill>
              <a:latin typeface="Arial" charset="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Reporte</a:t>
            </a:r>
            <a:r>
              <a:rPr lang="en-GB" dirty="0" smtClean="0"/>
              <a:t/>
            </a:r>
            <a:br>
              <a:rPr lang="en-GB" dirty="0" smtClean="0"/>
            </a:br>
            <a:r>
              <a:rPr lang="en-GB" dirty="0" err="1" smtClean="0"/>
              <a:t>Kardex</a:t>
            </a:r>
            <a:r>
              <a:rPr lang="en-GB" dirty="0" smtClean="0"/>
              <a:t> </a:t>
            </a:r>
            <a:r>
              <a:rPr lang="en-GB" dirty="0" err="1" smtClean="0"/>
              <a:t>electrónico</a:t>
            </a:r>
            <a:endParaRPr lang="es-ES" dirty="0"/>
          </a:p>
        </p:txBody>
      </p:sp>
      <p:pic>
        <p:nvPicPr>
          <p:cNvPr id="7170" name="Picture 2"/>
          <p:cNvPicPr>
            <a:picLocks noChangeAspect="1" noChangeArrowheads="1"/>
          </p:cNvPicPr>
          <p:nvPr/>
        </p:nvPicPr>
        <p:blipFill>
          <a:blip r:embed="rId2" cstate="print"/>
          <a:srcRect l="1915" t="24670" r="4354" b="12980"/>
          <a:stretch>
            <a:fillRect/>
          </a:stretch>
        </p:blipFill>
        <p:spPr bwMode="auto">
          <a:xfrm>
            <a:off x="755576" y="2204864"/>
            <a:ext cx="8208912" cy="2153157"/>
          </a:xfrm>
          <a:prstGeom prst="rect">
            <a:avLst/>
          </a:prstGeom>
          <a:noFill/>
          <a:ln w="9525">
            <a:noFill/>
            <a:miter lim="800000"/>
            <a:headEnd/>
            <a:tailEnd/>
          </a:ln>
        </p:spPr>
      </p:pic>
      <p:sp>
        <p:nvSpPr>
          <p:cNvPr id="4" name="3 Rectángulo"/>
          <p:cNvSpPr/>
          <p:nvPr/>
        </p:nvSpPr>
        <p:spPr>
          <a:xfrm>
            <a:off x="2123728" y="5373216"/>
            <a:ext cx="2169184" cy="369332"/>
          </a:xfrm>
          <a:prstGeom prst="rect">
            <a:avLst/>
          </a:prstGeom>
        </p:spPr>
        <p:txBody>
          <a:bodyPr wrap="none">
            <a:spAutoFit/>
          </a:bodyPr>
          <a:lstStyle/>
          <a:p>
            <a:pPr eaLnBrk="1" hangingPunct="1">
              <a:buFont typeface="Courier New" pitchFamily="49" charset="0"/>
              <a:buChar char="o"/>
            </a:pPr>
            <a:r>
              <a:rPr lang="es-MX" dirty="0" smtClean="0">
                <a:solidFill>
                  <a:srgbClr val="C00000"/>
                </a:solidFill>
                <a:hlinkClick r:id="rId3" action="ppaction://hlinkfile"/>
              </a:rPr>
              <a:t>reporteKardex.pdf</a:t>
            </a:r>
            <a:endParaRPr lang="es-MX" dirty="0" smtClean="0">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7250008" cy="1143000"/>
          </a:xfrm>
        </p:spPr>
        <p:txBody>
          <a:bodyPr/>
          <a:lstStyle/>
          <a:p>
            <a:pPr eaLnBrk="1" fontAlgn="auto" hangingPunct="1">
              <a:spcAft>
                <a:spcPts val="0"/>
              </a:spcAft>
              <a:defRPr/>
            </a:pPr>
            <a:r>
              <a:rPr lang="es-MX" dirty="0" smtClean="0"/>
              <a:t>Catálogos</a:t>
            </a:r>
            <a:endParaRPr lang="es-ES" dirty="0"/>
          </a:p>
        </p:txBody>
      </p:sp>
      <p:sp>
        <p:nvSpPr>
          <p:cNvPr id="15363" name="2 Marcador de contenido"/>
          <p:cNvSpPr>
            <a:spLocks noGrp="1"/>
          </p:cNvSpPr>
          <p:nvPr>
            <p:ph idx="1"/>
          </p:nvPr>
        </p:nvSpPr>
        <p:spPr>
          <a:xfrm>
            <a:off x="1692275" y="1600200"/>
            <a:ext cx="7200900" cy="4852988"/>
          </a:xfrm>
        </p:spPr>
        <p:txBody>
          <a:bodyPr/>
          <a:lstStyle/>
          <a:p>
            <a:pPr eaLnBrk="1" hangingPunct="1"/>
            <a:r>
              <a:rPr lang="es-MX" sz="2400" smtClean="0">
                <a:solidFill>
                  <a:srgbClr val="C00000"/>
                </a:solidFill>
                <a:latin typeface="Arial" charset="0"/>
                <a:cs typeface="Arial" charset="0"/>
              </a:rPr>
              <a:t>Catálogo de Áreas.</a:t>
            </a:r>
          </a:p>
          <a:p>
            <a:pPr eaLnBrk="1" hangingPunct="1"/>
            <a:r>
              <a:rPr lang="es-MX" sz="2400" smtClean="0">
                <a:solidFill>
                  <a:srgbClr val="005828"/>
                </a:solidFill>
                <a:latin typeface="Arial" charset="0"/>
                <a:cs typeface="Arial" charset="0"/>
              </a:rPr>
              <a:t>Catálogo de Cargos.</a:t>
            </a:r>
          </a:p>
          <a:p>
            <a:pPr eaLnBrk="1" hangingPunct="1"/>
            <a:r>
              <a:rPr lang="es-MX" sz="2400" smtClean="0">
                <a:solidFill>
                  <a:srgbClr val="C00000"/>
                </a:solidFill>
                <a:latin typeface="Arial" charset="0"/>
                <a:cs typeface="Arial" charset="0"/>
              </a:rPr>
              <a:t>Catálogo de Direcciones</a:t>
            </a:r>
            <a:r>
              <a:rPr lang="es-MX" sz="2000" smtClean="0">
                <a:solidFill>
                  <a:srgbClr val="C00000"/>
                </a:solidFill>
                <a:latin typeface="Arial" charset="0"/>
                <a:cs typeface="Arial" charset="0"/>
              </a:rPr>
              <a:t>.</a:t>
            </a:r>
          </a:p>
          <a:p>
            <a:pPr eaLnBrk="1" hangingPunct="1"/>
            <a:r>
              <a:rPr lang="es-MX" sz="2400" smtClean="0">
                <a:solidFill>
                  <a:srgbClr val="005828"/>
                </a:solidFill>
                <a:latin typeface="Arial" charset="0"/>
                <a:cs typeface="Arial" charset="0"/>
              </a:rPr>
              <a:t>Catálogo de Perfiles.</a:t>
            </a:r>
          </a:p>
          <a:p>
            <a:pPr eaLnBrk="1" hangingPunct="1"/>
            <a:r>
              <a:rPr lang="es-MX" sz="2400" smtClean="0">
                <a:solidFill>
                  <a:srgbClr val="C00000"/>
                </a:solidFill>
                <a:latin typeface="Arial" charset="0"/>
                <a:cs typeface="Arial" charset="0"/>
              </a:rPr>
              <a:t>Catálogo de Unidades de Medida.</a:t>
            </a:r>
          </a:p>
          <a:p>
            <a:pPr eaLnBrk="1" hangingPunct="1"/>
            <a:r>
              <a:rPr lang="es-MX" sz="2400" smtClean="0">
                <a:solidFill>
                  <a:srgbClr val="005828"/>
                </a:solidFill>
                <a:latin typeface="Arial" charset="0"/>
                <a:cs typeface="Arial" charset="0"/>
              </a:rPr>
              <a:t>Catálogo de Domicilios.</a:t>
            </a:r>
          </a:p>
          <a:p>
            <a:pPr eaLnBrk="1" hangingPunct="1"/>
            <a:r>
              <a:rPr lang="es-MX" sz="2400" smtClean="0">
                <a:solidFill>
                  <a:srgbClr val="C00000"/>
                </a:solidFill>
                <a:latin typeface="Arial" charset="0"/>
                <a:cs typeface="Arial" charset="0"/>
              </a:rPr>
              <a:t>Catálogo de Proveedores.</a:t>
            </a:r>
          </a:p>
          <a:p>
            <a:pPr eaLnBrk="1" hangingPunct="1"/>
            <a:r>
              <a:rPr lang="es-MX" sz="2400" smtClean="0">
                <a:solidFill>
                  <a:srgbClr val="005828"/>
                </a:solidFill>
                <a:latin typeface="Arial" charset="0"/>
                <a:cs typeface="Arial" charset="0"/>
              </a:rPr>
              <a:t>Catálogo de Cabms.</a:t>
            </a:r>
          </a:p>
          <a:p>
            <a:pPr eaLnBrk="1" hangingPunct="1"/>
            <a:endParaRPr lang="es-MX" sz="2400" smtClean="0">
              <a:solidFill>
                <a:srgbClr val="005828"/>
              </a:solidFill>
              <a:latin typeface="Arial"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7250008" cy="1143000"/>
          </a:xfrm>
        </p:spPr>
        <p:txBody>
          <a:bodyPr/>
          <a:lstStyle/>
          <a:p>
            <a:pPr eaLnBrk="1" fontAlgn="auto" hangingPunct="1">
              <a:spcAft>
                <a:spcPts val="0"/>
              </a:spcAft>
              <a:defRPr/>
            </a:pPr>
            <a:r>
              <a:rPr lang="en-GB" dirty="0" err="1" smtClean="0"/>
              <a:t>Seguridad</a:t>
            </a:r>
            <a:endParaRPr lang="es-ES" dirty="0"/>
          </a:p>
        </p:txBody>
      </p:sp>
      <p:sp>
        <p:nvSpPr>
          <p:cNvPr id="16387" name="2 Marcador de contenido"/>
          <p:cNvSpPr>
            <a:spLocks noGrp="1"/>
          </p:cNvSpPr>
          <p:nvPr>
            <p:ph idx="1"/>
          </p:nvPr>
        </p:nvSpPr>
        <p:spPr>
          <a:xfrm>
            <a:off x="1692275" y="1600200"/>
            <a:ext cx="7200900" cy="4852988"/>
          </a:xfrm>
        </p:spPr>
        <p:txBody>
          <a:bodyPr/>
          <a:lstStyle/>
          <a:p>
            <a:pPr eaLnBrk="1" hangingPunct="1"/>
            <a:r>
              <a:rPr lang="es-MX" sz="2400" smtClean="0">
                <a:solidFill>
                  <a:srgbClr val="C00000"/>
                </a:solidFill>
                <a:latin typeface="Arial" charset="0"/>
                <a:cs typeface="Arial" charset="0"/>
              </a:rPr>
              <a:t>Manejo de Seguridad en base a usuarios y perfiles en 8 niveles de acceso. </a:t>
            </a:r>
          </a:p>
          <a:p>
            <a:pPr eaLnBrk="1" hangingPunct="1"/>
            <a:r>
              <a:rPr lang="es-MX" sz="2400" smtClean="0">
                <a:solidFill>
                  <a:srgbClr val="005828"/>
                </a:solidFill>
                <a:latin typeface="Arial" charset="0"/>
                <a:cs typeface="Arial" charset="0"/>
              </a:rPr>
              <a:t>Bloqueo de Usuarios después de 3 Intentos, herramienta de desbloqueo.</a:t>
            </a:r>
          </a:p>
          <a:p>
            <a:pPr eaLnBrk="1" hangingPunct="1"/>
            <a:r>
              <a:rPr lang="es-MX" sz="2400" smtClean="0">
                <a:solidFill>
                  <a:srgbClr val="C00000"/>
                </a:solidFill>
                <a:latin typeface="Arial" charset="0"/>
                <a:cs typeface="Arial" charset="0"/>
              </a:rPr>
              <a:t>Contiene una Bitácora de Actividades que registra las acciones más importantes para seguimiento.</a:t>
            </a:r>
          </a:p>
          <a:p>
            <a:pPr eaLnBrk="1" hangingPunct="1"/>
            <a:r>
              <a:rPr lang="es-MX" sz="2400" smtClean="0">
                <a:solidFill>
                  <a:srgbClr val="005828"/>
                </a:solidFill>
                <a:latin typeface="Arial" charset="0"/>
                <a:cs typeface="Arial" charset="0"/>
              </a:rPr>
              <a:t>Manejo de Seguridad en base a Sesiones de 20 minutos.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7250008" cy="1143000"/>
          </a:xfrm>
        </p:spPr>
        <p:txBody>
          <a:bodyPr/>
          <a:lstStyle/>
          <a:p>
            <a:pPr eaLnBrk="1" fontAlgn="auto" hangingPunct="1">
              <a:spcAft>
                <a:spcPts val="0"/>
              </a:spcAft>
              <a:defRPr/>
            </a:pPr>
            <a:r>
              <a:rPr lang="es-MX" dirty="0" smtClean="0"/>
              <a:t>Inversión</a:t>
            </a:r>
            <a:endParaRPr lang="es-ES" dirty="0"/>
          </a:p>
        </p:txBody>
      </p:sp>
      <p:sp>
        <p:nvSpPr>
          <p:cNvPr id="18435" name="2 Marcador de contenido"/>
          <p:cNvSpPr>
            <a:spLocks noGrp="1"/>
          </p:cNvSpPr>
          <p:nvPr>
            <p:ph idx="1"/>
          </p:nvPr>
        </p:nvSpPr>
        <p:spPr>
          <a:xfrm>
            <a:off x="1692275" y="1557338"/>
            <a:ext cx="7200900" cy="4852987"/>
          </a:xfrm>
        </p:spPr>
        <p:txBody>
          <a:bodyPr/>
          <a:lstStyle/>
          <a:p>
            <a:pPr eaLnBrk="1" hangingPunct="1"/>
            <a:r>
              <a:rPr lang="es-MX" sz="1800" smtClean="0">
                <a:solidFill>
                  <a:srgbClr val="005828"/>
                </a:solidFill>
                <a:latin typeface="Arial" charset="0"/>
                <a:cs typeface="Arial" charset="0"/>
              </a:rPr>
              <a:t>Se  Incluye capacitación por 40 horas divididas en usuario final y usuario técnico.</a:t>
            </a:r>
          </a:p>
          <a:p>
            <a:pPr eaLnBrk="1" hangingPunct="1"/>
            <a:r>
              <a:rPr lang="es-MX" sz="1800" smtClean="0">
                <a:solidFill>
                  <a:srgbClr val="C00000"/>
                </a:solidFill>
                <a:latin typeface="Arial" charset="0"/>
                <a:cs typeface="Arial" charset="0"/>
              </a:rPr>
              <a:t>Instalación Configuración y puesta a punto del servidor y servidor de prueba y políticas de seguridad para respaldo y restauración de datos.</a:t>
            </a:r>
            <a:endParaRPr lang="es-MX" sz="1800" smtClean="0">
              <a:solidFill>
                <a:srgbClr val="005828"/>
              </a:solidFill>
              <a:latin typeface="Arial" charset="0"/>
              <a:cs typeface="Arial" charset="0"/>
            </a:endParaRPr>
          </a:p>
          <a:p>
            <a:pPr eaLnBrk="1" hangingPunct="1"/>
            <a:r>
              <a:rPr lang="es-MX" sz="1800" smtClean="0">
                <a:solidFill>
                  <a:srgbClr val="005828"/>
                </a:solidFill>
                <a:latin typeface="Arial" charset="0"/>
                <a:cs typeface="Arial" charset="0"/>
              </a:rPr>
              <a:t>Se contempla una fase de 2 mes para la personalización del sistema de acuerdo a la normatividad aplicable para Trámites y Servicios.</a:t>
            </a:r>
          </a:p>
          <a:p>
            <a:pPr eaLnBrk="1" hangingPunct="1"/>
            <a:r>
              <a:rPr lang="es-MX" sz="1800" smtClean="0">
                <a:solidFill>
                  <a:srgbClr val="C00000"/>
                </a:solidFill>
                <a:latin typeface="Arial" charset="0"/>
                <a:cs typeface="Arial" charset="0"/>
              </a:rPr>
              <a:t>Garantía de 1 año de la funcionalidad descrita. </a:t>
            </a:r>
          </a:p>
          <a:p>
            <a:pPr eaLnBrk="1" hangingPunct="1"/>
            <a:r>
              <a:rPr lang="es-MX" sz="1800" smtClean="0">
                <a:solidFill>
                  <a:srgbClr val="005828"/>
                </a:solidFill>
                <a:latin typeface="Arial" charset="0"/>
                <a:cs typeface="Arial" charset="0"/>
              </a:rPr>
              <a:t>Libración de código fuente después de un año de trabajo.</a:t>
            </a:r>
          </a:p>
          <a:p>
            <a:pPr eaLnBrk="1" hangingPunct="1"/>
            <a:r>
              <a:rPr lang="es-MX" sz="1800" smtClean="0">
                <a:solidFill>
                  <a:srgbClr val="C00000"/>
                </a:solidFill>
                <a:latin typeface="Arial" charset="0"/>
                <a:cs typeface="Arial" charset="0"/>
              </a:rPr>
              <a:t>Asistencia técnica telefónica o presencial por un periodo de 3 meses a partir de la fecha de liberación del servidor.</a:t>
            </a:r>
          </a:p>
          <a:p>
            <a:pPr eaLnBrk="1" hangingPunct="1"/>
            <a:r>
              <a:rPr lang="es-MX" sz="1800" smtClean="0">
                <a:solidFill>
                  <a:srgbClr val="007033"/>
                </a:solidFill>
                <a:latin typeface="Arial" charset="0"/>
                <a:cs typeface="Arial" charset="0"/>
              </a:rPr>
              <a:t>Actualización de Reportes Solicitados por CGMA por 1 año</a:t>
            </a:r>
            <a:r>
              <a:rPr lang="es-MX" sz="1800" smtClean="0">
                <a:solidFill>
                  <a:srgbClr val="C00000"/>
                </a:solidFill>
                <a:latin typeface="Arial" charset="0"/>
                <a:cs typeface="Arial"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7250008" cy="1143000"/>
          </a:xfrm>
        </p:spPr>
        <p:txBody>
          <a:bodyPr/>
          <a:lstStyle/>
          <a:p>
            <a:pPr eaLnBrk="1" fontAlgn="auto" hangingPunct="1">
              <a:spcAft>
                <a:spcPts val="0"/>
              </a:spcAft>
              <a:defRPr/>
            </a:pPr>
            <a:r>
              <a:rPr lang="es-MX" dirty="0" smtClean="0"/>
              <a:t>Informes y Ventas</a:t>
            </a:r>
            <a:endParaRPr lang="es-ES" dirty="0"/>
          </a:p>
        </p:txBody>
      </p:sp>
      <p:sp>
        <p:nvSpPr>
          <p:cNvPr id="19459" name="2 Marcador de contenido"/>
          <p:cNvSpPr>
            <a:spLocks noGrp="1"/>
          </p:cNvSpPr>
          <p:nvPr>
            <p:ph idx="1"/>
          </p:nvPr>
        </p:nvSpPr>
        <p:spPr>
          <a:xfrm>
            <a:off x="1692275" y="1600200"/>
            <a:ext cx="7200900" cy="4852988"/>
          </a:xfrm>
        </p:spPr>
        <p:txBody>
          <a:bodyPr/>
          <a:lstStyle/>
          <a:p>
            <a:pPr algn="l" eaLnBrk="1" hangingPunct="1"/>
            <a:r>
              <a:rPr lang="es-MX" sz="2400" smtClean="0">
                <a:solidFill>
                  <a:srgbClr val="C00000"/>
                </a:solidFill>
                <a:latin typeface="Arial" charset="0"/>
                <a:cs typeface="Arial" charset="0"/>
              </a:rPr>
              <a:t>Puede solicitar una versión de prueba por 30 días.</a:t>
            </a:r>
          </a:p>
          <a:p>
            <a:pPr algn="l" eaLnBrk="1" hangingPunct="1"/>
            <a:r>
              <a:rPr lang="es-MX" sz="2400" smtClean="0">
                <a:solidFill>
                  <a:srgbClr val="005828"/>
                </a:solidFill>
                <a:latin typeface="Arial" charset="0"/>
                <a:cs typeface="Arial" charset="0"/>
              </a:rPr>
              <a:t>Contactar con Ing. Juan José Meléndez Director de Ventas.</a:t>
            </a:r>
          </a:p>
          <a:p>
            <a:pPr lvl="1" algn="l" eaLnBrk="1" hangingPunct="1"/>
            <a:r>
              <a:rPr lang="es-MX" sz="2400" smtClean="0">
                <a:solidFill>
                  <a:srgbClr val="C00000"/>
                </a:solidFill>
                <a:latin typeface="Arial" charset="0"/>
                <a:cs typeface="Arial" charset="0"/>
              </a:rPr>
              <a:t>Tel Oficina DF. 82843895.</a:t>
            </a:r>
          </a:p>
          <a:p>
            <a:pPr lvl="1" algn="l" eaLnBrk="1" hangingPunct="1"/>
            <a:r>
              <a:rPr lang="es-MX" sz="2400" smtClean="0">
                <a:solidFill>
                  <a:srgbClr val="005828"/>
                </a:solidFill>
                <a:latin typeface="Arial" charset="0"/>
                <a:cs typeface="Arial" charset="0"/>
              </a:rPr>
              <a:t>Tel Cel. 55 27284226.</a:t>
            </a:r>
          </a:p>
          <a:p>
            <a:pPr algn="l" eaLnBrk="1" hangingPunct="1"/>
            <a:r>
              <a:rPr lang="es-MX" sz="2400" smtClean="0">
                <a:solidFill>
                  <a:srgbClr val="C00000"/>
                </a:solidFill>
                <a:latin typeface="Arial" charset="0"/>
                <a:cs typeface="Arial" charset="0"/>
              </a:rPr>
              <a:t>Correo electrónico jmelendez@jjcorp.com.mx</a:t>
            </a:r>
          </a:p>
          <a:p>
            <a:pPr algn="l" eaLnBrk="1" hangingPunct="1"/>
            <a:r>
              <a:rPr lang="es-MX" sz="2400" smtClean="0">
                <a:solidFill>
                  <a:srgbClr val="005828"/>
                </a:solidFill>
                <a:latin typeface="Arial" charset="0"/>
                <a:cs typeface="Arial" charset="0"/>
              </a:rPr>
              <a:t>O visite nuestra página Web http://www.jjcorp.com.mx</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Beneficios</a:t>
            </a:r>
            <a:endParaRPr lang="es-ES" dirty="0"/>
          </a:p>
        </p:txBody>
      </p:sp>
      <p:sp>
        <p:nvSpPr>
          <p:cNvPr id="6147" name="2 Marcador de contenido"/>
          <p:cNvSpPr>
            <a:spLocks noGrp="1"/>
          </p:cNvSpPr>
          <p:nvPr>
            <p:ph idx="1"/>
          </p:nvPr>
        </p:nvSpPr>
        <p:spPr>
          <a:xfrm>
            <a:off x="1187450" y="1600200"/>
            <a:ext cx="7499350" cy="5069160"/>
          </a:xfrm>
        </p:spPr>
        <p:txBody>
          <a:bodyPr/>
          <a:lstStyle/>
          <a:p>
            <a:pPr eaLnBrk="1" hangingPunct="1"/>
            <a:r>
              <a:rPr lang="es-MX" sz="1700" dirty="0" smtClean="0">
                <a:solidFill>
                  <a:srgbClr val="005828"/>
                </a:solidFill>
                <a:latin typeface="Arial" charset="0"/>
                <a:cs typeface="Arial" charset="0"/>
              </a:rPr>
              <a:t>Facilita la captura del </a:t>
            </a:r>
            <a:r>
              <a:rPr lang="es-MX" sz="1700" dirty="0" err="1" smtClean="0">
                <a:solidFill>
                  <a:srgbClr val="005828"/>
                </a:solidFill>
                <a:latin typeface="Arial" charset="0"/>
                <a:cs typeface="Arial" charset="0"/>
              </a:rPr>
              <a:t>Paaas</a:t>
            </a:r>
            <a:r>
              <a:rPr lang="es-MX" sz="1700" dirty="0" smtClean="0">
                <a:solidFill>
                  <a:srgbClr val="005828"/>
                </a:solidFill>
                <a:latin typeface="Arial" charset="0"/>
                <a:cs typeface="Arial" charset="0"/>
              </a:rPr>
              <a:t> por parte de las áreas y concentra en el área de adquisiciones la información por partida presupuestal.</a:t>
            </a:r>
          </a:p>
          <a:p>
            <a:pPr eaLnBrk="1" hangingPunct="1"/>
            <a:r>
              <a:rPr lang="es-MX" sz="1700" dirty="0" smtClean="0">
                <a:solidFill>
                  <a:srgbClr val="C00000"/>
                </a:solidFill>
                <a:latin typeface="Arial" charset="0"/>
                <a:cs typeface="Arial" charset="0"/>
              </a:rPr>
              <a:t>Permite gestionar las Solicitudes de Servicio y las Requisiciones de Bienes de forma eficiente, permitiendo en todo momento conocer el estatus de la solicitud y requisición.</a:t>
            </a:r>
          </a:p>
          <a:p>
            <a:pPr eaLnBrk="1" hangingPunct="1"/>
            <a:r>
              <a:rPr lang="es-MX" sz="1700" dirty="0" smtClean="0">
                <a:solidFill>
                  <a:srgbClr val="005828"/>
                </a:solidFill>
                <a:latin typeface="Arial" charset="0"/>
                <a:cs typeface="Arial" charset="0"/>
              </a:rPr>
              <a:t>Incrementa la productividad en las áreas de Adquisiciones y Almacén porque concentra en una sola base de información todos los datos asociados con el proceso.</a:t>
            </a:r>
          </a:p>
          <a:p>
            <a:pPr eaLnBrk="1" hangingPunct="1"/>
            <a:r>
              <a:rPr lang="es-MX" sz="1700" dirty="0" smtClean="0">
                <a:solidFill>
                  <a:srgbClr val="C00000"/>
                </a:solidFill>
                <a:latin typeface="Arial" charset="0"/>
                <a:cs typeface="Arial" charset="0"/>
              </a:rPr>
              <a:t>Elimina la captura múltiple de la información que se genera en las diferentes áreas y permite compartir dicha información.</a:t>
            </a:r>
          </a:p>
          <a:p>
            <a:pPr eaLnBrk="1" hangingPunct="1"/>
            <a:r>
              <a:rPr lang="es-MX" sz="1700" dirty="0" smtClean="0">
                <a:solidFill>
                  <a:srgbClr val="005828"/>
                </a:solidFill>
                <a:latin typeface="Arial" charset="0"/>
                <a:cs typeface="Arial" charset="0"/>
              </a:rPr>
              <a:t>Validación de peticiones a través de firma electrónica (Fiel) emitida por SAT o firma electrónica emitida por el área de tecnologías de la información.</a:t>
            </a:r>
          </a:p>
          <a:p>
            <a:pPr eaLnBrk="1" hangingPunct="1"/>
            <a:r>
              <a:rPr lang="es-MX" sz="1700" dirty="0" smtClean="0">
                <a:solidFill>
                  <a:srgbClr val="C00000"/>
                </a:solidFill>
                <a:latin typeface="Arial" charset="0"/>
                <a:cs typeface="Arial" charset="0"/>
              </a:rPr>
              <a:t>Emite formatos de Solicitudes de Servicio, Requisiciones de Compra, Cuadros de Sondeo,  Presupuestos.</a:t>
            </a:r>
          </a:p>
          <a:p>
            <a:pPr eaLnBrk="1" hangingPunct="1"/>
            <a:r>
              <a:rPr lang="es-MX" sz="1700" dirty="0" smtClean="0">
                <a:solidFill>
                  <a:srgbClr val="005828"/>
                </a:solidFill>
                <a:latin typeface="Arial" charset="0"/>
                <a:cs typeface="Arial" charset="0"/>
              </a:rPr>
              <a:t>Genera contratos de acuerdo al tipo de procedimiento.</a:t>
            </a:r>
          </a:p>
          <a:p>
            <a:pPr eaLnBrk="1" hangingPunct="1"/>
            <a:r>
              <a:rPr lang="es-MX" sz="1700" dirty="0" smtClean="0">
                <a:solidFill>
                  <a:srgbClr val="C00000"/>
                </a:solidFill>
                <a:latin typeface="Arial" charset="0"/>
                <a:cs typeface="Arial" charset="0"/>
              </a:rPr>
              <a:t>Genera formatos de entradas, salidas, consultas y reportes en el almacén.</a:t>
            </a:r>
          </a:p>
          <a:p>
            <a:pPr eaLnBrk="1" hangingPunct="1"/>
            <a:endParaRPr lang="es-MX" sz="1700" dirty="0" smtClean="0">
              <a:solidFill>
                <a:srgbClr val="C00000"/>
              </a:solidFill>
              <a:latin typeface="Arial" charset="0"/>
              <a:cs typeface="Arial" charset="0"/>
            </a:endParaRPr>
          </a:p>
          <a:p>
            <a:pPr eaLnBrk="1" hangingPunct="1"/>
            <a:endParaRPr lang="es-MX" sz="1700" dirty="0" smtClean="0">
              <a:solidFill>
                <a:srgbClr val="FF0000"/>
              </a:solidFill>
              <a:latin typeface="Arial"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sz="3200" dirty="0" err="1" smtClean="0"/>
              <a:t>Programa</a:t>
            </a:r>
            <a:r>
              <a:rPr lang="en-GB" sz="3200" dirty="0" smtClean="0"/>
              <a:t> </a:t>
            </a:r>
            <a:r>
              <a:rPr lang="en-GB" sz="3200" dirty="0" err="1" smtClean="0"/>
              <a:t>Anual</a:t>
            </a:r>
            <a:r>
              <a:rPr lang="en-GB" sz="3200" dirty="0" smtClean="0"/>
              <a:t> de </a:t>
            </a:r>
            <a:r>
              <a:rPr lang="en-GB" sz="3200" dirty="0" err="1" smtClean="0"/>
              <a:t>Adquisiciones</a:t>
            </a:r>
            <a:r>
              <a:rPr lang="en-GB" sz="3200" dirty="0" smtClean="0"/>
              <a:t>, </a:t>
            </a:r>
            <a:r>
              <a:rPr lang="en-GB" sz="3200" dirty="0" err="1" smtClean="0"/>
              <a:t>Arrendamientos</a:t>
            </a:r>
            <a:r>
              <a:rPr lang="en-GB" sz="3200" dirty="0" smtClean="0"/>
              <a:t> y </a:t>
            </a:r>
            <a:r>
              <a:rPr lang="en-GB" sz="3200" dirty="0" err="1" smtClean="0"/>
              <a:t>Servicios</a:t>
            </a:r>
            <a:endParaRPr lang="es-ES" sz="3200" dirty="0"/>
          </a:p>
        </p:txBody>
      </p:sp>
      <p:sp>
        <p:nvSpPr>
          <p:cNvPr id="7171" name="2 Marcador de contenido"/>
          <p:cNvSpPr>
            <a:spLocks noGrp="1"/>
          </p:cNvSpPr>
          <p:nvPr>
            <p:ph idx="1"/>
          </p:nvPr>
        </p:nvSpPr>
        <p:spPr>
          <a:xfrm>
            <a:off x="1692275" y="1600200"/>
            <a:ext cx="6994525" cy="4525963"/>
          </a:xfrm>
        </p:spPr>
        <p:txBody>
          <a:bodyPr/>
          <a:lstStyle/>
          <a:p>
            <a:pPr eaLnBrk="1" hangingPunct="1"/>
            <a:r>
              <a:rPr lang="es-MX" sz="1600" dirty="0" smtClean="0">
                <a:solidFill>
                  <a:srgbClr val="C00000"/>
                </a:solidFill>
                <a:latin typeface="Arial" charset="0"/>
                <a:cs typeface="Arial" charset="0"/>
              </a:rPr>
              <a:t>Este módulo permite la captura del Programa Anual de Adquisiciones, Arrendamientos y Servicios para el envío de información a la Oficialía Mayor para su aprobación.</a:t>
            </a:r>
          </a:p>
          <a:p>
            <a:pPr eaLnBrk="1" hangingPunct="1"/>
            <a:r>
              <a:rPr lang="es-MX" sz="1600" dirty="0" smtClean="0">
                <a:solidFill>
                  <a:srgbClr val="007033"/>
                </a:solidFill>
                <a:latin typeface="Arial" charset="0"/>
                <a:cs typeface="Arial" charset="0"/>
              </a:rPr>
              <a:t>La captura se hace por parte de un enlace de cada área que se encarga de capturar la siguiente información:  partida presupuestal, descripción del artículo, unidad de medida,  cantidad, precio unitario y comentarios.</a:t>
            </a:r>
          </a:p>
          <a:p>
            <a:pPr eaLnBrk="1" hangingPunct="1"/>
            <a:r>
              <a:rPr lang="es-MX" sz="1600" dirty="0" smtClean="0">
                <a:solidFill>
                  <a:srgbClr val="C00000"/>
                </a:solidFill>
                <a:latin typeface="Arial" charset="0"/>
                <a:cs typeface="Arial" charset="0"/>
              </a:rPr>
              <a:t>El área también puede especificar la distribución de la cantidad solicitada en los meses del año. </a:t>
            </a:r>
          </a:p>
          <a:p>
            <a:pPr eaLnBrk="1" hangingPunct="1"/>
            <a:r>
              <a:rPr lang="es-MX" sz="1600" dirty="0" smtClean="0">
                <a:solidFill>
                  <a:srgbClr val="007033"/>
                </a:solidFill>
                <a:latin typeface="Arial" charset="0"/>
                <a:cs typeface="Arial" charset="0"/>
              </a:rPr>
              <a:t>Esta información es recibida por el área de adquisiciones quien se encarga de dar sus observaciones en un campo de texto.</a:t>
            </a:r>
          </a:p>
          <a:p>
            <a:pPr eaLnBrk="1" hangingPunct="1"/>
            <a:r>
              <a:rPr lang="es-MX" sz="1600" dirty="0" smtClean="0">
                <a:solidFill>
                  <a:srgbClr val="FF0000"/>
                </a:solidFill>
                <a:latin typeface="Arial" charset="0"/>
                <a:cs typeface="Arial" charset="0"/>
              </a:rPr>
              <a:t>El área de adquisiciones puede filtrar la información por partida presupuestal, dirección y generar un concentrado de datos.</a:t>
            </a:r>
          </a:p>
          <a:p>
            <a:pPr eaLnBrk="1" hangingPunct="1"/>
            <a:r>
              <a:rPr lang="es-MX" sz="1600" dirty="0" smtClean="0">
                <a:solidFill>
                  <a:srgbClr val="FF0000"/>
                </a:solidFill>
                <a:latin typeface="Arial" charset="0"/>
                <a:cs typeface="Arial" charset="0"/>
              </a:rPr>
              <a:t>Manejo de estatus: En captura, enviado para revisión, rechazado por observaciones, con visto bueno y aprobado.</a:t>
            </a:r>
          </a:p>
          <a:p>
            <a:pPr eaLnBrk="1" hangingPunct="1"/>
            <a:endParaRPr lang="es-MX" sz="2000" dirty="0" smtClean="0">
              <a:solidFill>
                <a:srgbClr val="C00000"/>
              </a:solidFill>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title"/>
          </p:nvPr>
        </p:nvSpPr>
        <p:spPr>
          <a:xfrm>
            <a:off x="1714500" y="274638"/>
            <a:ext cx="6972300" cy="1143000"/>
          </a:xfrm>
        </p:spPr>
        <p:txBody>
          <a:bodyPr/>
          <a:lstStyle/>
          <a:p>
            <a:pPr eaLnBrk="1" fontAlgn="auto" hangingPunct="1">
              <a:spcAft>
                <a:spcPts val="0"/>
              </a:spcAft>
              <a:defRPr/>
            </a:pPr>
            <a:r>
              <a:rPr lang="en-GB" sz="3200" dirty="0" err="1" smtClean="0"/>
              <a:t>Programa</a:t>
            </a:r>
            <a:r>
              <a:rPr lang="en-GB" sz="3200" dirty="0" smtClean="0"/>
              <a:t> </a:t>
            </a:r>
            <a:r>
              <a:rPr lang="en-GB" sz="3200" dirty="0" err="1" smtClean="0"/>
              <a:t>Anual</a:t>
            </a:r>
            <a:r>
              <a:rPr lang="en-GB" sz="3200" dirty="0" smtClean="0"/>
              <a:t> de </a:t>
            </a:r>
            <a:r>
              <a:rPr lang="en-GB" sz="3200" dirty="0" err="1" smtClean="0"/>
              <a:t>Adquisiciones</a:t>
            </a:r>
            <a:r>
              <a:rPr lang="en-GB" sz="3200" dirty="0" smtClean="0"/>
              <a:t>, </a:t>
            </a:r>
            <a:r>
              <a:rPr lang="en-GB" sz="3200" dirty="0" err="1" smtClean="0"/>
              <a:t>Arrendamientos</a:t>
            </a:r>
            <a:r>
              <a:rPr lang="en-GB" sz="3200" dirty="0" smtClean="0"/>
              <a:t> y </a:t>
            </a:r>
            <a:r>
              <a:rPr lang="en-GB" sz="3200" dirty="0" err="1" smtClean="0"/>
              <a:t>Servicios</a:t>
            </a:r>
            <a:endParaRPr lang="es-ES" sz="3200" dirty="0"/>
          </a:p>
        </p:txBody>
      </p:sp>
      <p:pic>
        <p:nvPicPr>
          <p:cNvPr id="31750" name="Picture 6"/>
          <p:cNvPicPr>
            <a:picLocks noChangeAspect="1" noChangeArrowheads="1"/>
          </p:cNvPicPr>
          <p:nvPr/>
        </p:nvPicPr>
        <p:blipFill>
          <a:blip r:embed="rId2" cstate="print"/>
          <a:srcRect/>
          <a:stretch>
            <a:fillRect/>
          </a:stretch>
        </p:blipFill>
        <p:spPr bwMode="auto">
          <a:xfrm>
            <a:off x="638175" y="1476375"/>
            <a:ext cx="7867650" cy="390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Requisiciones</a:t>
            </a:r>
            <a:r>
              <a:rPr lang="en-GB" dirty="0" smtClean="0"/>
              <a:t> y Solicitudes</a:t>
            </a:r>
            <a:endParaRPr lang="es-ES" dirty="0"/>
          </a:p>
        </p:txBody>
      </p:sp>
      <p:sp>
        <p:nvSpPr>
          <p:cNvPr id="8195" name="2 Marcador de contenido"/>
          <p:cNvSpPr>
            <a:spLocks noGrp="1"/>
          </p:cNvSpPr>
          <p:nvPr>
            <p:ph idx="1"/>
          </p:nvPr>
        </p:nvSpPr>
        <p:spPr>
          <a:xfrm>
            <a:off x="1691680" y="1484784"/>
            <a:ext cx="6994525" cy="4853136"/>
          </a:xfrm>
        </p:spPr>
        <p:txBody>
          <a:bodyPr/>
          <a:lstStyle/>
          <a:p>
            <a:pPr eaLnBrk="1" hangingPunct="1"/>
            <a:r>
              <a:rPr lang="es-MX" sz="1700" dirty="0" smtClean="0">
                <a:solidFill>
                  <a:srgbClr val="005828"/>
                </a:solidFill>
                <a:latin typeface="Arial" charset="0"/>
                <a:cs typeface="Arial" charset="0"/>
              </a:rPr>
              <a:t>Captura de Requisición de Bienes.</a:t>
            </a:r>
          </a:p>
          <a:p>
            <a:pPr lvl="1" algn="l" eaLnBrk="1" hangingPunct="1">
              <a:buFont typeface="Courier New" pitchFamily="49" charset="0"/>
              <a:buChar char="o"/>
            </a:pPr>
            <a:r>
              <a:rPr lang="es-MX" sz="1700" dirty="0" smtClean="0">
                <a:solidFill>
                  <a:srgbClr val="005828"/>
                </a:solidFill>
                <a:latin typeface="Arial" charset="0"/>
                <a:cs typeface="Arial" charset="0"/>
              </a:rPr>
              <a:t>La captura considera: área que captura, área funcional, partida presupuestal,  justificación, tipo de evento, estatus y observaciones de rechazo, domicilio de entrega.</a:t>
            </a:r>
          </a:p>
          <a:p>
            <a:pPr lvl="1" algn="l" eaLnBrk="1" hangingPunct="1">
              <a:buFont typeface="Courier New" pitchFamily="49" charset="0"/>
              <a:buChar char="o"/>
            </a:pPr>
            <a:r>
              <a:rPr lang="es-MX" sz="1700" dirty="0" smtClean="0">
                <a:solidFill>
                  <a:srgbClr val="005828"/>
                </a:solidFill>
                <a:latin typeface="Arial" charset="0"/>
                <a:cs typeface="Arial" charset="0"/>
              </a:rPr>
              <a:t>Los estatus pueden ser: Cancelado, en captura por el área, enviado para recepción de adquisiciones, con visto bueno por adquisiciones, con asignación para folio, cuadro de sondeo, aprobación por presupuestos, rechazado por observaciones.</a:t>
            </a:r>
          </a:p>
          <a:p>
            <a:pPr algn="l" eaLnBrk="1" hangingPunct="1"/>
            <a:r>
              <a:rPr lang="es-MX" sz="1700" dirty="0" smtClean="0">
                <a:solidFill>
                  <a:srgbClr val="C00000"/>
                </a:solidFill>
                <a:latin typeface="Arial" charset="0"/>
                <a:cs typeface="Arial" charset="0"/>
              </a:rPr>
              <a:t>Captura de Solicitudes de Servicio.</a:t>
            </a:r>
          </a:p>
          <a:p>
            <a:pPr lvl="1" algn="l" eaLnBrk="1" hangingPunct="1">
              <a:buFont typeface="Courier New" pitchFamily="49" charset="0"/>
              <a:buChar char="o"/>
            </a:pPr>
            <a:r>
              <a:rPr lang="es-MX" sz="1700" dirty="0" smtClean="0">
                <a:solidFill>
                  <a:srgbClr val="C00000"/>
                </a:solidFill>
                <a:latin typeface="Arial" charset="0"/>
                <a:cs typeface="Arial" charset="0"/>
              </a:rPr>
              <a:t>La captura considera: área que captura, área funcional, partida presupuestal,  justificación, tipo de evento, estatus y observaciones de rechazo.</a:t>
            </a:r>
          </a:p>
          <a:p>
            <a:pPr lvl="1" algn="l" eaLnBrk="1" hangingPunct="1">
              <a:buFont typeface="Courier New" pitchFamily="49" charset="0"/>
              <a:buChar char="o"/>
            </a:pPr>
            <a:r>
              <a:rPr lang="es-MX" sz="1700" dirty="0" smtClean="0">
                <a:solidFill>
                  <a:srgbClr val="C00000"/>
                </a:solidFill>
                <a:latin typeface="Arial" charset="0"/>
                <a:cs typeface="Arial" charset="0"/>
              </a:rPr>
              <a:t>Los estatus pueden ser: Cancelado, en captura por el área, enviado para recepción de adquisiciones, rechazado  por observaciones de  adquisiciones,  con  visto bueno, con asignación para folio, cuadro de sondeo, aprobación por presupuestos, rechazado por observaciones.</a:t>
            </a:r>
          </a:p>
          <a:p>
            <a:pPr eaLnBrk="1" hangingPunct="1"/>
            <a:endParaRPr lang="es-MX" sz="2000" dirty="0" smtClean="0">
              <a:solidFill>
                <a:srgbClr val="005828"/>
              </a:solidFill>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Requisiciones</a:t>
            </a:r>
            <a:r>
              <a:rPr lang="en-GB" dirty="0" smtClean="0"/>
              <a:t> y Solicitudes</a:t>
            </a:r>
            <a:endParaRPr lang="es-ES" dirty="0"/>
          </a:p>
        </p:txBody>
      </p:sp>
      <p:sp>
        <p:nvSpPr>
          <p:cNvPr id="8195" name="2 Marcador de contenido"/>
          <p:cNvSpPr>
            <a:spLocks noGrp="1"/>
          </p:cNvSpPr>
          <p:nvPr>
            <p:ph idx="1"/>
          </p:nvPr>
        </p:nvSpPr>
        <p:spPr>
          <a:xfrm>
            <a:off x="1692275" y="1600201"/>
            <a:ext cx="6994525" cy="532656"/>
          </a:xfrm>
        </p:spPr>
        <p:txBody>
          <a:bodyPr/>
          <a:lstStyle/>
          <a:p>
            <a:pPr eaLnBrk="1" hangingPunct="1"/>
            <a:r>
              <a:rPr lang="es-MX" sz="2000" dirty="0" smtClean="0">
                <a:solidFill>
                  <a:srgbClr val="005828"/>
                </a:solidFill>
                <a:latin typeface="Arial" charset="0"/>
                <a:cs typeface="Arial" charset="0"/>
              </a:rPr>
              <a:t>Captura de Solicitudes de Servicio.</a:t>
            </a:r>
          </a:p>
          <a:p>
            <a:pPr eaLnBrk="1" hangingPunct="1"/>
            <a:endParaRPr lang="es-MX" sz="2000" dirty="0" smtClean="0">
              <a:solidFill>
                <a:srgbClr val="005828"/>
              </a:solidFill>
              <a:latin typeface="Arial" charset="0"/>
              <a:cs typeface="Arial" charset="0"/>
            </a:endParaRPr>
          </a:p>
          <a:p>
            <a:pPr eaLnBrk="1" hangingPunct="1"/>
            <a:endParaRPr lang="es-MX" sz="1800" dirty="0" smtClean="0">
              <a:solidFill>
                <a:srgbClr val="005828"/>
              </a:solidFill>
              <a:latin typeface="Arial" charset="0"/>
              <a:cs typeface="Arial" charset="0"/>
            </a:endParaRPr>
          </a:p>
        </p:txBody>
      </p:sp>
      <p:pic>
        <p:nvPicPr>
          <p:cNvPr id="32771" name="Picture 3"/>
          <p:cNvPicPr>
            <a:picLocks noChangeAspect="1" noChangeArrowheads="1"/>
          </p:cNvPicPr>
          <p:nvPr/>
        </p:nvPicPr>
        <p:blipFill>
          <a:blip r:embed="rId2" cstate="print"/>
          <a:srcRect/>
          <a:stretch>
            <a:fillRect/>
          </a:stretch>
        </p:blipFill>
        <p:spPr bwMode="auto">
          <a:xfrm>
            <a:off x="827584" y="2204864"/>
            <a:ext cx="7969250" cy="385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6972320" cy="1143000"/>
          </a:xfrm>
        </p:spPr>
        <p:txBody>
          <a:bodyPr/>
          <a:lstStyle/>
          <a:p>
            <a:pPr eaLnBrk="1" fontAlgn="auto" hangingPunct="1">
              <a:spcAft>
                <a:spcPts val="0"/>
              </a:spcAft>
              <a:defRPr/>
            </a:pPr>
            <a:r>
              <a:rPr lang="en-GB" dirty="0" err="1" smtClean="0"/>
              <a:t>Requisiciones</a:t>
            </a:r>
            <a:r>
              <a:rPr lang="en-GB" dirty="0" smtClean="0"/>
              <a:t> y Solicitudes</a:t>
            </a:r>
            <a:endParaRPr lang="es-ES" dirty="0"/>
          </a:p>
        </p:txBody>
      </p:sp>
      <p:sp>
        <p:nvSpPr>
          <p:cNvPr id="8195" name="2 Marcador de contenido"/>
          <p:cNvSpPr>
            <a:spLocks noGrp="1"/>
          </p:cNvSpPr>
          <p:nvPr>
            <p:ph idx="1"/>
          </p:nvPr>
        </p:nvSpPr>
        <p:spPr>
          <a:xfrm>
            <a:off x="1692275" y="1600201"/>
            <a:ext cx="6994525" cy="532656"/>
          </a:xfrm>
        </p:spPr>
        <p:txBody>
          <a:bodyPr/>
          <a:lstStyle/>
          <a:p>
            <a:pPr eaLnBrk="1" hangingPunct="1"/>
            <a:r>
              <a:rPr lang="es-MX" sz="2000" dirty="0" smtClean="0">
                <a:solidFill>
                  <a:srgbClr val="005828"/>
                </a:solidFill>
                <a:latin typeface="Arial" charset="0"/>
                <a:cs typeface="Arial" charset="0"/>
              </a:rPr>
              <a:t>Captura de Requisiciones de Bienes.</a:t>
            </a:r>
          </a:p>
          <a:p>
            <a:pPr eaLnBrk="1" hangingPunct="1"/>
            <a:endParaRPr lang="es-MX" sz="2000" dirty="0" smtClean="0">
              <a:solidFill>
                <a:srgbClr val="005828"/>
              </a:solidFill>
              <a:latin typeface="Arial" charset="0"/>
              <a:cs typeface="Arial" charset="0"/>
            </a:endParaRPr>
          </a:p>
          <a:p>
            <a:pPr eaLnBrk="1" hangingPunct="1"/>
            <a:endParaRPr lang="es-MX" sz="1800" dirty="0" smtClean="0">
              <a:solidFill>
                <a:srgbClr val="005828"/>
              </a:solidFill>
              <a:latin typeface="Arial" charset="0"/>
              <a:cs typeface="Arial" charset="0"/>
            </a:endParaRPr>
          </a:p>
        </p:txBody>
      </p:sp>
      <p:pic>
        <p:nvPicPr>
          <p:cNvPr id="33794" name="Picture 2"/>
          <p:cNvPicPr>
            <a:picLocks noChangeAspect="1" noChangeArrowheads="1"/>
          </p:cNvPicPr>
          <p:nvPr/>
        </p:nvPicPr>
        <p:blipFill>
          <a:blip r:embed="rId2" cstate="print"/>
          <a:srcRect/>
          <a:stretch>
            <a:fillRect/>
          </a:stretch>
        </p:blipFill>
        <p:spPr bwMode="auto">
          <a:xfrm>
            <a:off x="827584" y="2132856"/>
            <a:ext cx="7943850" cy="387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P101970106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893E71D-736C-458D-8F0C-A72796B5EC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TP101970106_template</Template>
  <TotalTime>1064</TotalTime>
  <Words>1739</Words>
  <Application>Microsoft Office PowerPoint</Application>
  <PresentationFormat>Presentación en pantalla (4:3)</PresentationFormat>
  <Paragraphs>228</Paragraphs>
  <Slides>34</Slides>
  <Notes>0</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TP101970106_template</vt:lpstr>
      <vt:lpstr>Gestión Pública Digital</vt:lpstr>
      <vt:lpstr>Objetivos</vt:lpstr>
      <vt:lpstr>Objetivos</vt:lpstr>
      <vt:lpstr>Beneficios</vt:lpstr>
      <vt:lpstr>Programa Anual de Adquisiciones, Arrendamientos y Servicios</vt:lpstr>
      <vt:lpstr>Programa Anual de Adquisiciones, Arrendamientos y Servicios</vt:lpstr>
      <vt:lpstr>Requisiciones y Solicitudes</vt:lpstr>
      <vt:lpstr>Requisiciones y Solicitudes</vt:lpstr>
      <vt:lpstr>Requisiciones y Solicitudes</vt:lpstr>
      <vt:lpstr>Formatos</vt:lpstr>
      <vt:lpstr>Cuadros de Sondeo</vt:lpstr>
      <vt:lpstr>Formatos Cuadros de Sondeo</vt:lpstr>
      <vt:lpstr>Formatos Cuadros de Sondeo</vt:lpstr>
      <vt:lpstr>Presupuestos</vt:lpstr>
      <vt:lpstr>Presupuestos Solicitudes Servicios</vt:lpstr>
      <vt:lpstr>Presupuestos Solicitudes Requisiciones</vt:lpstr>
      <vt:lpstr>Contratos de Requisición de Bienes</vt:lpstr>
      <vt:lpstr>Contratos de Requisición de Bienes</vt:lpstr>
      <vt:lpstr>Almacén</vt:lpstr>
      <vt:lpstr>Entradas al Almacén</vt:lpstr>
      <vt:lpstr>Entradas al Almacén</vt:lpstr>
      <vt:lpstr>Salidas del Almacén</vt:lpstr>
      <vt:lpstr>Salidas del Almacén</vt:lpstr>
      <vt:lpstr>Salidas de Papelería</vt:lpstr>
      <vt:lpstr>Salidas de Papelería</vt:lpstr>
      <vt:lpstr>Almacén (Reportes)</vt:lpstr>
      <vt:lpstr>Reporte DAI-1</vt:lpstr>
      <vt:lpstr>Reporte  Concentrado del Mes</vt:lpstr>
      <vt:lpstr>Reporte Entradas del día</vt:lpstr>
      <vt:lpstr>Reporte Kardex electrónico</vt:lpstr>
      <vt:lpstr>Catálogos</vt:lpstr>
      <vt:lpstr>Seguridad</vt:lpstr>
      <vt:lpstr>Inversión</vt:lpstr>
      <vt:lpstr>Informes y Ventas</vt:lpstr>
    </vt:vector>
  </TitlesOfParts>
  <Company>Sony Electronics,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Pública Digital</dc:title>
  <dc:creator>Juanjo</dc:creator>
  <cp:lastModifiedBy>eLaborde</cp:lastModifiedBy>
  <cp:revision>203</cp:revision>
  <dcterms:created xsi:type="dcterms:W3CDTF">2011-02-22T03:55:40Z</dcterms:created>
  <dcterms:modified xsi:type="dcterms:W3CDTF">2012-12-02T18:39:29Z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TC019701079991</vt:lpwstr>
  </property>
</Properties>
</file>