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85" r:id="rId12"/>
    <p:sldId id="269" r:id="rId13"/>
    <p:sldId id="268" r:id="rId14"/>
    <p:sldId id="273" r:id="rId15"/>
    <p:sldId id="274" r:id="rId16"/>
    <p:sldId id="270" r:id="rId17"/>
    <p:sldId id="271" r:id="rId18"/>
    <p:sldId id="276" r:id="rId19"/>
    <p:sldId id="267" r:id="rId20"/>
    <p:sldId id="277" r:id="rId21"/>
    <p:sldId id="278" r:id="rId22"/>
    <p:sldId id="279" r:id="rId23"/>
    <p:sldId id="281" r:id="rId24"/>
    <p:sldId id="283" r:id="rId25"/>
    <p:sldId id="282" r:id="rId26"/>
    <p:sldId id="286"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9" d="100"/>
          <a:sy n="119" d="100"/>
        </p:scale>
        <p:origin x="-104" y="-1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01CAB-E24B-401C-9D82-76158E4CCFC3}"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70022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1CAB-E24B-401C-9D82-76158E4CCFC3}"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259055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1CAB-E24B-401C-9D82-76158E4CCFC3}"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285516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1CAB-E24B-401C-9D82-76158E4CCFC3}"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417554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01CAB-E24B-401C-9D82-76158E4CCFC3}"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303513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01CAB-E24B-401C-9D82-76158E4CCFC3}" type="datetimeFigureOut">
              <a:rPr lang="en-US" smtClean="0"/>
              <a:t>11/10/17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25820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01CAB-E24B-401C-9D82-76158E4CCFC3}" type="datetimeFigureOut">
              <a:rPr lang="en-US" smtClean="0"/>
              <a:t>11/10/17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276373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01CAB-E24B-401C-9D82-76158E4CCFC3}" type="datetimeFigureOut">
              <a:rPr lang="en-US" smtClean="0"/>
              <a:t>11/10/17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21191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1CAB-E24B-401C-9D82-76158E4CCFC3}" type="datetimeFigureOut">
              <a:rPr lang="en-US" smtClean="0"/>
              <a:t>11/10/17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406243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1CAB-E24B-401C-9D82-76158E4CCFC3}" type="datetimeFigureOut">
              <a:rPr lang="en-US" smtClean="0"/>
              <a:t>11/10/17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74253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1CAB-E24B-401C-9D82-76158E4CCFC3}" type="datetimeFigureOut">
              <a:rPr lang="en-US" smtClean="0"/>
              <a:t>11/10/17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9CDA-838C-41B9-9ADD-CB5E61A2C544}" type="slidenum">
              <a:rPr lang="en-US" smtClean="0"/>
              <a:t>‹#›</a:t>
            </a:fld>
            <a:endParaRPr lang="en-US"/>
          </a:p>
        </p:txBody>
      </p:sp>
    </p:spTree>
    <p:extLst>
      <p:ext uri="{BB962C8B-B14F-4D97-AF65-F5344CB8AC3E}">
        <p14:creationId xmlns:p14="http://schemas.microsoft.com/office/powerpoint/2010/main" val="10769524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1CAB-E24B-401C-9D82-76158E4CCFC3}" type="datetimeFigureOut">
              <a:rPr lang="en-US" smtClean="0"/>
              <a:t>11/10/17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29CDA-838C-41B9-9ADD-CB5E61A2C544}" type="slidenum">
              <a:rPr lang="en-US" smtClean="0"/>
              <a:t>‹#›</a:t>
            </a:fld>
            <a:endParaRPr lang="en-US"/>
          </a:p>
        </p:txBody>
      </p:sp>
    </p:spTree>
    <p:extLst>
      <p:ext uri="{BB962C8B-B14F-4D97-AF65-F5344CB8AC3E}">
        <p14:creationId xmlns:p14="http://schemas.microsoft.com/office/powerpoint/2010/main" val="187873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sthisbrokeshat.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22054"/>
          </a:xfrm>
        </p:spPr>
        <p:txBody>
          <a:bodyPr/>
          <a:lstStyle/>
          <a:p>
            <a:r>
              <a:rPr lang="en-US" dirty="0" smtClean="0">
                <a:latin typeface="Curlz MT" panose="04040404050702020202" pitchFamily="82" charset="0"/>
              </a:rPr>
              <a:t>BM </a:t>
            </a:r>
            <a:r>
              <a:rPr lang="en-US" dirty="0" smtClean="0">
                <a:latin typeface="Curlz MT" panose="04040404050702020202" pitchFamily="82" charset="0"/>
              </a:rPr>
              <a:t>2018</a:t>
            </a:r>
            <a:endParaRPr lang="en-US" dirty="0">
              <a:latin typeface="Curlz MT" panose="040404040507020202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621425"/>
            <a:ext cx="2011680" cy="2251253"/>
          </a:xfrm>
          <a:prstGeom prst="rect">
            <a:avLst/>
          </a:prstGeom>
        </p:spPr>
      </p:pic>
    </p:spTree>
    <p:extLst>
      <p:ext uri="{BB962C8B-B14F-4D97-AF65-F5344CB8AC3E}">
        <p14:creationId xmlns:p14="http://schemas.microsoft.com/office/powerpoint/2010/main" val="22787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20202" y="1049572"/>
            <a:ext cx="10972800" cy="4969565"/>
          </a:xfrm>
        </p:spPr>
        <p:txBody>
          <a:bodyPr>
            <a:normAutofit/>
          </a:bodyPr>
          <a:lstStyle/>
          <a:p>
            <a:pPr marL="2286000" indent="0">
              <a:lnSpc>
                <a:spcPct val="100000"/>
              </a:lnSpc>
              <a:buNone/>
            </a:pPr>
            <a:r>
              <a:rPr lang="en-US" sz="1800" dirty="0" smtClean="0">
                <a:latin typeface="Bookman Old Style" panose="02050604050505020204" pitchFamily="18" charset="0"/>
              </a:rPr>
              <a:t>Philip Bowes Vere Broke was born the year of Harrison's death, 1776. </a:t>
            </a:r>
          </a:p>
          <a:p>
            <a:pPr marL="2286000" indent="0">
              <a:lnSpc>
                <a:spcPct val="100000"/>
              </a:lnSpc>
              <a:buNone/>
            </a:pPr>
            <a:endParaRPr lang="en-US" sz="1800" dirty="0">
              <a:latin typeface="Bookman Old Style" panose="02050604050505020204" pitchFamily="18" charset="0"/>
            </a:endParaRPr>
          </a:p>
          <a:p>
            <a:pPr marL="2286000" indent="0">
              <a:lnSpc>
                <a:spcPct val="100000"/>
              </a:lnSpc>
              <a:buNone/>
            </a:pPr>
            <a:r>
              <a:rPr lang="en-US" sz="1800" dirty="0" smtClean="0">
                <a:latin typeface="Bookman Old Style" panose="02050604050505020204" pitchFamily="18" charset="0"/>
              </a:rPr>
              <a:t>He is distinguished as the Captain of H.M.S. Shannon during the frigate duel with U.S.S. Chesapeake on June 1, 1813.</a:t>
            </a:r>
          </a:p>
          <a:p>
            <a:pPr marL="2286000" indent="0">
              <a:lnSpc>
                <a:spcPct val="100000"/>
              </a:lnSpc>
              <a:buNone/>
            </a:pPr>
            <a:endParaRPr lang="en-US" sz="1800" dirty="0">
              <a:latin typeface="Bookman Old Style" panose="02050604050505020204" pitchFamily="18" charset="0"/>
            </a:endParaRPr>
          </a:p>
          <a:p>
            <a:pPr marL="2286000" indent="0">
              <a:lnSpc>
                <a:spcPct val="100000"/>
              </a:lnSpc>
              <a:buNone/>
            </a:pPr>
            <a:r>
              <a:rPr lang="en-US" sz="1800" dirty="0" smtClean="0">
                <a:latin typeface="Bookman Old Style" panose="02050604050505020204" pitchFamily="18" charset="0"/>
              </a:rPr>
              <a:t>The battle was short (15 minutes), but particularly violent with over 200 casualties on both sides. </a:t>
            </a:r>
          </a:p>
          <a:p>
            <a:pPr marL="0" indent="0" algn="ctr">
              <a:lnSpc>
                <a:spcPct val="100000"/>
              </a:lnSpc>
              <a:buNone/>
            </a:pPr>
            <a:endParaRPr lang="en-US" sz="1800" dirty="0" smtClean="0">
              <a:latin typeface="Bookman Old Style" panose="02050604050505020204" pitchFamily="18" charset="0"/>
            </a:endParaRPr>
          </a:p>
          <a:p>
            <a:pPr marL="0" indent="0">
              <a:lnSpc>
                <a:spcPct val="100000"/>
              </a:lnSpc>
              <a:buNone/>
            </a:pPr>
            <a:r>
              <a:rPr lang="en-US" sz="1800" dirty="0" smtClean="0">
                <a:latin typeface="Bookman Old Style" panose="02050604050505020204" pitchFamily="18" charset="0"/>
              </a:rPr>
              <a:t>Broke chose to wear a Wellington hat into battle, rather than the Cocked hat preferred by naval officers in those days. In any event the hat did not save him from a near fatal head wound while leading a boarding party. (His counterpart on the American side was mortally wounded.)</a:t>
            </a:r>
          </a:p>
          <a:p>
            <a:pPr marL="0" indent="0">
              <a:lnSpc>
                <a:spcPct val="100000"/>
              </a:lnSpc>
              <a:buNone/>
            </a:pPr>
            <a:endParaRPr lang="en-US" sz="1800" dirty="0" smtClean="0">
              <a:latin typeface="Bookman Old Style" panose="02050604050505020204" pitchFamily="18" charset="0"/>
            </a:endParaRPr>
          </a:p>
          <a:p>
            <a:pPr marL="0" indent="0">
              <a:lnSpc>
                <a:spcPct val="100000"/>
              </a:lnSpc>
              <a:buNone/>
            </a:pPr>
            <a:r>
              <a:rPr lang="en-US" sz="1800" dirty="0" smtClean="0">
                <a:latin typeface="Bookman Old Style" panose="02050604050505020204" pitchFamily="18" charset="0"/>
              </a:rPr>
              <a:t>The enduring results of his wounds prevented Broke from serving at sea again.</a:t>
            </a:r>
            <a:endParaRPr lang="en-US" sz="1800" dirty="0">
              <a:latin typeface="Bookman Old Style" panose="020506040505050202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174" t="3246" r="9942" b="36928"/>
          <a:stretch/>
        </p:blipFill>
        <p:spPr>
          <a:xfrm>
            <a:off x="413468" y="803081"/>
            <a:ext cx="2442914" cy="2814761"/>
          </a:xfrm>
          <a:prstGeom prst="rect">
            <a:avLst/>
          </a:prstGeom>
        </p:spPr>
      </p:pic>
    </p:spTree>
    <p:extLst>
      <p:ext uri="{BB962C8B-B14F-4D97-AF65-F5344CB8AC3E}">
        <p14:creationId xmlns:p14="http://schemas.microsoft.com/office/powerpoint/2010/main" val="285437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091" y="63611"/>
            <a:ext cx="8566991" cy="5716491"/>
          </a:xfrm>
          <a:prstGeom prst="rect">
            <a:avLst/>
          </a:prstGeom>
        </p:spPr>
      </p:pic>
      <p:sp>
        <p:nvSpPr>
          <p:cNvPr id="5" name="TextBox 4"/>
          <p:cNvSpPr txBox="1"/>
          <p:nvPr/>
        </p:nvSpPr>
        <p:spPr>
          <a:xfrm>
            <a:off x="1611607" y="5868964"/>
            <a:ext cx="8997976" cy="646331"/>
          </a:xfrm>
          <a:prstGeom prst="rect">
            <a:avLst/>
          </a:prstGeom>
          <a:noFill/>
        </p:spPr>
        <p:txBody>
          <a:bodyPr wrap="none" rtlCol="0">
            <a:spAutoFit/>
          </a:bodyPr>
          <a:lstStyle/>
          <a:p>
            <a:pPr algn="ctr"/>
            <a:r>
              <a:rPr lang="en-US" dirty="0" smtClean="0">
                <a:latin typeface="Bookman Old Style" panose="02050604050505020204" pitchFamily="18" charset="0"/>
              </a:rPr>
              <a:t>Depiction of Broke boarding the Chesapeake.</a:t>
            </a:r>
            <a:br>
              <a:rPr lang="en-US" dirty="0" smtClean="0">
                <a:latin typeface="Bookman Old Style" panose="02050604050505020204" pitchFamily="18" charset="0"/>
              </a:rPr>
            </a:br>
            <a:r>
              <a:rPr lang="en-US" dirty="0" smtClean="0">
                <a:latin typeface="Bookman Old Style" panose="02050604050505020204" pitchFamily="18" charset="0"/>
              </a:rPr>
              <a:t>Note unusual naval head attire, and he’s just about to get clocked in the head.</a:t>
            </a:r>
            <a:endParaRPr lang="en-US" dirty="0">
              <a:latin typeface="Bookman Old Style" panose="02050604050505020204" pitchFamily="18" charset="0"/>
            </a:endParaRPr>
          </a:p>
        </p:txBody>
      </p:sp>
      <p:sp>
        <p:nvSpPr>
          <p:cNvPr id="6" name="Oval 5"/>
          <p:cNvSpPr/>
          <p:nvPr/>
        </p:nvSpPr>
        <p:spPr>
          <a:xfrm>
            <a:off x="6361043" y="2834392"/>
            <a:ext cx="500932" cy="52901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3"/>
          </p:cNvCxnSpPr>
          <p:nvPr/>
        </p:nvCxnSpPr>
        <p:spPr>
          <a:xfrm flipH="1">
            <a:off x="5910606" y="3285930"/>
            <a:ext cx="523797" cy="24941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86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54103" y="397564"/>
            <a:ext cx="10515600" cy="2011681"/>
          </a:xfrm>
        </p:spPr>
        <p:txBody>
          <a:bodyPr>
            <a:normAutofit/>
          </a:bodyPr>
          <a:lstStyle/>
          <a:p>
            <a:pPr marL="0" indent="0" algn="ctr">
              <a:lnSpc>
                <a:spcPct val="300000"/>
              </a:lnSpc>
              <a:buNone/>
            </a:pPr>
            <a:r>
              <a:rPr lang="en-US" sz="1800" dirty="0" err="1" smtClean="0">
                <a:latin typeface="Bookman Old Style" panose="02050604050505020204" pitchFamily="18" charset="0"/>
              </a:rPr>
              <a:t>Broke’s</a:t>
            </a:r>
            <a:r>
              <a:rPr lang="en-US" sz="1800" dirty="0" smtClean="0">
                <a:latin typeface="Bookman Old Style" panose="02050604050505020204" pitchFamily="18" charset="0"/>
              </a:rPr>
              <a:t> hat was last sold at Decades of Fashion on Haight St. in San Francisco on August 22, before Burning Man. </a:t>
            </a:r>
            <a:r>
              <a:rPr lang="en-US" sz="1800" dirty="0">
                <a:latin typeface="Bookman Old Style" panose="02050604050505020204" pitchFamily="18" charset="0"/>
              </a:rPr>
              <a:t>Owner Cicely </a:t>
            </a:r>
            <a:r>
              <a:rPr lang="en-US" sz="1800" dirty="0" smtClean="0">
                <a:latin typeface="Bookman Old Style" panose="02050604050505020204" pitchFamily="18" charset="0"/>
              </a:rPr>
              <a:t>Ann Hansen remembers it well as “Shannon’s Hat”.</a:t>
            </a:r>
            <a:endParaRPr lang="en-US" sz="1800" dirty="0">
              <a:latin typeface="Bookman Old Style" panose="020506040505050202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2" t="8171" r="-1"/>
          <a:stretch/>
        </p:blipFill>
        <p:spPr>
          <a:xfrm>
            <a:off x="4290042" y="2129050"/>
            <a:ext cx="3643721" cy="4442701"/>
          </a:xfrm>
          <a:prstGeom prst="rect">
            <a:avLst/>
          </a:prstGeom>
        </p:spPr>
      </p:pic>
    </p:spTree>
    <p:extLst>
      <p:ext uri="{BB962C8B-B14F-4D97-AF65-F5344CB8AC3E}">
        <p14:creationId xmlns:p14="http://schemas.microsoft.com/office/powerpoint/2010/main" val="71841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49933"/>
            <a:ext cx="10515600" cy="3227029"/>
          </a:xfrm>
        </p:spPr>
        <p:txBody>
          <a:bodyPr/>
          <a:lstStyle/>
          <a:p>
            <a:pPr marL="0" indent="0" algn="ctr">
              <a:buNone/>
            </a:pPr>
            <a:r>
              <a:rPr lang="en-US" dirty="0" smtClean="0"/>
              <a:t>Insert </a:t>
            </a:r>
            <a:r>
              <a:rPr lang="en-US" strike="sngStrike" dirty="0" smtClean="0"/>
              <a:t>doctored</a:t>
            </a:r>
            <a:r>
              <a:rPr lang="en-US" dirty="0" smtClean="0"/>
              <a:t> image </a:t>
            </a:r>
            <a:r>
              <a:rPr lang="en-US" dirty="0"/>
              <a:t>of Decades Of </a:t>
            </a:r>
            <a:r>
              <a:rPr lang="en-US" dirty="0" smtClean="0"/>
              <a:t>Fashion sales receipt here</a:t>
            </a:r>
            <a:endParaRPr lang="en-US" dirty="0"/>
          </a:p>
        </p:txBody>
      </p:sp>
    </p:spTree>
    <p:extLst>
      <p:ext uri="{BB962C8B-B14F-4D97-AF65-F5344CB8AC3E}">
        <p14:creationId xmlns:p14="http://schemas.microsoft.com/office/powerpoint/2010/main" val="72994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60890" y="492981"/>
            <a:ext cx="10432112" cy="5683982"/>
          </a:xfrm>
        </p:spPr>
        <p:txBody>
          <a:bodyPr>
            <a:normAutofit/>
          </a:bodyPr>
          <a:lstStyle/>
          <a:p>
            <a:pPr marL="0" indent="0">
              <a:lnSpc>
                <a:spcPct val="110000"/>
              </a:lnSpc>
              <a:buNone/>
            </a:pPr>
            <a:r>
              <a:rPr lang="en-US" sz="1800" dirty="0">
                <a:latin typeface="Bookman Old Style" panose="02050604050505020204" pitchFamily="18" charset="0"/>
              </a:rPr>
              <a:t>The video surveillance inside Decades of Fashion was deliberately disabled that day by someone, so there is no </a:t>
            </a:r>
            <a:r>
              <a:rPr lang="en-US" sz="1800" dirty="0" smtClean="0">
                <a:latin typeface="Bookman Old Style" panose="02050604050505020204" pitchFamily="18" charset="0"/>
              </a:rPr>
              <a:t>image of </a:t>
            </a:r>
            <a:r>
              <a:rPr lang="en-US" sz="1800" dirty="0">
                <a:latin typeface="Bookman Old Style" panose="02050604050505020204" pitchFamily="18" charset="0"/>
              </a:rPr>
              <a:t>the purchaser, who paid cash.</a:t>
            </a:r>
          </a:p>
          <a:p>
            <a:pPr marL="0" indent="0">
              <a:lnSpc>
                <a:spcPct val="110000"/>
              </a:lnSpc>
              <a:buNone/>
            </a:pPr>
            <a:endParaRPr lang="en-US" sz="1800" dirty="0">
              <a:latin typeface="Bookman Old Style" panose="02050604050505020204" pitchFamily="18" charset="0"/>
            </a:endParaRPr>
          </a:p>
          <a:p>
            <a:pPr marL="0" indent="0">
              <a:lnSpc>
                <a:spcPct val="110000"/>
              </a:lnSpc>
              <a:buNone/>
            </a:pPr>
            <a:r>
              <a:rPr lang="en-US" sz="1800" dirty="0">
                <a:latin typeface="Bookman Old Style" panose="02050604050505020204" pitchFamily="18" charset="0"/>
              </a:rPr>
              <a:t>The sales clerk, who the staff only remember as </a:t>
            </a:r>
            <a:r>
              <a:rPr lang="en-US" sz="1800" i="1" dirty="0">
                <a:latin typeface="Bookman Old Style" panose="02050604050505020204" pitchFamily="18" charset="0"/>
              </a:rPr>
              <a:t>Shannon</a:t>
            </a:r>
            <a:r>
              <a:rPr lang="en-US" sz="1800" dirty="0">
                <a:latin typeface="Bookman Old Style" panose="02050604050505020204" pitchFamily="18" charset="0"/>
              </a:rPr>
              <a:t>, appears to have given false information for temp employment during the Burning Man rush.</a:t>
            </a:r>
          </a:p>
          <a:p>
            <a:pPr marL="0" indent="0">
              <a:lnSpc>
                <a:spcPct val="110000"/>
              </a:lnSpc>
              <a:buNone/>
            </a:pPr>
            <a:endParaRPr lang="en-US" sz="1800" dirty="0">
              <a:latin typeface="Bookman Old Style" panose="02050604050505020204" pitchFamily="18" charset="0"/>
            </a:endParaRPr>
          </a:p>
          <a:p>
            <a:pPr marL="0" indent="0">
              <a:lnSpc>
                <a:spcPct val="110000"/>
              </a:lnSpc>
              <a:buNone/>
            </a:pPr>
            <a:r>
              <a:rPr lang="en-US" sz="1800" dirty="0" smtClean="0">
                <a:latin typeface="Bookman Old Style" panose="02050604050505020204" pitchFamily="18" charset="0"/>
              </a:rPr>
              <a:t>Do </a:t>
            </a:r>
            <a:r>
              <a:rPr lang="en-US" sz="1800" dirty="0">
                <a:latin typeface="Bookman Old Style" panose="02050604050505020204" pitchFamily="18" charset="0"/>
              </a:rPr>
              <a:t>any of the other staff at </a:t>
            </a:r>
            <a:r>
              <a:rPr lang="en-US" sz="1800" dirty="0" err="1">
                <a:latin typeface="Bookman Old Style" panose="02050604050505020204" pitchFamily="18" charset="0"/>
              </a:rPr>
              <a:t>DoF</a:t>
            </a:r>
            <a:r>
              <a:rPr lang="en-US" sz="1800" dirty="0">
                <a:latin typeface="Bookman Old Style" panose="02050604050505020204" pitchFamily="18" charset="0"/>
              </a:rPr>
              <a:t> remember the purchaser?</a:t>
            </a:r>
          </a:p>
          <a:p>
            <a:pPr marL="0" indent="0">
              <a:lnSpc>
                <a:spcPct val="110000"/>
              </a:lnSpc>
              <a:buNone/>
            </a:pPr>
            <a:endParaRPr lang="en-US" sz="1800" dirty="0">
              <a:latin typeface="Bookman Old Style" panose="02050604050505020204" pitchFamily="18" charset="0"/>
            </a:endParaRPr>
          </a:p>
          <a:p>
            <a:pPr marL="0" indent="0">
              <a:lnSpc>
                <a:spcPct val="110000"/>
              </a:lnSpc>
              <a:buNone/>
            </a:pPr>
            <a:r>
              <a:rPr lang="en-US" sz="1800" dirty="0">
                <a:latin typeface="Bookman Old Style" panose="02050604050505020204" pitchFamily="18" charset="0"/>
              </a:rPr>
              <a:t>"He was like, tall."</a:t>
            </a:r>
          </a:p>
          <a:p>
            <a:pPr marL="0" indent="0">
              <a:lnSpc>
                <a:spcPct val="110000"/>
              </a:lnSpc>
              <a:buNone/>
            </a:pPr>
            <a:endParaRPr lang="en-US" sz="1800" dirty="0">
              <a:latin typeface="Bookman Old Style" panose="02050604050505020204" pitchFamily="18" charset="0"/>
            </a:endParaRPr>
          </a:p>
          <a:p>
            <a:pPr marL="0" indent="0">
              <a:lnSpc>
                <a:spcPct val="110000"/>
              </a:lnSpc>
              <a:buNone/>
            </a:pPr>
            <a:r>
              <a:rPr lang="en-US" sz="1800" dirty="0">
                <a:latin typeface="Bookman Old Style" panose="02050604050505020204" pitchFamily="18" charset="0"/>
              </a:rPr>
              <a:t>Do any remember Shannon?</a:t>
            </a:r>
          </a:p>
          <a:p>
            <a:pPr marL="0" indent="0">
              <a:lnSpc>
                <a:spcPct val="110000"/>
              </a:lnSpc>
              <a:buNone/>
            </a:pPr>
            <a:endParaRPr lang="en-US" sz="1800" dirty="0">
              <a:latin typeface="Bookman Old Style" panose="02050604050505020204" pitchFamily="18" charset="0"/>
            </a:endParaRPr>
          </a:p>
          <a:p>
            <a:pPr marL="0" indent="0">
              <a:lnSpc>
                <a:spcPct val="110000"/>
              </a:lnSpc>
              <a:buNone/>
            </a:pPr>
            <a:r>
              <a:rPr lang="en-US" sz="1800" dirty="0">
                <a:latin typeface="Bookman Old Style" panose="02050604050505020204" pitchFamily="18" charset="0"/>
              </a:rPr>
              <a:t>"She was like, short."</a:t>
            </a:r>
          </a:p>
        </p:txBody>
      </p:sp>
    </p:spTree>
    <p:extLst>
      <p:ext uri="{BB962C8B-B14F-4D97-AF65-F5344CB8AC3E}">
        <p14:creationId xmlns:p14="http://schemas.microsoft.com/office/powerpoint/2010/main" val="125369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381" y="1884459"/>
            <a:ext cx="3783318" cy="2794883"/>
          </a:xfrm>
          <a:prstGeom prst="rect">
            <a:avLst/>
          </a:prstGeom>
        </p:spPr>
      </p:pic>
      <p:sp>
        <p:nvSpPr>
          <p:cNvPr id="6" name="Content Placeholder 2"/>
          <p:cNvSpPr>
            <a:spLocks noGrp="1"/>
          </p:cNvSpPr>
          <p:nvPr>
            <p:ph idx="1"/>
          </p:nvPr>
        </p:nvSpPr>
        <p:spPr>
          <a:xfrm>
            <a:off x="4540194" y="1264257"/>
            <a:ext cx="7028953" cy="4627659"/>
          </a:xfrm>
        </p:spPr>
        <p:txBody>
          <a:bodyPr>
            <a:normAutofit/>
          </a:bodyPr>
          <a:lstStyle/>
          <a:p>
            <a:pPr marL="0" indent="0">
              <a:lnSpc>
                <a:spcPct val="150000"/>
              </a:lnSpc>
              <a:buNone/>
            </a:pPr>
            <a:r>
              <a:rPr lang="en-US" sz="1800" dirty="0" smtClean="0">
                <a:latin typeface="Bookman Old Style" panose="02050604050505020204" pitchFamily="18" charset="0"/>
              </a:rPr>
              <a:t>Someone would like to remember </a:t>
            </a:r>
            <a:r>
              <a:rPr lang="en-US" sz="1800" i="1" dirty="0" smtClean="0">
                <a:latin typeface="Bookman Old Style" panose="02050604050505020204" pitchFamily="18" charset="0"/>
              </a:rPr>
              <a:t>Shannon</a:t>
            </a:r>
            <a:r>
              <a:rPr lang="en-US" sz="1800" dirty="0" smtClean="0">
                <a:latin typeface="Bookman Old Style" panose="02050604050505020204" pitchFamily="18" charset="0"/>
              </a:rPr>
              <a:t> better.</a:t>
            </a:r>
          </a:p>
          <a:p>
            <a:pPr marL="0" indent="0">
              <a:lnSpc>
                <a:spcPct val="150000"/>
              </a:lnSpc>
              <a:buNone/>
            </a:pPr>
            <a:endParaRPr lang="en-US" sz="1800" dirty="0" smtClean="0">
              <a:latin typeface="Bookman Old Style" panose="02050604050505020204" pitchFamily="18" charset="0"/>
            </a:endParaRPr>
          </a:p>
          <a:p>
            <a:pPr marL="0" indent="0">
              <a:lnSpc>
                <a:spcPct val="150000"/>
              </a:lnSpc>
              <a:buNone/>
            </a:pPr>
            <a:r>
              <a:rPr lang="en-US" sz="1800" dirty="0" smtClean="0">
                <a:latin typeface="Bookman Old Style" panose="02050604050505020204" pitchFamily="18" charset="0"/>
              </a:rPr>
              <a:t>Within days of the Broke Hat story leaking the IRS began a full audit of </a:t>
            </a:r>
            <a:r>
              <a:rPr lang="en-US" sz="1800" dirty="0" err="1" smtClean="0">
                <a:latin typeface="Bookman Old Style" panose="02050604050505020204" pitchFamily="18" charset="0"/>
              </a:rPr>
              <a:t>DoF</a:t>
            </a:r>
            <a:r>
              <a:rPr lang="en-US" sz="1800" dirty="0" smtClean="0">
                <a:latin typeface="Bookman Old Style" panose="02050604050505020204" pitchFamily="18" charset="0"/>
              </a:rPr>
              <a:t> which threatened to shut down the store.</a:t>
            </a:r>
          </a:p>
          <a:p>
            <a:pPr marL="0" indent="0">
              <a:lnSpc>
                <a:spcPct val="150000"/>
              </a:lnSpc>
              <a:buNone/>
            </a:pPr>
            <a:endParaRPr lang="en-US" sz="1800" dirty="0" smtClean="0">
              <a:latin typeface="Bookman Old Style" panose="02050604050505020204" pitchFamily="18" charset="0"/>
            </a:endParaRPr>
          </a:p>
          <a:p>
            <a:pPr marL="0" indent="0">
              <a:lnSpc>
                <a:spcPct val="150000"/>
              </a:lnSpc>
              <a:buNone/>
            </a:pPr>
            <a:r>
              <a:rPr lang="en-US" sz="1800" dirty="0" smtClean="0">
                <a:latin typeface="Bookman Old Style" panose="02050604050505020204" pitchFamily="18" charset="0"/>
              </a:rPr>
              <a:t>It ended as suddenly as it began when the agents determined they could learn no more about the mysterious </a:t>
            </a:r>
            <a:r>
              <a:rPr lang="en-US" sz="1800" i="1" dirty="0" smtClean="0">
                <a:latin typeface="Bookman Old Style" panose="02050604050505020204" pitchFamily="18" charset="0"/>
              </a:rPr>
              <a:t>Shannon</a:t>
            </a:r>
            <a:r>
              <a:rPr lang="en-US" sz="1800" dirty="0">
                <a:latin typeface="Bookman Old Style" panose="02050604050505020204" pitchFamily="18" charset="0"/>
              </a:rPr>
              <a:t> </a:t>
            </a:r>
            <a:r>
              <a:rPr lang="en-US" sz="1800" dirty="0" smtClean="0">
                <a:latin typeface="Bookman Old Style" panose="02050604050505020204" pitchFamily="18" charset="0"/>
              </a:rPr>
              <a:t>or the provenance of </a:t>
            </a:r>
            <a:r>
              <a:rPr lang="en-US" sz="1800" dirty="0" err="1" smtClean="0">
                <a:latin typeface="Bookman Old Style" panose="02050604050505020204" pitchFamily="18" charset="0"/>
              </a:rPr>
              <a:t>Broke’s</a:t>
            </a:r>
            <a:r>
              <a:rPr lang="en-US" sz="1800" dirty="0" smtClean="0">
                <a:latin typeface="Bookman Old Style" panose="02050604050505020204" pitchFamily="18" charset="0"/>
              </a:rPr>
              <a:t> Hat.</a:t>
            </a:r>
            <a:endParaRPr lang="en-US" sz="1800" dirty="0">
              <a:latin typeface="Bookman Old Style" panose="02050604050505020204" pitchFamily="18" charset="0"/>
            </a:endParaRPr>
          </a:p>
          <a:p>
            <a:pPr marL="0" indent="0" algn="ctr">
              <a:lnSpc>
                <a:spcPct val="150000"/>
              </a:lnSpc>
              <a:buNone/>
            </a:pPr>
            <a:endParaRPr lang="en-US" sz="1800" dirty="0">
              <a:latin typeface="Bookman Old Style" panose="02050604050505020204" pitchFamily="18" charset="0"/>
            </a:endParaRPr>
          </a:p>
        </p:txBody>
      </p:sp>
    </p:spTree>
    <p:extLst>
      <p:ext uri="{BB962C8B-B14F-4D97-AF65-F5344CB8AC3E}">
        <p14:creationId xmlns:p14="http://schemas.microsoft.com/office/powerpoint/2010/main" val="274169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54103" y="397564"/>
            <a:ext cx="10515600" cy="6186116"/>
          </a:xfrm>
        </p:spPr>
        <p:txBody>
          <a:bodyPr>
            <a:normAutofit lnSpcReduction="10000"/>
          </a:bodyPr>
          <a:lstStyle/>
          <a:p>
            <a:pPr marL="0" indent="0" algn="ctr">
              <a:lnSpc>
                <a:spcPct val="250000"/>
              </a:lnSpc>
              <a:buNone/>
            </a:pPr>
            <a:r>
              <a:rPr lang="en-US" sz="1800" dirty="0" smtClean="0">
                <a:latin typeface="Bookman Old Style" panose="02050604050505020204" pitchFamily="18" charset="0"/>
              </a:rPr>
              <a:t>Hansen acquired the hat from a regular supplier, Lux Appraisers. </a:t>
            </a:r>
          </a:p>
          <a:p>
            <a:pPr marL="0" indent="0" algn="ctr">
              <a:lnSpc>
                <a:spcPct val="250000"/>
              </a:lnSpc>
              <a:buNone/>
            </a:pPr>
            <a:endParaRPr lang="en-US" sz="1800" dirty="0" smtClean="0">
              <a:latin typeface="Bookman Old Style" panose="02050604050505020204" pitchFamily="18" charset="0"/>
            </a:endParaRPr>
          </a:p>
          <a:p>
            <a:pPr marL="0" indent="0" algn="ctr">
              <a:lnSpc>
                <a:spcPct val="250000"/>
              </a:lnSpc>
              <a:buNone/>
            </a:pPr>
            <a:r>
              <a:rPr lang="en-US" sz="1800" dirty="0" smtClean="0">
                <a:latin typeface="Bookman Old Style" panose="02050604050505020204" pitchFamily="18" charset="0"/>
              </a:rPr>
              <a:t>All paperwork of the transaction has vanished. A spokesperson </a:t>
            </a:r>
            <a:r>
              <a:rPr lang="en-US" sz="1800" dirty="0">
                <a:latin typeface="Bookman Old Style" panose="02050604050505020204" pitchFamily="18" charset="0"/>
              </a:rPr>
              <a:t>for Lux said </a:t>
            </a:r>
            <a:endParaRPr lang="en-US" sz="1800" dirty="0" smtClean="0">
              <a:latin typeface="Bookman Old Style" panose="02050604050505020204" pitchFamily="18" charset="0"/>
            </a:endParaRPr>
          </a:p>
          <a:p>
            <a:pPr marL="0" indent="0" algn="ctr">
              <a:lnSpc>
                <a:spcPct val="250000"/>
              </a:lnSpc>
              <a:buNone/>
            </a:pPr>
            <a:endParaRPr lang="en-US" sz="1800" dirty="0">
              <a:latin typeface="Bookman Old Style" panose="02050604050505020204" pitchFamily="18" charset="0"/>
            </a:endParaRPr>
          </a:p>
          <a:p>
            <a:pPr marL="0" indent="0" algn="ctr">
              <a:lnSpc>
                <a:spcPct val="250000"/>
              </a:lnSpc>
              <a:buNone/>
            </a:pPr>
            <a:r>
              <a:rPr lang="en-US" sz="1800" dirty="0" smtClean="0">
                <a:latin typeface="Bookman Old Style" panose="02050604050505020204" pitchFamily="18" charset="0"/>
              </a:rPr>
              <a:t>“Yeah, I think we got it from the estate of a retired Hollywood property manager, living in Petaluma.”</a:t>
            </a:r>
          </a:p>
          <a:p>
            <a:pPr marL="0" indent="0" algn="ctr">
              <a:lnSpc>
                <a:spcPct val="250000"/>
              </a:lnSpc>
              <a:buNone/>
            </a:pPr>
            <a:endParaRPr lang="en-US" sz="1800" dirty="0">
              <a:latin typeface="Bookman Old Style" panose="02050604050505020204" pitchFamily="18" charset="0"/>
            </a:endParaRPr>
          </a:p>
          <a:p>
            <a:pPr marL="0" indent="0" algn="ctr">
              <a:lnSpc>
                <a:spcPct val="250000"/>
              </a:lnSpc>
              <a:buNone/>
            </a:pPr>
            <a:r>
              <a:rPr lang="en-US" sz="1800" dirty="0" smtClean="0">
                <a:latin typeface="Bookman Old Style" panose="02050604050505020204" pitchFamily="18" charset="0"/>
              </a:rPr>
              <a:t>From there the trail of </a:t>
            </a:r>
            <a:r>
              <a:rPr lang="en-US" sz="1800" dirty="0" err="1" smtClean="0">
                <a:latin typeface="Bookman Old Style" panose="02050604050505020204" pitchFamily="18" charset="0"/>
              </a:rPr>
              <a:t>Broke’s</a:t>
            </a:r>
            <a:r>
              <a:rPr lang="en-US" sz="1800" dirty="0" smtClean="0">
                <a:latin typeface="Bookman Old Style" panose="02050604050505020204" pitchFamily="18" charset="0"/>
              </a:rPr>
              <a:t> Hat goes cold…</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93981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46152" y="429369"/>
            <a:ext cx="10515600" cy="6186116"/>
          </a:xfrm>
        </p:spPr>
        <p:txBody>
          <a:bodyPr>
            <a:normAutofit lnSpcReduction="10000"/>
          </a:bodyPr>
          <a:lstStyle/>
          <a:p>
            <a:pPr marL="0" indent="0" algn="ctr">
              <a:lnSpc>
                <a:spcPct val="250000"/>
              </a:lnSpc>
              <a:buNone/>
            </a:pPr>
            <a:r>
              <a:rPr lang="en-US" sz="1800" dirty="0" smtClean="0">
                <a:latin typeface="Bookman Old Style" panose="02050604050505020204" pitchFamily="18" charset="0"/>
              </a:rPr>
              <a:t>…but not if the </a:t>
            </a:r>
            <a:r>
              <a:rPr lang="en-US" sz="1800" dirty="0" smtClean="0">
                <a:solidFill>
                  <a:srgbClr val="FF0000"/>
                </a:solidFill>
                <a:latin typeface="Bookman Old Style" panose="02050604050505020204" pitchFamily="18" charset="0"/>
              </a:rPr>
              <a:t>&lt;redacted&gt; </a:t>
            </a:r>
            <a:r>
              <a:rPr lang="en-US" sz="1800" dirty="0" smtClean="0">
                <a:latin typeface="Bookman Old Style" panose="02050604050505020204" pitchFamily="18" charset="0"/>
              </a:rPr>
              <a:t>Family Foundation has its way.</a:t>
            </a:r>
          </a:p>
          <a:p>
            <a:pPr marL="0" indent="0" algn="ctr">
              <a:lnSpc>
                <a:spcPct val="250000"/>
              </a:lnSpc>
              <a:buNone/>
            </a:pPr>
            <a:r>
              <a:rPr lang="en-US" sz="1800" dirty="0" smtClean="0">
                <a:latin typeface="Bookman Old Style" panose="02050604050505020204" pitchFamily="18" charset="0"/>
              </a:rPr>
              <a:t>The foundation has generously funded a website,</a:t>
            </a:r>
          </a:p>
          <a:p>
            <a:pPr marL="0" indent="0" algn="ctr">
              <a:lnSpc>
                <a:spcPct val="250000"/>
              </a:lnSpc>
              <a:buNone/>
            </a:pPr>
            <a:r>
              <a:rPr lang="en-US" sz="1800" dirty="0" smtClean="0">
                <a:latin typeface="Bookman Old Style" panose="02050604050505020204" pitchFamily="18" charset="0"/>
                <a:hlinkClick r:id="rId2"/>
              </a:rPr>
              <a:t>www.isthisbrokeshat.com</a:t>
            </a:r>
            <a:r>
              <a:rPr lang="en-US" sz="1800" dirty="0" smtClean="0">
                <a:latin typeface="Bookman Old Style" panose="02050604050505020204" pitchFamily="18" charset="0"/>
              </a:rPr>
              <a:t>,</a:t>
            </a:r>
          </a:p>
          <a:p>
            <a:pPr marL="0" indent="0" algn="ctr">
              <a:lnSpc>
                <a:spcPct val="250000"/>
              </a:lnSpc>
              <a:buNone/>
            </a:pPr>
            <a:r>
              <a:rPr lang="en-US" sz="1800" dirty="0">
                <a:latin typeface="Bookman Old Style" panose="02050604050505020204" pitchFamily="18" charset="0"/>
              </a:rPr>
              <a:t>c</a:t>
            </a:r>
            <a:r>
              <a:rPr lang="en-US" sz="1800" dirty="0" smtClean="0">
                <a:latin typeface="Bookman Old Style" panose="02050604050505020204" pitchFamily="18" charset="0"/>
              </a:rPr>
              <a:t>ollecting all photographic and video images of Wellington hats in film and theater (and from Haight St. on August 22, 2015) with the hopes of using machine learning to match an image to that of the actual </a:t>
            </a:r>
            <a:r>
              <a:rPr lang="en-US" sz="1800" dirty="0" err="1" smtClean="0">
                <a:latin typeface="Bookman Old Style" panose="02050604050505020204" pitchFamily="18" charset="0"/>
              </a:rPr>
              <a:t>Broke’s</a:t>
            </a:r>
            <a:r>
              <a:rPr lang="en-US" sz="1800" dirty="0" smtClean="0">
                <a:latin typeface="Bookman Old Style" panose="02050604050505020204" pitchFamily="18" charset="0"/>
              </a:rPr>
              <a:t> Hat. </a:t>
            </a:r>
          </a:p>
          <a:p>
            <a:pPr marL="0" indent="0" algn="ctr">
              <a:lnSpc>
                <a:spcPct val="250000"/>
              </a:lnSpc>
              <a:buNone/>
            </a:pPr>
            <a:endParaRPr lang="en-US" sz="1800" dirty="0" smtClean="0">
              <a:latin typeface="Bookman Old Style" panose="02050604050505020204" pitchFamily="18" charset="0"/>
            </a:endParaRPr>
          </a:p>
          <a:p>
            <a:pPr marL="0" indent="0" algn="ctr">
              <a:lnSpc>
                <a:spcPct val="250000"/>
              </a:lnSpc>
              <a:buNone/>
            </a:pPr>
            <a:r>
              <a:rPr lang="en-US" sz="1800" dirty="0" smtClean="0">
                <a:latin typeface="Bookman Old Style" panose="02050604050505020204" pitchFamily="18" charset="0"/>
              </a:rPr>
              <a:t>(Even though Merlin has not released any image of the hat.)</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91372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a:r>
              <a:rPr lang="en-US" dirty="0" smtClean="0">
                <a:latin typeface="Algerian" panose="04020705040A02060702" pitchFamily="82" charset="0"/>
              </a:rPr>
              <a:t>The Dream Team</a:t>
            </a:r>
            <a:endParaRPr lang="en-US" dirty="0">
              <a:latin typeface="Algerian" panose="04020705040A02060702" pitchFamily="82" charset="0"/>
            </a:endParaRPr>
          </a:p>
        </p:txBody>
      </p:sp>
      <p:sp>
        <p:nvSpPr>
          <p:cNvPr id="5" name="Content Placeholder 2"/>
          <p:cNvSpPr>
            <a:spLocks noGrp="1"/>
          </p:cNvSpPr>
          <p:nvPr>
            <p:ph idx="1"/>
          </p:nvPr>
        </p:nvSpPr>
        <p:spPr>
          <a:xfrm>
            <a:off x="838200" y="1963971"/>
            <a:ext cx="10515600" cy="4212991"/>
          </a:xfrm>
        </p:spPr>
        <p:txBody>
          <a:bodyPr>
            <a:noAutofit/>
          </a:bodyPr>
          <a:lstStyle/>
          <a:p>
            <a:pPr marL="0" indent="0" algn="ctr">
              <a:lnSpc>
                <a:spcPct val="200000"/>
              </a:lnSpc>
              <a:buNone/>
            </a:pPr>
            <a:r>
              <a:rPr lang="en-US" sz="1800" dirty="0" smtClean="0">
                <a:latin typeface="Bookman Old Style" panose="02050604050505020204" pitchFamily="18" charset="0"/>
              </a:rPr>
              <a:t>Merlin knew there were still technical, and even theoretical hurdles to overcome in order to build H6, and he could not do it alone.</a:t>
            </a:r>
          </a:p>
          <a:p>
            <a:pPr marL="0" indent="0" algn="ctr">
              <a:lnSpc>
                <a:spcPct val="200000"/>
              </a:lnSpc>
              <a:buNone/>
            </a:pPr>
            <a:r>
              <a:rPr lang="en-US" sz="1800" dirty="0" smtClean="0">
                <a:latin typeface="Bookman Old Style" panose="02050604050505020204" pitchFamily="18" charset="0"/>
              </a:rPr>
              <a:t>So he went about assembling a team of world-leading physicists and engineers, the likes of which the world has not seen in over 70 years.</a:t>
            </a:r>
          </a:p>
          <a:p>
            <a:pPr marL="0" indent="0" algn="ctr">
              <a:lnSpc>
                <a:spcPct val="200000"/>
              </a:lnSpc>
              <a:buNone/>
            </a:pPr>
            <a:r>
              <a:rPr lang="en-US" sz="1800" dirty="0" smtClean="0">
                <a:latin typeface="Bookman Old Style" panose="02050604050505020204" pitchFamily="18" charset="0"/>
              </a:rPr>
              <a:t>In fact, many in the know are comparing the H6 team to the team assembled for the Manhattan Project. </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108965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9824" y="5868964"/>
            <a:ext cx="10881505" cy="646331"/>
          </a:xfrm>
          <a:prstGeom prst="rect">
            <a:avLst/>
          </a:prstGeom>
          <a:noFill/>
        </p:spPr>
        <p:txBody>
          <a:bodyPr wrap="none" rtlCol="0">
            <a:spAutoFit/>
          </a:bodyPr>
          <a:lstStyle/>
          <a:p>
            <a:pPr algn="ctr"/>
            <a:r>
              <a:rPr lang="en-US" dirty="0" smtClean="0">
                <a:latin typeface="Bookman Old Style" panose="02050604050505020204" pitchFamily="18" charset="0"/>
              </a:rPr>
              <a:t>The only known photograph of Merlin and the team of world-leading physicists and engineers, </a:t>
            </a:r>
          </a:p>
          <a:p>
            <a:pPr algn="ctr"/>
            <a:r>
              <a:rPr lang="en-US" dirty="0" smtClean="0">
                <a:latin typeface="Bookman Old Style" panose="02050604050505020204" pitchFamily="18" charset="0"/>
              </a:rPr>
              <a:t>cleverly disguised in ceremonial Rosicrucian attire</a:t>
            </a:r>
            <a:endParaRPr lang="en-US" dirty="0">
              <a:latin typeface="Bookman Old Style" panose="02050604050505020204" pitchFamily="18" charset="0"/>
            </a:endParaRPr>
          </a:p>
        </p:txBody>
      </p:sp>
      <p:pic>
        <p:nvPicPr>
          <p:cNvPr id="2" name="Picture 1" descr="scr 2017-11-10 at 1.59.2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1683" y="891578"/>
            <a:ext cx="5941768" cy="4415190"/>
          </a:xfrm>
          <a:prstGeom prst="rect">
            <a:avLst/>
          </a:prstGeom>
        </p:spPr>
      </p:pic>
    </p:spTree>
    <p:extLst>
      <p:ext uri="{BB962C8B-B14F-4D97-AF65-F5344CB8AC3E}">
        <p14:creationId xmlns:p14="http://schemas.microsoft.com/office/powerpoint/2010/main" val="39455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The Work</a:t>
            </a:r>
            <a:endParaRPr lang="en-US" dirty="0">
              <a:latin typeface="Algerian" panose="04020705040A02060702" pitchFamily="82" charset="0"/>
            </a:endParaRPr>
          </a:p>
        </p:txBody>
      </p:sp>
      <p:sp>
        <p:nvSpPr>
          <p:cNvPr id="4" name="Content Placeholder 2"/>
          <p:cNvSpPr>
            <a:spLocks noGrp="1"/>
          </p:cNvSpPr>
          <p:nvPr>
            <p:ph idx="1"/>
          </p:nvPr>
        </p:nvSpPr>
        <p:spPr>
          <a:xfrm>
            <a:off x="996545" y="1963971"/>
            <a:ext cx="10198910" cy="4212991"/>
          </a:xfrm>
        </p:spPr>
        <p:txBody>
          <a:bodyPr>
            <a:normAutofit/>
          </a:bodyPr>
          <a:lstStyle/>
          <a:p>
            <a:pPr marL="0" indent="0" algn="ctr">
              <a:lnSpc>
                <a:spcPct val="300000"/>
              </a:lnSpc>
              <a:buNone/>
            </a:pPr>
            <a:r>
              <a:rPr lang="en-US" sz="1600" dirty="0" smtClean="0">
                <a:latin typeface="Bookman Old Style" panose="02050604050505020204" pitchFamily="18" charset="0"/>
              </a:rPr>
              <a:t>H6 is the most accurate timepiece ever conceived, let alone constructed. It is demonstrably more accurate than any other timepiece, including the strontium lattice atomic clock developed at the University of Colorado which claims an accuracy to one second in 3.7 billion years. </a:t>
            </a:r>
          </a:p>
          <a:p>
            <a:pPr marL="0" indent="0" algn="ctr">
              <a:lnSpc>
                <a:spcPct val="300000"/>
              </a:lnSpc>
              <a:buNone/>
            </a:pPr>
            <a:r>
              <a:rPr lang="en-US" sz="1600" dirty="0" smtClean="0">
                <a:latin typeface="Bookman Old Style" panose="02050604050505020204" pitchFamily="18" charset="0"/>
              </a:rPr>
              <a:t>It is believed (but not proven) H6 is perpetually accurate to within one Planck unit of time.</a:t>
            </a:r>
            <a:endParaRPr lang="en-US" sz="1600" dirty="0">
              <a:latin typeface="Bookman Old Style" panose="02050604050505020204" pitchFamily="18" charset="0"/>
            </a:endParaRPr>
          </a:p>
        </p:txBody>
      </p:sp>
    </p:spTree>
    <p:extLst>
      <p:ext uri="{BB962C8B-B14F-4D97-AF65-F5344CB8AC3E}">
        <p14:creationId xmlns:p14="http://schemas.microsoft.com/office/powerpoint/2010/main" val="4175947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31234" y="429369"/>
            <a:ext cx="9930517" cy="6186116"/>
          </a:xfrm>
        </p:spPr>
        <p:txBody>
          <a:bodyPr>
            <a:normAutofit/>
          </a:bodyPr>
          <a:lstStyle/>
          <a:p>
            <a:pPr marL="0" indent="0" algn="ctr">
              <a:lnSpc>
                <a:spcPct val="250000"/>
              </a:lnSpc>
              <a:buNone/>
            </a:pPr>
            <a:r>
              <a:rPr lang="en-US" sz="1800" dirty="0" smtClean="0">
                <a:latin typeface="Bookman Old Style" panose="02050604050505020204" pitchFamily="18" charset="0"/>
              </a:rPr>
              <a:t>One of the Dream Team physicists (or was it an engineer?) thinking he worked with a </a:t>
            </a:r>
            <a:r>
              <a:rPr lang="en-US" sz="1800" i="1" dirty="0" smtClean="0">
                <a:latin typeface="Bookman Old Style" panose="02050604050505020204" pitchFamily="18" charset="0"/>
              </a:rPr>
              <a:t>Shannon</a:t>
            </a:r>
            <a:r>
              <a:rPr lang="en-US" sz="1800" dirty="0" smtClean="0">
                <a:latin typeface="Bookman Old Style" panose="02050604050505020204" pitchFamily="18" charset="0"/>
              </a:rPr>
              <a:t>, told her the story he had heard, to which she blurted out</a:t>
            </a:r>
            <a:br>
              <a:rPr lang="en-US" sz="1800" dirty="0" smtClean="0">
                <a:latin typeface="Bookman Old Style" panose="02050604050505020204" pitchFamily="18" charset="0"/>
              </a:rPr>
            </a:br>
            <a:r>
              <a:rPr lang="en-US" sz="1800" dirty="0" smtClean="0">
                <a:latin typeface="Bookman Old Style" panose="02050604050505020204" pitchFamily="18" charset="0"/>
              </a:rPr>
              <a:t>“There’s a story in my family about that hat after my ancestor Philip Broke died”.</a:t>
            </a:r>
          </a:p>
          <a:p>
            <a:pPr marL="0" indent="0" algn="ctr">
              <a:lnSpc>
                <a:spcPct val="250000"/>
              </a:lnSpc>
              <a:buNone/>
            </a:pPr>
            <a:endParaRPr lang="en-US" sz="1800" dirty="0">
              <a:latin typeface="Bookman Old Style" panose="02050604050505020204" pitchFamily="18" charset="0"/>
            </a:endParaRPr>
          </a:p>
          <a:p>
            <a:pPr marL="0" indent="0" algn="ctr">
              <a:lnSpc>
                <a:spcPct val="250000"/>
              </a:lnSpc>
              <a:buNone/>
            </a:pPr>
            <a:r>
              <a:rPr lang="en-US" sz="1800" dirty="0" smtClean="0">
                <a:latin typeface="Bookman Old Style" panose="02050604050505020204" pitchFamily="18" charset="0"/>
              </a:rPr>
              <a:t>It has been determined Shannon </a:t>
            </a:r>
            <a:r>
              <a:rPr lang="en-US" sz="1800" dirty="0">
                <a:solidFill>
                  <a:srgbClr val="FF0000"/>
                </a:solidFill>
                <a:latin typeface="Bookman Old Style" panose="02050604050505020204" pitchFamily="18" charset="0"/>
              </a:rPr>
              <a:t>&lt;redacted&gt;</a:t>
            </a:r>
            <a:r>
              <a:rPr lang="en-US" sz="1800" dirty="0" smtClean="0">
                <a:latin typeface="Bookman Old Style" panose="02050604050505020204" pitchFamily="18" charset="0"/>
              </a:rPr>
              <a:t> is in the family of last surviving descendants of Philip B. V. Broke.</a:t>
            </a:r>
          </a:p>
          <a:p>
            <a:pPr marL="0" indent="0" algn="ctr">
              <a:lnSpc>
                <a:spcPct val="250000"/>
              </a:lnSpc>
              <a:buNone/>
            </a:pPr>
            <a:endParaRPr lang="en-US" sz="1800" dirty="0">
              <a:latin typeface="Bookman Old Style" panose="02050604050505020204" pitchFamily="18" charset="0"/>
            </a:endParaRPr>
          </a:p>
        </p:txBody>
      </p:sp>
    </p:spTree>
    <p:extLst>
      <p:ext uri="{BB962C8B-B14F-4D97-AF65-F5344CB8AC3E}">
        <p14:creationId xmlns:p14="http://schemas.microsoft.com/office/powerpoint/2010/main" val="116430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431234" y="429369"/>
            <a:ext cx="9930517" cy="6186116"/>
          </a:xfrm>
        </p:spPr>
        <p:txBody>
          <a:bodyPr>
            <a:normAutofit/>
          </a:bodyPr>
          <a:lstStyle/>
          <a:p>
            <a:pPr marL="0" indent="0" algn="ctr">
              <a:lnSpc>
                <a:spcPct val="250000"/>
              </a:lnSpc>
              <a:buNone/>
            </a:pPr>
            <a:r>
              <a:rPr lang="en-US" sz="1800" dirty="0" smtClean="0">
                <a:latin typeface="Bookman Old Style" panose="02050604050505020204" pitchFamily="18" charset="0"/>
              </a:rPr>
              <a:t>Shannon </a:t>
            </a:r>
            <a:r>
              <a:rPr lang="en-US" sz="1800" dirty="0">
                <a:solidFill>
                  <a:srgbClr val="FF0000"/>
                </a:solidFill>
                <a:latin typeface="Bookman Old Style" panose="02050604050505020204" pitchFamily="18" charset="0"/>
              </a:rPr>
              <a:t>&lt;redacted&gt;</a:t>
            </a:r>
            <a:r>
              <a:rPr lang="en-US" sz="1800" dirty="0" smtClean="0">
                <a:latin typeface="Bookman Old Style" panose="02050604050505020204" pitchFamily="18" charset="0"/>
              </a:rPr>
              <a:t> now denies all knowledge of Broke, and upon repeated requests for an interview shrieks</a:t>
            </a:r>
          </a:p>
          <a:p>
            <a:pPr marL="0" indent="0" algn="ctr">
              <a:lnSpc>
                <a:spcPct val="250000"/>
              </a:lnSpc>
              <a:buNone/>
            </a:pPr>
            <a:endParaRPr lang="en-US" sz="1800" dirty="0">
              <a:latin typeface="Bookman Old Style" panose="02050604050505020204" pitchFamily="18" charset="0"/>
            </a:endParaRPr>
          </a:p>
          <a:p>
            <a:pPr marL="0" indent="0" algn="ctr">
              <a:lnSpc>
                <a:spcPct val="250000"/>
              </a:lnSpc>
              <a:buNone/>
            </a:pPr>
            <a:r>
              <a:rPr lang="en-US" sz="1800" dirty="0" smtClean="0">
                <a:latin typeface="Bookman Old Style" panose="02050604050505020204" pitchFamily="18" charset="0"/>
              </a:rPr>
              <a:t>“Leave me alone.”</a:t>
            </a:r>
          </a:p>
          <a:p>
            <a:pPr marL="0" indent="0" algn="ctr">
              <a:lnSpc>
                <a:spcPct val="250000"/>
              </a:lnSpc>
              <a:buNone/>
            </a:pPr>
            <a:endParaRPr lang="en-US" sz="1800" dirty="0">
              <a:latin typeface="Bookman Old Style" panose="02050604050505020204" pitchFamily="18" charset="0"/>
            </a:endParaRPr>
          </a:p>
        </p:txBody>
      </p:sp>
    </p:spTree>
    <p:extLst>
      <p:ext uri="{BB962C8B-B14F-4D97-AF65-F5344CB8AC3E}">
        <p14:creationId xmlns:p14="http://schemas.microsoft.com/office/powerpoint/2010/main" val="2770512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005" y="556591"/>
            <a:ext cx="10515600" cy="5564713"/>
          </a:xfrm>
        </p:spPr>
        <p:txBody>
          <a:bodyPr/>
          <a:lstStyle/>
          <a:p>
            <a:pPr marL="0" indent="0" algn="ctr">
              <a:buNone/>
            </a:pPr>
            <a:r>
              <a:rPr lang="en-US" dirty="0" smtClean="0">
                <a:solidFill>
                  <a:srgbClr val="FFCCCC"/>
                </a:solidFill>
              </a:rPr>
              <a:t>Insert picture of Shannon blocking the camera’s view of her face with her hand.</a:t>
            </a:r>
          </a:p>
          <a:p>
            <a:pPr marL="0" indent="0" algn="ctr">
              <a:buNone/>
            </a:pPr>
            <a:endParaRPr lang="en-US" dirty="0">
              <a:solidFill>
                <a:srgbClr val="FFCCCC"/>
              </a:solidFill>
            </a:endParaRPr>
          </a:p>
          <a:p>
            <a:pPr marL="0" indent="0" algn="ctr">
              <a:buNone/>
            </a:pPr>
            <a:r>
              <a:rPr lang="en-US" dirty="0" smtClean="0">
                <a:solidFill>
                  <a:srgbClr val="FFCCCC"/>
                </a:solidFill>
              </a:rPr>
              <a:t>(note pink font)</a:t>
            </a:r>
            <a:endParaRPr lang="en-US" dirty="0">
              <a:solidFill>
                <a:srgbClr val="FFCCCC"/>
              </a:solidFill>
            </a:endParaRPr>
          </a:p>
        </p:txBody>
      </p:sp>
    </p:spTree>
    <p:extLst>
      <p:ext uri="{BB962C8B-B14F-4D97-AF65-F5344CB8AC3E}">
        <p14:creationId xmlns:p14="http://schemas.microsoft.com/office/powerpoint/2010/main" val="1029223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a:r>
              <a:rPr lang="en-US" dirty="0" smtClean="0">
                <a:latin typeface="Algerian" panose="04020705040A02060702" pitchFamily="82" charset="0"/>
              </a:rPr>
              <a:t>Road Map</a:t>
            </a:r>
            <a:endParaRPr lang="en-US" dirty="0">
              <a:latin typeface="Algerian" panose="04020705040A02060702" pitchFamily="82" charset="0"/>
            </a:endParaRPr>
          </a:p>
        </p:txBody>
      </p:sp>
      <p:sp>
        <p:nvSpPr>
          <p:cNvPr id="5" name="Content Placeholder 2"/>
          <p:cNvSpPr>
            <a:spLocks noGrp="1"/>
          </p:cNvSpPr>
          <p:nvPr>
            <p:ph idx="1"/>
          </p:nvPr>
        </p:nvSpPr>
        <p:spPr>
          <a:xfrm>
            <a:off x="1639624" y="1995776"/>
            <a:ext cx="8912750" cy="4548147"/>
          </a:xfrm>
        </p:spPr>
        <p:txBody>
          <a:bodyPr>
            <a:noAutofit/>
          </a:bodyPr>
          <a:lstStyle/>
          <a:p>
            <a:pPr marL="0" indent="0">
              <a:lnSpc>
                <a:spcPct val="150000"/>
              </a:lnSpc>
              <a:buNone/>
            </a:pPr>
            <a:r>
              <a:rPr lang="en-US" sz="1800" dirty="0" smtClean="0">
                <a:latin typeface="Bookman Old Style" panose="02050604050505020204" pitchFamily="18" charset="0"/>
              </a:rPr>
              <a:t>December	</a:t>
            </a:r>
            <a:r>
              <a:rPr lang="en-US" sz="1800" dirty="0" smtClean="0">
                <a:latin typeface="Bookman Old Style" panose="02050604050505020204" pitchFamily="18" charset="0"/>
              </a:rPr>
              <a:t>		grant proposal to Burning Man Arts</a:t>
            </a:r>
          </a:p>
          <a:p>
            <a:pPr marL="0" indent="0">
              <a:lnSpc>
                <a:spcPct val="150000"/>
              </a:lnSpc>
              <a:buNone/>
            </a:pPr>
            <a:r>
              <a:rPr lang="en-US" sz="1800" dirty="0">
                <a:latin typeface="Bookman Old Style" panose="02050604050505020204" pitchFamily="18" charset="0"/>
              </a:rPr>
              <a:t>			</a:t>
            </a:r>
            <a:r>
              <a:rPr lang="en-US" sz="1800" dirty="0" smtClean="0">
                <a:latin typeface="Bookman Old Style" panose="02050604050505020204" pitchFamily="18" charset="0"/>
              </a:rPr>
              <a:t>	scaling determination</a:t>
            </a:r>
            <a:endParaRPr lang="en-US" sz="1800" dirty="0">
              <a:latin typeface="Bookman Old Style" panose="02050604050505020204" pitchFamily="18" charset="0"/>
            </a:endParaRPr>
          </a:p>
          <a:p>
            <a:pPr marL="0" indent="0">
              <a:lnSpc>
                <a:spcPct val="150000"/>
              </a:lnSpc>
              <a:buNone/>
            </a:pPr>
            <a:r>
              <a:rPr lang="en-US" sz="1800" dirty="0" smtClean="0">
                <a:latin typeface="Bookman Old Style" panose="02050604050505020204" pitchFamily="18" charset="0"/>
              </a:rPr>
              <a:t>				clock works selection</a:t>
            </a:r>
            <a:endParaRPr lang="en-US" sz="1800" dirty="0">
              <a:latin typeface="Bookman Old Style" panose="02050604050505020204" pitchFamily="18" charset="0"/>
            </a:endParaRPr>
          </a:p>
          <a:p>
            <a:pPr marL="0" indent="0">
              <a:lnSpc>
                <a:spcPct val="150000"/>
              </a:lnSpc>
              <a:buNone/>
            </a:pPr>
            <a:r>
              <a:rPr lang="en-US" sz="1800" dirty="0" smtClean="0">
                <a:latin typeface="Bookman Old Style" panose="02050604050505020204" pitchFamily="18" charset="0"/>
              </a:rPr>
              <a:t>March				prototype</a:t>
            </a:r>
            <a:endParaRPr lang="en-US" sz="1800" dirty="0">
              <a:latin typeface="Bookman Old Style" panose="02050604050505020204" pitchFamily="18" charset="0"/>
            </a:endParaRPr>
          </a:p>
          <a:p>
            <a:pPr marL="0" indent="0">
              <a:lnSpc>
                <a:spcPct val="150000"/>
              </a:lnSpc>
              <a:buNone/>
            </a:pPr>
            <a:r>
              <a:rPr lang="en-US" sz="1800" dirty="0" smtClean="0">
                <a:latin typeface="Bookman Old Style" panose="02050604050505020204" pitchFamily="18" charset="0"/>
              </a:rPr>
              <a:t>June				clock works</a:t>
            </a:r>
            <a:endParaRPr lang="en-US" sz="1800" dirty="0">
              <a:latin typeface="Bookman Old Style" panose="02050604050505020204" pitchFamily="18" charset="0"/>
            </a:endParaRPr>
          </a:p>
          <a:p>
            <a:pPr marL="0" indent="0">
              <a:lnSpc>
                <a:spcPct val="150000"/>
              </a:lnSpc>
              <a:buNone/>
            </a:pPr>
            <a:r>
              <a:rPr lang="en-US" sz="1800" dirty="0" smtClean="0">
                <a:latin typeface="Bookman Old Style" panose="02050604050505020204" pitchFamily="18" charset="0"/>
              </a:rPr>
              <a:t>July				dust integration tests</a:t>
            </a:r>
            <a:endParaRPr lang="en-US" sz="1800" dirty="0">
              <a:latin typeface="Bookman Old Style" panose="02050604050505020204" pitchFamily="18" charset="0"/>
            </a:endParaRPr>
          </a:p>
          <a:p>
            <a:pPr marL="0" indent="0">
              <a:lnSpc>
                <a:spcPct val="150000"/>
              </a:lnSpc>
              <a:buNone/>
            </a:pPr>
            <a:r>
              <a:rPr lang="en-US" sz="1800" dirty="0" smtClean="0">
                <a:latin typeface="Bookman Old Style" panose="02050604050505020204" pitchFamily="18" charset="0"/>
              </a:rPr>
              <a:t>August				deployment</a:t>
            </a:r>
          </a:p>
          <a:p>
            <a:pPr marL="0" indent="0">
              <a:lnSpc>
                <a:spcPct val="150000"/>
              </a:lnSpc>
              <a:buNone/>
            </a:pPr>
            <a:r>
              <a:rPr lang="en-US" sz="1800" dirty="0" smtClean="0">
                <a:latin typeface="Bookman Old Style" panose="02050604050505020204" pitchFamily="18" charset="0"/>
              </a:rPr>
              <a:t>September			Burn baby, burn!</a:t>
            </a:r>
            <a:endParaRPr lang="en-US" sz="1800" dirty="0">
              <a:latin typeface="Bookman Old Style" panose="02050604050505020204" pitchFamily="18" charset="0"/>
            </a:endParaRPr>
          </a:p>
        </p:txBody>
      </p:sp>
      <p:sp>
        <p:nvSpPr>
          <p:cNvPr id="6" name="TextBox 5"/>
          <p:cNvSpPr txBox="1"/>
          <p:nvPr/>
        </p:nvSpPr>
        <p:spPr>
          <a:xfrm>
            <a:off x="4712472" y="1473900"/>
            <a:ext cx="2767053" cy="369332"/>
          </a:xfrm>
          <a:prstGeom prst="rect">
            <a:avLst/>
          </a:prstGeom>
          <a:noFill/>
        </p:spPr>
        <p:txBody>
          <a:bodyPr wrap="square" rtlCol="0">
            <a:spAutoFit/>
          </a:bodyPr>
          <a:lstStyle/>
          <a:p>
            <a:pPr algn="ctr"/>
            <a:r>
              <a:rPr lang="en-US" dirty="0" smtClean="0"/>
              <a:t>(every real project has one)</a:t>
            </a:r>
            <a:endParaRPr lang="en-US" dirty="0"/>
          </a:p>
        </p:txBody>
      </p:sp>
    </p:spTree>
    <p:extLst>
      <p:ext uri="{BB962C8B-B14F-4D97-AF65-F5344CB8AC3E}">
        <p14:creationId xmlns:p14="http://schemas.microsoft.com/office/powerpoint/2010/main" val="1955004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31234" y="429369"/>
            <a:ext cx="9930517" cy="6186116"/>
          </a:xfrm>
        </p:spPr>
        <p:txBody>
          <a:bodyPr>
            <a:normAutofit/>
          </a:bodyPr>
          <a:lstStyle/>
          <a:p>
            <a:pPr marL="0" indent="0" algn="ctr">
              <a:lnSpc>
                <a:spcPct val="250000"/>
              </a:lnSpc>
              <a:buNone/>
            </a:pPr>
            <a:r>
              <a:rPr lang="en-US" sz="1800" dirty="0" smtClean="0">
                <a:latin typeface="Bookman Old Style" panose="02050604050505020204" pitchFamily="18" charset="0"/>
              </a:rPr>
              <a:t>“For the love of humanity, </a:t>
            </a:r>
          </a:p>
          <a:p>
            <a:pPr marL="0" indent="0" algn="ctr">
              <a:lnSpc>
                <a:spcPct val="250000"/>
              </a:lnSpc>
              <a:buNone/>
            </a:pPr>
            <a:r>
              <a:rPr lang="en-US" sz="1800" dirty="0" smtClean="0">
                <a:latin typeface="Bookman Old Style" panose="02050604050505020204" pitchFamily="18" charset="0"/>
              </a:rPr>
              <a:t>The Playa is the only safe place to assemble and operate H6.”</a:t>
            </a:r>
            <a:endParaRPr lang="en-US" sz="1800" dirty="0">
              <a:latin typeface="Bookman Old Style" panose="02050604050505020204" pitchFamily="18" charset="0"/>
            </a:endParaRPr>
          </a:p>
          <a:p>
            <a:pPr marL="0" indent="0" algn="ctr">
              <a:lnSpc>
                <a:spcPct val="250000"/>
              </a:lnSpc>
              <a:buNone/>
            </a:pPr>
            <a:r>
              <a:rPr lang="en-US" sz="1800" dirty="0" smtClean="0">
                <a:latin typeface="Bookman Old Style" panose="02050604050505020204" pitchFamily="18" charset="0"/>
              </a:rPr>
              <a:t>					-- Merlin</a:t>
            </a:r>
          </a:p>
          <a:p>
            <a:pPr marL="0" indent="0" algn="ctr">
              <a:lnSpc>
                <a:spcPct val="250000"/>
              </a:lnSpc>
              <a:buNone/>
            </a:pPr>
            <a:endParaRPr lang="en-US" sz="1800" dirty="0">
              <a:latin typeface="Bookman Old Style" panose="02050604050505020204" pitchFamily="18" charset="0"/>
            </a:endParaRPr>
          </a:p>
        </p:txBody>
      </p:sp>
    </p:spTree>
    <p:extLst>
      <p:ext uri="{BB962C8B-B14F-4D97-AF65-F5344CB8AC3E}">
        <p14:creationId xmlns:p14="http://schemas.microsoft.com/office/powerpoint/2010/main" val="102174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70005" y="556591"/>
            <a:ext cx="10515600" cy="5564713"/>
          </a:xfrm>
        </p:spPr>
        <p:txBody>
          <a:bodyPr/>
          <a:lstStyle/>
          <a:p>
            <a:pPr marL="0" indent="0" algn="ctr">
              <a:buNone/>
            </a:pPr>
            <a:r>
              <a:rPr lang="en-US" dirty="0" smtClean="0">
                <a:solidFill>
                  <a:srgbClr val="FFCCCC"/>
                </a:solidFill>
              </a:rPr>
              <a:t>This concludes the public portion of our broadcast.</a:t>
            </a:r>
            <a:br>
              <a:rPr lang="en-US" dirty="0" smtClean="0">
                <a:solidFill>
                  <a:srgbClr val="FFCCCC"/>
                </a:solidFill>
              </a:rPr>
            </a:br>
            <a:r>
              <a:rPr lang="en-US" dirty="0" smtClean="0">
                <a:solidFill>
                  <a:srgbClr val="FFCCCC"/>
                </a:solidFill>
              </a:rPr>
              <a:t/>
            </a:r>
            <a:br>
              <a:rPr lang="en-US" dirty="0" smtClean="0">
                <a:solidFill>
                  <a:srgbClr val="FFCCCC"/>
                </a:solidFill>
              </a:rPr>
            </a:br>
            <a:r>
              <a:rPr lang="en-US" dirty="0" smtClean="0">
                <a:solidFill>
                  <a:srgbClr val="FFCCCC"/>
                </a:solidFill>
              </a:rPr>
              <a:t/>
            </a:r>
            <a:br>
              <a:rPr lang="en-US" dirty="0" smtClean="0">
                <a:solidFill>
                  <a:srgbClr val="FFCCCC"/>
                </a:solidFill>
              </a:rPr>
            </a:br>
            <a:r>
              <a:rPr lang="en-US" dirty="0" smtClean="0">
                <a:solidFill>
                  <a:srgbClr val="FFCCCC"/>
                </a:solidFill>
              </a:rPr>
              <a:t>For additional information, please take a blood oath of secrecy on Shannon’s pink tool box.</a:t>
            </a:r>
            <a:endParaRPr lang="en-US" dirty="0">
              <a:solidFill>
                <a:srgbClr val="FFCCCC"/>
              </a:solidFill>
            </a:endParaRPr>
          </a:p>
        </p:txBody>
      </p:sp>
    </p:spTree>
    <p:extLst>
      <p:ext uri="{BB962C8B-B14F-4D97-AF65-F5344CB8AC3E}">
        <p14:creationId xmlns:p14="http://schemas.microsoft.com/office/powerpoint/2010/main" val="2667652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62815" y="2790908"/>
            <a:ext cx="1645920" cy="3617843"/>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49617" y="571626"/>
            <a:ext cx="2472317" cy="2594486"/>
          </a:xfrm>
          <a:prstGeom prst="rect">
            <a:avLst/>
          </a:prstGeom>
        </p:spPr>
      </p:pic>
      <p:cxnSp>
        <p:nvCxnSpPr>
          <p:cNvPr id="8" name="Straight Connector 7"/>
          <p:cNvCxnSpPr/>
          <p:nvPr/>
        </p:nvCxnSpPr>
        <p:spPr>
          <a:xfrm flipV="1">
            <a:off x="7108735" y="2820399"/>
            <a:ext cx="0" cy="37520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p:cNvCxnSpPr>
          <p:nvPr/>
        </p:nvCxnSpPr>
        <p:spPr>
          <a:xfrm flipH="1">
            <a:off x="5882326" y="3166112"/>
            <a:ext cx="403450" cy="2405129"/>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176073" y="2790908"/>
            <a:ext cx="2007910" cy="3884480"/>
            <a:chOff x="4176073" y="2790908"/>
            <a:chExt cx="2007910" cy="3884480"/>
          </a:xfrm>
        </p:grpSpPr>
        <p:cxnSp>
          <p:nvCxnSpPr>
            <p:cNvPr id="7" name="Straight Connector 6"/>
            <p:cNvCxnSpPr/>
            <p:nvPr/>
          </p:nvCxnSpPr>
          <p:spPr>
            <a:xfrm flipV="1">
              <a:off x="5462815" y="2790908"/>
              <a:ext cx="0" cy="37520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22070" y="4996206"/>
              <a:ext cx="461913" cy="48076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176073" y="2978510"/>
              <a:ext cx="1706252" cy="3696878"/>
              <a:chOff x="4176073" y="2978510"/>
              <a:chExt cx="1706252" cy="3696878"/>
            </a:xfrm>
          </p:grpSpPr>
          <p:cxnSp>
            <p:nvCxnSpPr>
              <p:cNvPr id="15" name="Straight Connector 14"/>
              <p:cNvCxnSpPr/>
              <p:nvPr/>
            </p:nvCxnSpPr>
            <p:spPr>
              <a:xfrm flipH="1">
                <a:off x="4176074" y="2978510"/>
                <a:ext cx="1451728" cy="3667387"/>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382673" y="3008001"/>
                <a:ext cx="1451728" cy="3667387"/>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20277" y="2978510"/>
                <a:ext cx="262048" cy="2949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76073" y="6645897"/>
                <a:ext cx="20244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flipH="1">
              <a:off x="4277297" y="2993255"/>
              <a:ext cx="1444773" cy="3652642"/>
            </a:xfrm>
            <a:prstGeom prst="line">
              <a:avLst/>
            </a:prstGeom>
            <a:ln w="158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flipH="1">
            <a:off x="6667089" y="2993255"/>
            <a:ext cx="1706252" cy="3696878"/>
            <a:chOff x="4176073" y="2978510"/>
            <a:chExt cx="1706252" cy="3696878"/>
          </a:xfrm>
        </p:grpSpPr>
        <p:grpSp>
          <p:nvGrpSpPr>
            <p:cNvPr id="35" name="Group 34"/>
            <p:cNvGrpSpPr/>
            <p:nvPr/>
          </p:nvGrpSpPr>
          <p:grpSpPr>
            <a:xfrm>
              <a:off x="4176073" y="2978510"/>
              <a:ext cx="1706252" cy="3696878"/>
              <a:chOff x="4176073" y="2978510"/>
              <a:chExt cx="1706252" cy="3696878"/>
            </a:xfrm>
          </p:grpSpPr>
          <p:cxnSp>
            <p:nvCxnSpPr>
              <p:cNvPr id="37" name="Straight Connector 36"/>
              <p:cNvCxnSpPr/>
              <p:nvPr/>
            </p:nvCxnSpPr>
            <p:spPr>
              <a:xfrm flipH="1">
                <a:off x="4176074" y="2978510"/>
                <a:ext cx="1451728" cy="3667387"/>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4382673" y="3008001"/>
                <a:ext cx="1451728" cy="3667387"/>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620277" y="2978510"/>
                <a:ext cx="262048" cy="2949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76073" y="6645897"/>
                <a:ext cx="20244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flipH="1">
              <a:off x="4277297" y="2993255"/>
              <a:ext cx="1444773" cy="3652642"/>
            </a:xfrm>
            <a:prstGeom prst="line">
              <a:avLst/>
            </a:prstGeom>
            <a:ln w="1587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202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192818" y="499211"/>
            <a:ext cx="6035040" cy="6035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870396" y="5053929"/>
            <a:ext cx="1143000" cy="1143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433201" y="2641452"/>
            <a:ext cx="1143000" cy="1143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27396" y="4016351"/>
            <a:ext cx="1143000" cy="1143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65263" y="4403185"/>
            <a:ext cx="867266" cy="369332"/>
          </a:xfrm>
          <a:prstGeom prst="rect">
            <a:avLst/>
          </a:prstGeom>
          <a:noFill/>
        </p:spPr>
        <p:txBody>
          <a:bodyPr wrap="square" rtlCol="0">
            <a:spAutoFit/>
          </a:bodyPr>
          <a:lstStyle/>
          <a:p>
            <a:pPr algn="ctr"/>
            <a:r>
              <a:rPr lang="en-US" b="1" dirty="0" smtClean="0"/>
              <a:t>now</a:t>
            </a:r>
            <a:endParaRPr lang="en-US" b="1" dirty="0"/>
          </a:p>
        </p:txBody>
      </p:sp>
      <p:sp>
        <p:nvSpPr>
          <p:cNvPr id="10" name="TextBox 9"/>
          <p:cNvSpPr txBox="1"/>
          <p:nvPr/>
        </p:nvSpPr>
        <p:spPr>
          <a:xfrm>
            <a:off x="3542318" y="3028286"/>
            <a:ext cx="924766" cy="369332"/>
          </a:xfrm>
          <a:prstGeom prst="rect">
            <a:avLst/>
          </a:prstGeom>
          <a:noFill/>
        </p:spPr>
        <p:txBody>
          <a:bodyPr wrap="square" rtlCol="0">
            <a:spAutoFit/>
          </a:bodyPr>
          <a:lstStyle/>
          <a:p>
            <a:pPr algn="ctr"/>
            <a:r>
              <a:rPr lang="en-US" b="1" dirty="0" smtClean="0">
                <a:solidFill>
                  <a:schemeClr val="accent4">
                    <a:lumMod val="75000"/>
                  </a:schemeClr>
                </a:solidFill>
              </a:rPr>
              <a:t>next</a:t>
            </a:r>
            <a:endParaRPr lang="en-US" b="1" dirty="0">
              <a:solidFill>
                <a:schemeClr val="accent4">
                  <a:lumMod val="75000"/>
                </a:schemeClr>
              </a:solidFill>
            </a:endParaRPr>
          </a:p>
        </p:txBody>
      </p:sp>
      <p:sp>
        <p:nvSpPr>
          <p:cNvPr id="11" name="TextBox 10"/>
          <p:cNvSpPr txBox="1"/>
          <p:nvPr/>
        </p:nvSpPr>
        <p:spPr>
          <a:xfrm>
            <a:off x="5008263" y="5440763"/>
            <a:ext cx="867266" cy="369332"/>
          </a:xfrm>
          <a:prstGeom prst="rect">
            <a:avLst/>
          </a:prstGeom>
          <a:noFill/>
        </p:spPr>
        <p:txBody>
          <a:bodyPr wrap="square" rtlCol="0">
            <a:spAutoFit/>
          </a:bodyPr>
          <a:lstStyle/>
          <a:p>
            <a:pPr algn="ctr"/>
            <a:r>
              <a:rPr lang="en-US" b="1" dirty="0" smtClean="0">
                <a:solidFill>
                  <a:schemeClr val="accent2">
                    <a:lumMod val="50000"/>
                  </a:schemeClr>
                </a:solidFill>
              </a:rPr>
              <a:t>before</a:t>
            </a:r>
            <a:endParaRPr lang="en-US" b="1" dirty="0">
              <a:solidFill>
                <a:schemeClr val="accent2">
                  <a:lumMod val="50000"/>
                </a:schemeClr>
              </a:solidFill>
            </a:endParaRPr>
          </a:p>
        </p:txBody>
      </p:sp>
      <p:sp>
        <p:nvSpPr>
          <p:cNvPr id="12" name="Right Arrow 11"/>
          <p:cNvSpPr/>
          <p:nvPr/>
        </p:nvSpPr>
        <p:spPr>
          <a:xfrm rot="8799596">
            <a:off x="4809880" y="3566303"/>
            <a:ext cx="1727835" cy="28011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049127" y="4794432"/>
            <a:ext cx="1143000" cy="1143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49127" y="5042766"/>
            <a:ext cx="1171750" cy="646331"/>
          </a:xfrm>
          <a:prstGeom prst="rect">
            <a:avLst/>
          </a:prstGeom>
          <a:noFill/>
        </p:spPr>
        <p:txBody>
          <a:bodyPr wrap="square" rtlCol="0">
            <a:spAutoFit/>
          </a:bodyPr>
          <a:lstStyle/>
          <a:p>
            <a:pPr algn="ctr"/>
            <a:r>
              <a:rPr lang="en-US" b="1" dirty="0" smtClean="0">
                <a:solidFill>
                  <a:schemeClr val="accent4">
                    <a:lumMod val="75000"/>
                  </a:schemeClr>
                </a:solidFill>
              </a:rPr>
              <a:t>would’ve been</a:t>
            </a:r>
            <a:endParaRPr lang="en-US" b="1" dirty="0">
              <a:solidFill>
                <a:schemeClr val="accent4">
                  <a:lumMod val="75000"/>
                </a:schemeClr>
              </a:solidFill>
            </a:endParaRPr>
          </a:p>
        </p:txBody>
      </p:sp>
      <p:sp>
        <p:nvSpPr>
          <p:cNvPr id="15" name="Oval 14"/>
          <p:cNvSpPr/>
          <p:nvPr/>
        </p:nvSpPr>
        <p:spPr>
          <a:xfrm>
            <a:off x="7936291" y="2873351"/>
            <a:ext cx="1143000" cy="1143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907541" y="3185354"/>
            <a:ext cx="1171750" cy="646331"/>
          </a:xfrm>
          <a:prstGeom prst="rect">
            <a:avLst/>
          </a:prstGeom>
          <a:noFill/>
        </p:spPr>
        <p:txBody>
          <a:bodyPr wrap="square" rtlCol="0">
            <a:spAutoFit/>
          </a:bodyPr>
          <a:lstStyle/>
          <a:p>
            <a:pPr algn="ctr"/>
            <a:r>
              <a:rPr lang="en-US" b="1" dirty="0" smtClean="0">
                <a:solidFill>
                  <a:schemeClr val="accent4">
                    <a:lumMod val="75000"/>
                  </a:schemeClr>
                </a:solidFill>
              </a:rPr>
              <a:t>could’ve been</a:t>
            </a:r>
            <a:endParaRPr lang="en-US" b="1" dirty="0">
              <a:solidFill>
                <a:schemeClr val="accent4">
                  <a:lumMod val="75000"/>
                </a:schemeClr>
              </a:solidFill>
            </a:endParaRPr>
          </a:p>
        </p:txBody>
      </p:sp>
    </p:spTree>
    <p:extLst>
      <p:ext uri="{BB962C8B-B14F-4D97-AF65-F5344CB8AC3E}">
        <p14:creationId xmlns:p14="http://schemas.microsoft.com/office/powerpoint/2010/main" val="373481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The Concept</a:t>
            </a:r>
            <a:endParaRPr lang="en-US" dirty="0"/>
          </a:p>
        </p:txBody>
      </p:sp>
      <p:sp>
        <p:nvSpPr>
          <p:cNvPr id="3" name="Content Placeholder 2"/>
          <p:cNvSpPr>
            <a:spLocks noGrp="1"/>
          </p:cNvSpPr>
          <p:nvPr>
            <p:ph idx="1"/>
          </p:nvPr>
        </p:nvSpPr>
        <p:spPr>
          <a:xfrm>
            <a:off x="838200" y="1825625"/>
            <a:ext cx="10515600" cy="1100455"/>
          </a:xfrm>
        </p:spPr>
        <p:txBody>
          <a:bodyPr>
            <a:normAutofit/>
          </a:bodyPr>
          <a:lstStyle/>
          <a:p>
            <a:pPr marL="0" indent="0" algn="ctr">
              <a:buNone/>
            </a:pPr>
            <a:r>
              <a:rPr lang="en-US" sz="1800" dirty="0" smtClean="0">
                <a:latin typeface="Bookman Old Style" panose="02050604050505020204" pitchFamily="18" charset="0"/>
              </a:rPr>
              <a:t>H6 is the brainchild of John Harrison, 18th century inventor of the Marine Chronometer.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901" y="2495626"/>
            <a:ext cx="2955196" cy="3721050"/>
          </a:xfrm>
          <a:prstGeom prst="rect">
            <a:avLst/>
          </a:prstGeom>
        </p:spPr>
      </p:pic>
    </p:spTree>
    <p:extLst>
      <p:ext uri="{BB962C8B-B14F-4D97-AF65-F5344CB8AC3E}">
        <p14:creationId xmlns:p14="http://schemas.microsoft.com/office/powerpoint/2010/main" val="155377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54103" y="397564"/>
            <a:ext cx="10515600" cy="2011681"/>
          </a:xfrm>
        </p:spPr>
        <p:txBody>
          <a:bodyPr>
            <a:normAutofit/>
          </a:bodyPr>
          <a:lstStyle/>
          <a:p>
            <a:pPr marL="0" indent="0" algn="ctr">
              <a:lnSpc>
                <a:spcPct val="300000"/>
              </a:lnSpc>
              <a:buNone/>
            </a:pPr>
            <a:r>
              <a:rPr lang="en-US" sz="1800" dirty="0" smtClean="0">
                <a:latin typeface="Bookman Old Style" panose="02050604050505020204" pitchFamily="18" charset="0"/>
              </a:rPr>
              <a:t>Harrison famously constructed four chronometers which he numbered successively H1 - H4 in order to meet the challenge of accurately calculating longitude at sea.</a:t>
            </a:r>
            <a:endParaRPr lang="en-US" sz="1800" dirty="0">
              <a:latin typeface="Bookman Old Style" panose="0205060405050502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664" y="2440122"/>
            <a:ext cx="1761435" cy="262806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0927" y="2409245"/>
            <a:ext cx="3942093" cy="2628061"/>
          </a:xfrm>
          <a:prstGeom prst="rect">
            <a:avLst/>
          </a:prstGeom>
        </p:spPr>
      </p:pic>
      <p:sp>
        <p:nvSpPr>
          <p:cNvPr id="7" name="TextBox 6"/>
          <p:cNvSpPr txBox="1"/>
          <p:nvPr/>
        </p:nvSpPr>
        <p:spPr>
          <a:xfrm>
            <a:off x="2637954" y="5351227"/>
            <a:ext cx="2146853" cy="923330"/>
          </a:xfrm>
          <a:prstGeom prst="rect">
            <a:avLst/>
          </a:prstGeom>
          <a:noFill/>
        </p:spPr>
        <p:txBody>
          <a:bodyPr wrap="square" rtlCol="0">
            <a:spAutoFit/>
          </a:bodyPr>
          <a:lstStyle/>
          <a:p>
            <a:pPr algn="ctr"/>
            <a:r>
              <a:rPr lang="en-US" dirty="0" smtClean="0"/>
              <a:t>H4, the culmination of Harrison’s efforts</a:t>
            </a:r>
            <a:br>
              <a:rPr lang="en-US" dirty="0" smtClean="0"/>
            </a:br>
            <a:r>
              <a:rPr lang="en-US" dirty="0" smtClean="0"/>
              <a:t>(or so we thought)</a:t>
            </a:r>
            <a:endParaRPr lang="en-US" dirty="0"/>
          </a:p>
        </p:txBody>
      </p:sp>
      <p:sp>
        <p:nvSpPr>
          <p:cNvPr id="8" name="TextBox 7"/>
          <p:cNvSpPr txBox="1"/>
          <p:nvPr/>
        </p:nvSpPr>
        <p:spPr>
          <a:xfrm>
            <a:off x="5190927" y="5351227"/>
            <a:ext cx="3942093" cy="369332"/>
          </a:xfrm>
          <a:prstGeom prst="rect">
            <a:avLst/>
          </a:prstGeom>
          <a:noFill/>
        </p:spPr>
        <p:txBody>
          <a:bodyPr wrap="square" rtlCol="0">
            <a:spAutoFit/>
          </a:bodyPr>
          <a:lstStyle/>
          <a:p>
            <a:pPr algn="ctr"/>
            <a:r>
              <a:rPr lang="en-US" dirty="0" smtClean="0"/>
              <a:t>The works ofH4</a:t>
            </a:r>
            <a:endParaRPr lang="en-US" dirty="0"/>
          </a:p>
        </p:txBody>
      </p:sp>
    </p:spTree>
    <p:extLst>
      <p:ext uri="{BB962C8B-B14F-4D97-AF65-F5344CB8AC3E}">
        <p14:creationId xmlns:p14="http://schemas.microsoft.com/office/powerpoint/2010/main" val="99821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0202" y="492981"/>
            <a:ext cx="10972800" cy="5683982"/>
          </a:xfrm>
        </p:spPr>
        <p:txBody>
          <a:bodyPr>
            <a:normAutofit/>
          </a:bodyPr>
          <a:lstStyle/>
          <a:p>
            <a:pPr marL="0" indent="0" algn="ctr">
              <a:lnSpc>
                <a:spcPct val="200000"/>
              </a:lnSpc>
              <a:buNone/>
            </a:pPr>
            <a:r>
              <a:rPr lang="en-US" sz="1800" dirty="0" smtClean="0">
                <a:latin typeface="Bookman Old Style" panose="02050604050505020204" pitchFamily="18" charset="0"/>
              </a:rPr>
              <a:t>And that was the end of Harrison’s story. Or so we believed until the recent discovery of missing pages from his notebook wherein Harrison describes a timepiece so revolutionary and ahead of its time that he expressed doubts as to whether he should build it. </a:t>
            </a:r>
          </a:p>
          <a:p>
            <a:pPr marL="0" indent="0" algn="ctr">
              <a:lnSpc>
                <a:spcPct val="200000"/>
              </a:lnSpc>
              <a:buNone/>
            </a:pPr>
            <a:r>
              <a:rPr lang="en-US" sz="1800" dirty="0" smtClean="0">
                <a:latin typeface="Bookman Old Style" panose="02050604050505020204" pitchFamily="18" charset="0"/>
              </a:rPr>
              <a:t>What terrible consequences might ensue? </a:t>
            </a:r>
          </a:p>
          <a:p>
            <a:pPr marL="0" indent="0" algn="ctr">
              <a:lnSpc>
                <a:spcPct val="200000"/>
              </a:lnSpc>
              <a:buNone/>
            </a:pPr>
            <a:r>
              <a:rPr lang="en-US" sz="1800" dirty="0" smtClean="0">
                <a:latin typeface="Bookman Old Style" panose="02050604050505020204" pitchFamily="18" charset="0"/>
              </a:rPr>
              <a:t>It would tell time far more accurately than observation of celestial bodies. </a:t>
            </a:r>
          </a:p>
          <a:p>
            <a:pPr marL="0" indent="0" algn="ctr">
              <a:lnSpc>
                <a:spcPct val="200000"/>
              </a:lnSpc>
              <a:buNone/>
            </a:pPr>
            <a:r>
              <a:rPr lang="en-US" sz="1800" dirty="0" smtClean="0">
                <a:latin typeface="Bookman Old Style" panose="02050604050505020204" pitchFamily="18" charset="0"/>
              </a:rPr>
              <a:t>Would he be accused of blasphemy? </a:t>
            </a:r>
          </a:p>
          <a:p>
            <a:pPr marL="0" indent="0" algn="ctr">
              <a:lnSpc>
                <a:spcPct val="200000"/>
              </a:lnSpc>
              <a:buNone/>
            </a:pPr>
            <a:r>
              <a:rPr lang="en-US" sz="1800" dirty="0" smtClean="0">
                <a:latin typeface="Bookman Old Style" panose="02050604050505020204" pitchFamily="18" charset="0"/>
              </a:rPr>
              <a:t>What if it fell into the wrong hands?</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23739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75861" y="397564"/>
            <a:ext cx="10693842" cy="2011681"/>
          </a:xfrm>
        </p:spPr>
        <p:txBody>
          <a:bodyPr>
            <a:noAutofit/>
          </a:bodyPr>
          <a:lstStyle/>
          <a:p>
            <a:pPr marL="0" indent="0" algn="ctr">
              <a:lnSpc>
                <a:spcPct val="250000"/>
              </a:lnSpc>
              <a:buNone/>
            </a:pPr>
            <a:r>
              <a:rPr lang="en-US" sz="1800" dirty="0" smtClean="0">
                <a:latin typeface="Bookman Old Style" panose="02050604050505020204" pitchFamily="18" charset="0"/>
              </a:rPr>
              <a:t>The engineering secret behind H6's accuracy is all natural hardwood construction. Harrison's original profession was carpenter, and he built wooden clockworks before he began work on marine chronometers. Three of Harrison's early wooden clocks have survived.</a:t>
            </a:r>
            <a:endParaRPr lang="en-US" sz="1800" dirty="0">
              <a:latin typeface="Bookman Old Style" panose="020506040505050202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0370" y="2409245"/>
            <a:ext cx="2664823" cy="4463343"/>
          </a:xfrm>
          <a:prstGeom prst="rect">
            <a:avLst/>
          </a:prstGeom>
        </p:spPr>
      </p:pic>
    </p:spTree>
    <p:extLst>
      <p:ext uri="{BB962C8B-B14F-4D97-AF65-F5344CB8AC3E}">
        <p14:creationId xmlns:p14="http://schemas.microsoft.com/office/powerpoint/2010/main" val="180415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a:r>
              <a:rPr lang="en-US" dirty="0" smtClean="0">
                <a:latin typeface="Algerian" panose="04020705040A02060702" pitchFamily="82" charset="0"/>
              </a:rPr>
              <a:t>The Missing Pages</a:t>
            </a:r>
            <a:endParaRPr lang="en-US" dirty="0">
              <a:latin typeface="Algerian" panose="04020705040A02060702" pitchFamily="82" charset="0"/>
            </a:endParaRPr>
          </a:p>
        </p:txBody>
      </p:sp>
      <p:sp>
        <p:nvSpPr>
          <p:cNvPr id="5" name="Content Placeholder 2"/>
          <p:cNvSpPr>
            <a:spLocks noGrp="1"/>
          </p:cNvSpPr>
          <p:nvPr>
            <p:ph idx="1"/>
          </p:nvPr>
        </p:nvSpPr>
        <p:spPr>
          <a:xfrm>
            <a:off x="838200" y="1963971"/>
            <a:ext cx="10515600" cy="4212991"/>
          </a:xfrm>
        </p:spPr>
        <p:txBody>
          <a:bodyPr>
            <a:noAutofit/>
          </a:bodyPr>
          <a:lstStyle/>
          <a:p>
            <a:pPr marL="0" indent="0" algn="ctr">
              <a:lnSpc>
                <a:spcPct val="200000"/>
              </a:lnSpc>
              <a:buNone/>
            </a:pPr>
            <a:r>
              <a:rPr lang="en-US" sz="1800" dirty="0" smtClean="0">
                <a:latin typeface="Bookman Old Style" panose="02050604050505020204" pitchFamily="18" charset="0"/>
              </a:rPr>
              <a:t>We have only the word of a shadowy figure calling himself </a:t>
            </a:r>
            <a:r>
              <a:rPr lang="en-US" sz="1800" i="1" dirty="0" smtClean="0">
                <a:latin typeface="Bookman Old Style" panose="02050604050505020204" pitchFamily="18" charset="0"/>
              </a:rPr>
              <a:t>Merlin </a:t>
            </a:r>
            <a:r>
              <a:rPr lang="en-US" sz="1800" dirty="0" smtClean="0">
                <a:latin typeface="Bookman Old Style" panose="02050604050505020204" pitchFamily="18" charset="0"/>
              </a:rPr>
              <a:t>for the discovery of the missing Harrison notebook and the story behind it, although to date every detail of his story has survived independent scrutiny. </a:t>
            </a:r>
          </a:p>
          <a:p>
            <a:pPr marL="0" indent="0" algn="ctr">
              <a:lnSpc>
                <a:spcPct val="200000"/>
              </a:lnSpc>
              <a:buNone/>
            </a:pPr>
            <a:endParaRPr lang="en-US" sz="1800" dirty="0" smtClean="0">
              <a:latin typeface="Bookman Old Style" panose="02050604050505020204" pitchFamily="18" charset="0"/>
            </a:endParaRPr>
          </a:p>
          <a:p>
            <a:pPr marL="0" indent="0" algn="ctr">
              <a:lnSpc>
                <a:spcPct val="200000"/>
              </a:lnSpc>
              <a:buNone/>
            </a:pPr>
            <a:r>
              <a:rPr lang="en-US" sz="1800" dirty="0" smtClean="0">
                <a:latin typeface="Bookman Old Style" panose="02050604050505020204" pitchFamily="18" charset="0"/>
              </a:rPr>
              <a:t>He told his tale in a single interview, insisting on meeting in a public place. Becoming ever more agitated over the course of the interview he descended into paranoid ramblings and bolted. All attempts at contact since then have failed. </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102922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a:r>
              <a:rPr lang="en-US" dirty="0" err="1" smtClean="0">
                <a:latin typeface="Algerian" panose="04020705040A02060702" pitchFamily="82" charset="0"/>
              </a:rPr>
              <a:t>Broke’s</a:t>
            </a:r>
            <a:r>
              <a:rPr lang="en-US" dirty="0" smtClean="0">
                <a:latin typeface="Algerian" panose="04020705040A02060702" pitchFamily="82" charset="0"/>
              </a:rPr>
              <a:t> hat</a:t>
            </a:r>
            <a:endParaRPr lang="en-US" dirty="0">
              <a:latin typeface="Algerian" panose="04020705040A02060702" pitchFamily="82" charset="0"/>
            </a:endParaRPr>
          </a:p>
        </p:txBody>
      </p:sp>
      <p:sp>
        <p:nvSpPr>
          <p:cNvPr id="5" name="Content Placeholder 2"/>
          <p:cNvSpPr>
            <a:spLocks noGrp="1"/>
          </p:cNvSpPr>
          <p:nvPr>
            <p:ph idx="1"/>
          </p:nvPr>
        </p:nvSpPr>
        <p:spPr>
          <a:xfrm>
            <a:off x="838200" y="1963971"/>
            <a:ext cx="10515600" cy="4212991"/>
          </a:xfrm>
        </p:spPr>
        <p:txBody>
          <a:bodyPr>
            <a:noAutofit/>
          </a:bodyPr>
          <a:lstStyle/>
          <a:p>
            <a:pPr marL="0" indent="0" algn="ctr">
              <a:lnSpc>
                <a:spcPct val="150000"/>
              </a:lnSpc>
              <a:buNone/>
            </a:pPr>
            <a:r>
              <a:rPr lang="en-US" sz="1800" dirty="0" smtClean="0">
                <a:latin typeface="Bookman Old Style" panose="02050604050505020204" pitchFamily="18" charset="0"/>
              </a:rPr>
              <a:t>The morning after the Temple Burn at Burning Man 2015 Merlin found a discarded Wellington hat in a pile of </a:t>
            </a:r>
            <a:r>
              <a:rPr lang="en-US" sz="1800" dirty="0" err="1" smtClean="0">
                <a:latin typeface="Bookman Old Style" panose="02050604050505020204" pitchFamily="18" charset="0"/>
              </a:rPr>
              <a:t>moop</a:t>
            </a:r>
            <a:r>
              <a:rPr lang="en-US" sz="1800" dirty="0" smtClean="0">
                <a:latin typeface="Bookman Old Style" panose="02050604050505020204" pitchFamily="18" charset="0"/>
              </a:rPr>
              <a:t>. Its antique silk lining badly ripped, and the hat itself quite battered.</a:t>
            </a:r>
          </a:p>
          <a:p>
            <a:pPr marL="0" indent="0" algn="ctr">
              <a:lnSpc>
                <a:spcPct val="150000"/>
              </a:lnSpc>
              <a:buNone/>
            </a:pPr>
            <a:endParaRPr lang="en-US" sz="1800" dirty="0" smtClean="0">
              <a:latin typeface="Bookman Old Style" panose="02050604050505020204" pitchFamily="18" charset="0"/>
            </a:endParaRPr>
          </a:p>
          <a:p>
            <a:pPr marL="0" indent="0" algn="ctr">
              <a:lnSpc>
                <a:spcPct val="150000"/>
              </a:lnSpc>
              <a:buNone/>
            </a:pPr>
            <a:r>
              <a:rPr lang="en-US" sz="1800" dirty="0" smtClean="0">
                <a:latin typeface="Bookman Old Style" panose="02050604050505020204" pitchFamily="18" charset="0"/>
              </a:rPr>
              <a:t>Branded into the interior headband on one side the initials </a:t>
            </a:r>
            <a:r>
              <a:rPr lang="en-US" sz="1800" i="1" dirty="0" smtClean="0">
                <a:latin typeface="Bookman Old Style" panose="02050604050505020204" pitchFamily="18" charset="0"/>
              </a:rPr>
              <a:t>P.B.V.B.</a:t>
            </a:r>
            <a:r>
              <a:rPr lang="en-US" sz="1800" dirty="0" smtClean="0">
                <a:latin typeface="Bookman Old Style" panose="02050604050505020204" pitchFamily="18" charset="0"/>
              </a:rPr>
              <a:t>, and on the other the name </a:t>
            </a:r>
            <a:r>
              <a:rPr lang="en-US" sz="1800" i="1" dirty="0" smtClean="0">
                <a:latin typeface="Bookman Old Style" panose="02050604050505020204" pitchFamily="18" charset="0"/>
              </a:rPr>
              <a:t>Shannon</a:t>
            </a:r>
            <a:r>
              <a:rPr lang="en-US" sz="1800" dirty="0" smtClean="0">
                <a:latin typeface="Bookman Old Style" panose="02050604050505020204" pitchFamily="18" charset="0"/>
              </a:rPr>
              <a:t>. </a:t>
            </a:r>
          </a:p>
          <a:p>
            <a:pPr marL="0" indent="0" algn="ctr">
              <a:lnSpc>
                <a:spcPct val="150000"/>
              </a:lnSpc>
              <a:buNone/>
            </a:pPr>
            <a:endParaRPr lang="en-US" sz="1800" dirty="0" smtClean="0">
              <a:latin typeface="Bookman Old Style" panose="02050604050505020204" pitchFamily="18" charset="0"/>
            </a:endParaRPr>
          </a:p>
          <a:p>
            <a:pPr marL="0" indent="0" algn="ctr">
              <a:lnSpc>
                <a:spcPct val="150000"/>
              </a:lnSpc>
              <a:buNone/>
            </a:pPr>
            <a:r>
              <a:rPr lang="en-US" sz="1800" dirty="0" smtClean="0">
                <a:latin typeface="Bookman Old Style" panose="02050604050505020204" pitchFamily="18" charset="0"/>
              </a:rPr>
              <a:t>Reaching his fingers under the ripped lining, Merlin retrieved Harrison's missing notes.</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329205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20202" y="492981"/>
            <a:ext cx="10972800" cy="5683982"/>
          </a:xfrm>
        </p:spPr>
        <p:txBody>
          <a:bodyPr>
            <a:normAutofit/>
          </a:bodyPr>
          <a:lstStyle/>
          <a:p>
            <a:pPr marL="0" indent="0" algn="ctr">
              <a:lnSpc>
                <a:spcPct val="160000"/>
              </a:lnSpc>
              <a:buNone/>
            </a:pPr>
            <a:r>
              <a:rPr lang="en-US" sz="1800" dirty="0" smtClean="0">
                <a:latin typeface="Bookman Old Style" panose="02050604050505020204" pitchFamily="18" charset="0"/>
              </a:rPr>
              <a:t>Through </a:t>
            </a:r>
            <a:r>
              <a:rPr lang="en-US" sz="1800" dirty="0">
                <a:latin typeface="Bookman Old Style" panose="02050604050505020204" pitchFamily="18" charset="0"/>
              </a:rPr>
              <a:t>carbon-14 dating Merlin </a:t>
            </a:r>
            <a:r>
              <a:rPr lang="en-US" sz="1800" dirty="0" smtClean="0">
                <a:latin typeface="Bookman Old Style" panose="02050604050505020204" pitchFamily="18" charset="0"/>
              </a:rPr>
              <a:t>determined the hat's felt came from a North American beaver living at the turn of the 19th century. He also found microscopic crystals of a nitrate found only in Mammoth Cave Kentucky, and traces of the extraordinarily rare 70-fullerene (a type of </a:t>
            </a:r>
            <a:r>
              <a:rPr lang="en-US" sz="1800" dirty="0" err="1" smtClean="0">
                <a:latin typeface="Bookman Old Style" panose="02050604050505020204" pitchFamily="18" charset="0"/>
              </a:rPr>
              <a:t>Buckyball</a:t>
            </a:r>
            <a:r>
              <a:rPr lang="en-US" sz="1800" dirty="0" smtClean="0">
                <a:latin typeface="Bookman Old Style" panose="02050604050505020204" pitchFamily="18" charset="0"/>
              </a:rPr>
              <a:t>) whose only known means of production is from the soot produced burning charcoal from English oak.</a:t>
            </a:r>
          </a:p>
          <a:p>
            <a:pPr marL="0" indent="0" algn="ctr">
              <a:lnSpc>
                <a:spcPct val="160000"/>
              </a:lnSpc>
              <a:buNone/>
            </a:pPr>
            <a:endParaRPr lang="en-US" sz="1800" dirty="0" smtClean="0">
              <a:latin typeface="Bookman Old Style" panose="02050604050505020204" pitchFamily="18" charset="0"/>
            </a:endParaRPr>
          </a:p>
          <a:p>
            <a:pPr marL="0" indent="0" algn="ctr">
              <a:lnSpc>
                <a:spcPct val="160000"/>
              </a:lnSpc>
              <a:buNone/>
            </a:pPr>
            <a:r>
              <a:rPr lang="en-US" sz="1800" dirty="0" smtClean="0">
                <a:latin typeface="Bookman Old Style" panose="02050604050505020204" pitchFamily="18" charset="0"/>
              </a:rPr>
              <a:t>Therefore the hat had been exposed to both American and British black powder smoke from the era of the War of 1812.</a:t>
            </a:r>
          </a:p>
          <a:p>
            <a:pPr marL="0" indent="0" algn="ctr">
              <a:lnSpc>
                <a:spcPct val="160000"/>
              </a:lnSpc>
              <a:buNone/>
            </a:pPr>
            <a:endParaRPr lang="en-US" sz="1800" dirty="0" smtClean="0">
              <a:latin typeface="Bookman Old Style" panose="02050604050505020204" pitchFamily="18" charset="0"/>
            </a:endParaRPr>
          </a:p>
          <a:p>
            <a:pPr marL="0" indent="0" algn="ctr">
              <a:lnSpc>
                <a:spcPct val="160000"/>
              </a:lnSpc>
              <a:buNone/>
            </a:pPr>
            <a:r>
              <a:rPr lang="en-US" sz="1800" dirty="0" smtClean="0">
                <a:latin typeface="Bookman Old Style" panose="02050604050505020204" pitchFamily="18" charset="0"/>
              </a:rPr>
              <a:t>There could be no doubt. He had found </a:t>
            </a:r>
            <a:r>
              <a:rPr lang="en-US" sz="1800" dirty="0" err="1" smtClean="0">
                <a:latin typeface="Bookman Old Style" panose="02050604050505020204" pitchFamily="18" charset="0"/>
              </a:rPr>
              <a:t>Broke's</a:t>
            </a:r>
            <a:r>
              <a:rPr lang="en-US" sz="1800" dirty="0" smtClean="0">
                <a:latin typeface="Bookman Old Style" panose="02050604050505020204" pitchFamily="18" charset="0"/>
              </a:rPr>
              <a:t> hat.</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1625504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1212</Words>
  <Application>Microsoft Macintosh PowerPoint</Application>
  <PresentationFormat>Custom</PresentationFormat>
  <Paragraphs>105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BM 2018</vt:lpstr>
      <vt:lpstr>The Work</vt:lpstr>
      <vt:lpstr>The Concept</vt:lpstr>
      <vt:lpstr>PowerPoint Presentation</vt:lpstr>
      <vt:lpstr>PowerPoint Presentation</vt:lpstr>
      <vt:lpstr>PowerPoint Presentation</vt:lpstr>
      <vt:lpstr>The Missing Pages</vt:lpstr>
      <vt:lpstr>Broke’s 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Dream Team</vt:lpstr>
      <vt:lpstr>PowerPoint Presentation</vt:lpstr>
      <vt:lpstr>PowerPoint Presentation</vt:lpstr>
      <vt:lpstr>PowerPoint Presentation</vt:lpstr>
      <vt:lpstr>PowerPoint Presentation</vt:lpstr>
      <vt:lpstr>Road Map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Burning Man 2016</dc:title>
  <dc:creator>Jack Fox</dc:creator>
  <cp:lastModifiedBy>jj moi</cp:lastModifiedBy>
  <cp:revision>57</cp:revision>
  <dcterms:created xsi:type="dcterms:W3CDTF">2015-09-20T16:04:08Z</dcterms:created>
  <dcterms:modified xsi:type="dcterms:W3CDTF">2017-11-09T19:01:14Z</dcterms:modified>
</cp:coreProperties>
</file>