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3" r:id="rId15"/>
    <p:sldId id="28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E93E-F1BF-8649-A62F-6603D8AE8D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F5A3-D0C0-FA40-AAEA-17EB8336AB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P, NP, NP complete, NP hard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主讲人：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hpp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日期：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2019/11/10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 Complete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2318" y="141886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什么是</a:t>
            </a:r>
            <a:r>
              <a:rPr kumimoji="1" lang="en-US" altLang="zh-CN" sz="2800" dirty="0" smtClean="0"/>
              <a:t>NP Complete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2620" y="2246340"/>
            <a:ext cx="6968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92619" y="2245310"/>
            <a:ext cx="6968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en-US" altLang="zh-CN" sz="2400" dirty="0" smtClean="0"/>
              <a:t>3-SAT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40645" y="2949825"/>
            <a:ext cx="734521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现在我们有一系列布尔变量，</a:t>
            </a:r>
            <a:r>
              <a:rPr lang="en-US" altLang="zh-CN" dirty="0" smtClean="0"/>
              <a:t>x1 x2 x3 ...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CNF</a:t>
            </a:r>
            <a:r>
              <a:rPr lang="zh-CN" altLang="en-US" dirty="0" smtClean="0"/>
              <a:t>的算式（令</a:t>
            </a:r>
            <a:r>
              <a:rPr lang="en-US" altLang="zh-CN" dirty="0" smtClean="0"/>
              <a:t>n=5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x1 ||x4 ||x5</a:t>
            </a:r>
            <a:r>
              <a:rPr lang="zh-CN" altLang="en-US" dirty="0"/>
              <a:t>）</a:t>
            </a:r>
            <a:r>
              <a:rPr lang="en-US" altLang="zh-CN" dirty="0"/>
              <a:t>&amp;&amp;</a:t>
            </a:r>
            <a:r>
              <a:rPr lang="zh-CN" altLang="en-US" dirty="0"/>
              <a:t>（</a:t>
            </a:r>
            <a:r>
              <a:rPr lang="en-US" altLang="zh-CN" dirty="0"/>
              <a:t>x2||!x3||x2</a:t>
            </a:r>
            <a:r>
              <a:rPr lang="zh-CN" altLang="en-US" dirty="0"/>
              <a:t>）</a:t>
            </a:r>
            <a:r>
              <a:rPr lang="en-US" altLang="zh-CN" dirty="0"/>
              <a:t>&amp;&amp;</a:t>
            </a:r>
            <a:r>
              <a:rPr lang="zh-CN" altLang="en-US" dirty="0"/>
              <a:t>（</a:t>
            </a:r>
            <a:r>
              <a:rPr lang="en-US" altLang="zh-CN" dirty="0"/>
              <a:t>x2||!x3||!x4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有没有一种组合</a:t>
            </a:r>
            <a:r>
              <a:rPr lang="en-US" altLang="zh-CN" dirty="0"/>
              <a:t>x1 .... x5, </a:t>
            </a:r>
            <a:r>
              <a:rPr lang="zh-CN" altLang="en-US" dirty="0"/>
              <a:t>使得最终结果为</a:t>
            </a:r>
            <a:r>
              <a:rPr lang="en-US" altLang="zh-CN" dirty="0" smtClean="0"/>
              <a:t>True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是否为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问题？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有没</a:t>
            </a:r>
            <a:r>
              <a:rPr lang="zh-CN" altLang="en-US" dirty="0"/>
              <a:t>有可能在多项式时间内求出问题的解呢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千僖难题：</a:t>
            </a:r>
            <a:r>
              <a:rPr kumimoji="1" lang="en-US" altLang="zh-CN" dirty="0" smtClean="0"/>
              <a:t>P = NP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80868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七大千僖难题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18" y="2484453"/>
            <a:ext cx="7543800" cy="227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千僖难题：</a:t>
            </a:r>
            <a:r>
              <a:rPr kumimoji="1" lang="en-US" altLang="zh-CN" dirty="0" smtClean="0"/>
              <a:t>P = NP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80868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你相不相信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79542" y="2512879"/>
            <a:ext cx="75072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/>
              <a:t>判断和求解属于同一级别难度的事情？</a:t>
            </a:r>
            <a:endParaRPr lang="zh-CN" altLang="en-US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分辨音乐好听来是难听</a:t>
            </a:r>
            <a:r>
              <a:rPr lang="zh-CN" altLang="en-US" sz="2400" dirty="0"/>
              <a:t>ＶＳ作一首好听的曲子</a:t>
            </a: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分辨一道菜好吃还是不好吃ＶＳ做得一手好菜</a:t>
            </a: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分辨一本书好不好看ＶＳ写一本好书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千僖难题：</a:t>
            </a:r>
            <a:r>
              <a:rPr kumimoji="1" lang="en-US" altLang="zh-CN" dirty="0" smtClean="0"/>
              <a:t>P = NP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808688"/>
            <a:ext cx="75075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P = NP</a:t>
            </a:r>
            <a:r>
              <a:rPr kumimoji="1" lang="zh-CN" altLang="en-US" sz="2800" dirty="0"/>
              <a:t>的意义何在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79542" y="2512879"/>
            <a:ext cx="7507258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/>
              <a:t>癌症问题</a:t>
            </a:r>
            <a:endParaRPr lang="zh-CN" altLang="en-US" sz="2400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/>
              <a:t>选举问题</a:t>
            </a:r>
            <a:endParaRPr lang="zh-CN" altLang="en-US" sz="2400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/>
              <a:t>资源分配问题</a:t>
            </a:r>
            <a:endParaRPr lang="zh-CN" altLang="en-US" sz="2400" dirty="0"/>
          </a:p>
          <a:p>
            <a:pPr marL="285750" indent="-285750">
              <a:buFont typeface="Arial" panose="020B0604020202090204"/>
              <a:buChar char="•"/>
            </a:pPr>
            <a:r>
              <a:rPr lang="en-US" altLang="zh-CN" sz="2400" dirty="0"/>
              <a:t>...</a:t>
            </a:r>
            <a:endParaRPr lang="zh-CN" altLang="en-US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/>
              <a:t>个人的人生观</a:t>
            </a:r>
            <a:endParaRPr lang="zh-CN" alt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千僖难题：</a:t>
            </a:r>
            <a:r>
              <a:rPr kumimoji="1" lang="en-US" altLang="zh-CN" dirty="0"/>
              <a:t>P = NP</a:t>
            </a:r>
            <a:r>
              <a:rPr kumimoji="1" lang="zh-CN" altLang="en-US" dirty="0"/>
              <a:t>？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417638"/>
            <a:ext cx="8128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94473" y="2828836"/>
            <a:ext cx="733028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zh-CN" altLang="en-US" sz="2400" dirty="0"/>
              <a:t>本质相同，问题可以互相转换（多项式时间内）</a:t>
            </a:r>
            <a:endParaRPr lang="zh-CN" altLang="en-US" sz="2400" dirty="0"/>
          </a:p>
          <a:p>
            <a:pPr marL="342900" indent="-342900">
              <a:buFont typeface="Arial" panose="020B0604020202090204"/>
              <a:buChar char="•"/>
            </a:pPr>
            <a:endParaRPr lang="zh-CN" altLang="en-US" sz="2400" dirty="0"/>
          </a:p>
          <a:p>
            <a:pPr marL="342900" indent="-342900">
              <a:buFont typeface="Arial" panose="020B0604020202090204"/>
              <a:buChar char="•"/>
            </a:pPr>
            <a:r>
              <a:rPr lang="zh-CN" altLang="en-US" sz="2400" dirty="0"/>
              <a:t>一个是Ｐ，其它都是Ｐ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28546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655" y="1808688"/>
            <a:ext cx="4939990" cy="44054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60859" y="6241416"/>
            <a:ext cx="189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图：什么是</a:t>
            </a:r>
            <a:r>
              <a:rPr lang="en-US" altLang="zh-CN" dirty="0" smtClean="0"/>
              <a:t>clique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972" y="2535870"/>
            <a:ext cx="3810000" cy="2616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97399" y="528110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sz="2400" dirty="0"/>
              <a:t>clique </a:t>
            </a:r>
            <a:r>
              <a:rPr lang="fr-FR" altLang="zh-CN" sz="2400" dirty="0" err="1" smtClean="0"/>
              <a:t>problem</a:t>
            </a:r>
            <a:r>
              <a:rPr lang="zh-CN" altLang="zh-CN" sz="2400" dirty="0" smtClean="0"/>
              <a:t>：</a:t>
            </a:r>
            <a:r>
              <a:rPr lang="zh-CN" altLang="fr-FR" sz="2400" dirty="0" smtClean="0"/>
              <a:t>在图中找全连接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0299"/>
            <a:ext cx="9144000" cy="4552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4686"/>
            <a:ext cx="9144000" cy="449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从复杂度说起</a:t>
            </a:r>
            <a:endParaRPr kumimoji="1" lang="en-US" altLang="zh-CN" dirty="0" smtClean="0"/>
          </a:p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 Complete</a:t>
            </a:r>
            <a:endParaRPr kumimoji="1" lang="en-US" altLang="zh-CN" dirty="0" smtClean="0"/>
          </a:p>
          <a:p>
            <a:r>
              <a:rPr kumimoji="1" lang="zh-CN" altLang="en-US" dirty="0" smtClean="0"/>
              <a:t>千僖难题：</a:t>
            </a:r>
            <a:r>
              <a:rPr kumimoji="1" lang="en-US" altLang="zh-CN" dirty="0" smtClean="0"/>
              <a:t>P = NP 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NP Complete</a:t>
            </a:r>
            <a:r>
              <a:rPr kumimoji="1" lang="zh-CN" altLang="en-US" dirty="0" smtClean="0"/>
              <a:t>问题的特性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NP Complete </a:t>
            </a:r>
            <a:r>
              <a:rPr kumimoji="1" lang="zh-CN" altLang="en-US" dirty="0" smtClean="0"/>
              <a:t>问题处理策略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64816"/>
            <a:ext cx="9144000" cy="451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0298"/>
            <a:ext cx="9144000" cy="46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6836"/>
            <a:ext cx="9144000" cy="4534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Clique Problem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3-SAT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2569"/>
            <a:ext cx="9144000" cy="4765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经典的</a:t>
            </a:r>
            <a:r>
              <a:rPr kumimoji="1" lang="en-US" altLang="zh-CN" sz="2800" dirty="0" smtClean="0"/>
              <a:t>NP Complete</a:t>
            </a:r>
            <a:r>
              <a:rPr kumimoji="1" lang="zh-CN" altLang="en-US" sz="2800" dirty="0" smtClean="0"/>
              <a:t>问题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9120" y="2697590"/>
            <a:ext cx="4064000" cy="295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经典的</a:t>
            </a:r>
            <a:r>
              <a:rPr kumimoji="1" lang="en-US" altLang="zh-CN" sz="2800" dirty="0" smtClean="0"/>
              <a:t>NP Complete</a:t>
            </a:r>
            <a:r>
              <a:rPr kumimoji="1" lang="zh-CN" altLang="en-US" sz="2800" dirty="0" smtClean="0"/>
              <a:t>问题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0" y="2723241"/>
            <a:ext cx="38354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</a:t>
            </a:r>
            <a:r>
              <a:rPr kumimoji="1" lang="zh-CN" altLang="en-US" dirty="0"/>
              <a:t>问题的特性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560" y="154707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经典的</a:t>
            </a:r>
            <a:r>
              <a:rPr kumimoji="1" lang="en-US" altLang="zh-CN" sz="2800" dirty="0" smtClean="0"/>
              <a:t>NP Complete</a:t>
            </a:r>
            <a:r>
              <a:rPr kumimoji="1" lang="zh-CN" altLang="en-US" sz="2800" dirty="0" smtClean="0"/>
              <a:t>问题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213" y="2761466"/>
            <a:ext cx="3949700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 </a:t>
            </a:r>
            <a:r>
              <a:rPr kumimoji="1" lang="zh-CN" altLang="en-US" dirty="0"/>
              <a:t>问题处理策略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30878" y="1235626"/>
            <a:ext cx="8759098" cy="540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 smtClean="0"/>
              <a:t>对问题施加限制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/>
              <a:t>改进指数时间算法（</a:t>
            </a:r>
            <a:r>
              <a:rPr lang="en-US" altLang="zh-CN" dirty="0"/>
              <a:t>2^n -&gt; 1.5^n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 smtClean="0"/>
              <a:t>启发示方法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回溯法（是一种选优搜索法，又称为试探法，按选优条件向前搜索，以达到目标。但当探索到某一步时，发现原先选择并不优或达不到目标，就退回一步重新选择，这种走不通就退回</a:t>
            </a:r>
            <a:r>
              <a:rPr lang="zh-CN" altLang="en-US" dirty="0" smtClean="0"/>
              <a:t>再走的技术为“回溯法”，</a:t>
            </a:r>
            <a:r>
              <a:rPr lang="zh-CN" altLang="en-US" dirty="0"/>
              <a:t>而满足回溯条件的某个状态的点称为“回溯点</a:t>
            </a:r>
            <a:r>
              <a:rPr lang="zh-CN" altLang="en-US" dirty="0" smtClean="0"/>
              <a:t>”）</a:t>
            </a:r>
            <a:endParaRPr lang="zh-CN" altLang="en-US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局部搜索（局部搜索算法从一个初始解开始，通过邻域动作，产生其邻居解，判断邻居解的质量，根据某种策略，来选择邻居解，重复上述过程，</a:t>
            </a:r>
            <a:r>
              <a:rPr lang="zh-CN" altLang="en-US" dirty="0" smtClean="0"/>
              <a:t>至到达终止条件，容易陷入</a:t>
            </a:r>
            <a:r>
              <a:rPr lang="zh-CN" altLang="en-US" dirty="0"/>
              <a:t>局部最优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²"/>
            </a:pPr>
            <a:r>
              <a:rPr lang="zh-CN" altLang="en-US" dirty="0" smtClean="0"/>
              <a:t>随机游动</a:t>
            </a:r>
            <a:endParaRPr lang="zh-CN" altLang="en-US" dirty="0"/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²"/>
            </a:pPr>
            <a:r>
              <a:rPr lang="zh-CN" altLang="en-US" dirty="0"/>
              <a:t>模拟退火（为了防止陷入局部最优，模拟退火算法以一定概率接受比当前解差的解，接受差解的概率随着迭代次数的增加而下降，或者说是随着温度</a:t>
            </a:r>
            <a:r>
              <a:rPr lang="en-US" altLang="zh-CN" dirty="0"/>
              <a:t>T</a:t>
            </a:r>
            <a:r>
              <a:rPr lang="zh-CN" altLang="en-US" dirty="0"/>
              <a:t>的下降而</a:t>
            </a:r>
            <a:r>
              <a:rPr lang="zh-CN" altLang="en-US" dirty="0" smtClean="0"/>
              <a:t>下降）</a:t>
            </a:r>
            <a:endParaRPr lang="zh-CN" altLang="en-US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遗传</a:t>
            </a:r>
            <a:r>
              <a:rPr lang="zh-CN" altLang="en-US" dirty="0"/>
              <a:t>算法（ 模拟物竞天择的生物进化过程，通过维护一个潜在解的群体执行了多方向的搜索，并支持这些方</a:t>
            </a:r>
            <a:r>
              <a:rPr lang="zh-CN" altLang="en-US" dirty="0" smtClean="0"/>
              <a:t>向上的信息构成和交换）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 Complete </a:t>
            </a:r>
            <a:r>
              <a:rPr kumimoji="1" lang="zh-CN" altLang="en-US" dirty="0"/>
              <a:t>问题处理策略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50872" y="1417638"/>
            <a:ext cx="840138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小故事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为了找出地球上最高的山，一群有志气的兔子们开始想办法。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兔子朝着比现在</a:t>
            </a:r>
            <a:r>
              <a:rPr lang="zh-CN" altLang="en-US" dirty="0"/>
              <a:t>高的地方跳去。他们找到了不远处的最高山峰。但是这座山不一定是珠穆朗玛峰。这就是</a:t>
            </a:r>
            <a:r>
              <a:rPr lang="en-US" altLang="zh-CN" b="1" dirty="0"/>
              <a:t>Iterative Improvement</a:t>
            </a:r>
            <a:r>
              <a:rPr lang="zh-CN" altLang="en-US" dirty="0"/>
              <a:t>，它不能保证局部最优值就是全局最优值。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兔子喝醉了</a:t>
            </a:r>
            <a:r>
              <a:rPr lang="zh-CN" altLang="en-US" dirty="0"/>
              <a:t>，</a:t>
            </a:r>
            <a:r>
              <a:rPr lang="zh-CN" altLang="en-US" dirty="0" smtClean="0"/>
              <a:t>它随机地跳了很长时间</a:t>
            </a:r>
            <a:r>
              <a:rPr lang="zh-CN" altLang="en-US" dirty="0"/>
              <a:t>。这期间，它可能走向高处，也可能踏入平地。但是</a:t>
            </a:r>
            <a:r>
              <a:rPr lang="zh-CN" altLang="en-US" dirty="0" smtClean="0"/>
              <a:t>，它渐渐清醒了并</a:t>
            </a:r>
            <a:r>
              <a:rPr lang="zh-CN" altLang="en-US" dirty="0"/>
              <a:t>朝最高方向跳去。</a:t>
            </a:r>
            <a:r>
              <a:rPr lang="zh-CN" altLang="en-US" b="1" dirty="0"/>
              <a:t>这就是模拟退火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兔子们知道一个兔的力量是渺小的</a:t>
            </a:r>
            <a:r>
              <a:rPr lang="zh-CN" altLang="en-US" dirty="0" smtClean="0"/>
              <a:t>。它们互相转告</a:t>
            </a:r>
            <a:r>
              <a:rPr lang="zh-CN" altLang="en-US" dirty="0"/>
              <a:t>着，哪里的山已经找过，并且找过的每一座山他们都留下一只兔子做记号。他们制定了下一步去哪里寻找的策略。这就是</a:t>
            </a:r>
            <a:r>
              <a:rPr lang="zh-CN" altLang="en-US" b="1" dirty="0"/>
              <a:t>禁忌搜索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兔子们吃了失忆药片，并被发射到太空，然后随机落到了地球上的某些地方。他们不知道自己的使命是什么。但是，如果你过几年就杀死一部分海拔低的兔子，多产的兔子们自己就会找到珠穆朗玛峰。</a:t>
            </a:r>
            <a:r>
              <a:rPr lang="zh-CN" altLang="en-US" b="1" dirty="0"/>
              <a:t>这就是遗传算法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41830" y="1720840"/>
            <a:ext cx="78332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en-US" altLang="zh-TW" sz="2400" dirty="0">
                <a:latin typeface="Songti SC Regular"/>
                <a:cs typeface="Songti SC Regular"/>
              </a:rPr>
              <a:t>P Problem: </a:t>
            </a:r>
            <a:r>
              <a:rPr lang="zh-TW" altLang="en-US" sz="2400" dirty="0">
                <a:latin typeface="Songti SC Regular"/>
                <a:cs typeface="Songti SC Regular"/>
              </a:rPr>
              <a:t>对于任意的输入规模</a:t>
            </a:r>
            <a:r>
              <a:rPr lang="en-US" altLang="zh-TW" sz="2400" dirty="0">
                <a:latin typeface="Songti SC Regular"/>
                <a:cs typeface="Songti SC Regular"/>
              </a:rPr>
              <a:t>n</a:t>
            </a:r>
            <a:r>
              <a:rPr lang="zh-TW" altLang="en-US" sz="2400" dirty="0">
                <a:latin typeface="Songti SC Regular"/>
                <a:cs typeface="Songti SC Regular"/>
              </a:rPr>
              <a:t>，问题都可以在</a:t>
            </a:r>
            <a:r>
              <a:rPr lang="en-US" altLang="zh-TW" sz="2400" dirty="0">
                <a:latin typeface="Songti SC Regular"/>
                <a:cs typeface="Songti SC Regular"/>
              </a:rPr>
              <a:t>n</a:t>
            </a:r>
            <a:r>
              <a:rPr lang="zh-TW" altLang="en-US" sz="2400" dirty="0">
                <a:latin typeface="Songti SC Regular"/>
                <a:cs typeface="Songti SC Regular"/>
              </a:rPr>
              <a:t>的</a:t>
            </a:r>
            <a:r>
              <a:rPr lang="zh-TW" altLang="en-US" sz="2400" dirty="0" smtClean="0">
                <a:latin typeface="Songti SC Regular"/>
                <a:cs typeface="Songti SC Regular"/>
              </a:rPr>
              <a:t>多项式时间内得到解决</a:t>
            </a:r>
            <a:endParaRPr lang="zh-TW" altLang="en-US" sz="2400" dirty="0">
              <a:latin typeface="Songti SC Regular"/>
              <a:cs typeface="Songti SC Regular"/>
            </a:endParaRPr>
          </a:p>
          <a:p>
            <a:pPr marL="342900" indent="-342900">
              <a:buFont typeface="Arial" panose="020B0604020202090204"/>
              <a:buChar char="•"/>
            </a:pPr>
            <a:endParaRPr lang="zh-TW" altLang="en-US" sz="2400" dirty="0">
              <a:latin typeface="Songti SC Regular"/>
              <a:cs typeface="Songti SC Regular"/>
            </a:endParaRPr>
          </a:p>
          <a:p>
            <a:pPr marL="342900" indent="-342900">
              <a:buFont typeface="Arial" panose="020B0604020202090204"/>
              <a:buChar char="•"/>
            </a:pPr>
            <a:r>
              <a:rPr lang="en-US" altLang="zh-TW" sz="2400" dirty="0">
                <a:latin typeface="Songti SC Regular"/>
                <a:cs typeface="Songti SC Regular"/>
              </a:rPr>
              <a:t>NP(Non-deterministic Polynomial) Problem: </a:t>
            </a:r>
            <a:r>
              <a:rPr lang="zh-TW" altLang="en-US" sz="2400" dirty="0">
                <a:latin typeface="Songti SC Regular"/>
                <a:cs typeface="Songti SC Regular"/>
              </a:rPr>
              <a:t>可以在多项式的时间里验证一个</a:t>
            </a:r>
            <a:r>
              <a:rPr lang="zh-TW" altLang="en-US" sz="2400" dirty="0" smtClean="0">
                <a:latin typeface="Songti SC Regular"/>
                <a:cs typeface="Songti SC Regular"/>
              </a:rPr>
              <a:t>解的问题</a:t>
            </a:r>
            <a:endParaRPr lang="zh-TW" altLang="en-US" sz="2400" dirty="0">
              <a:latin typeface="Songti SC Regular"/>
              <a:cs typeface="Songti SC Regular"/>
            </a:endParaRPr>
          </a:p>
          <a:p>
            <a:pPr marL="342900" indent="-342900">
              <a:buFont typeface="Arial" panose="020B0604020202090204"/>
              <a:buChar char="•"/>
            </a:pPr>
            <a:endParaRPr lang="zh-TW" altLang="en-US" sz="2400" dirty="0">
              <a:latin typeface="Songti SC Regular"/>
              <a:cs typeface="Songti SC Regular"/>
            </a:endParaRPr>
          </a:p>
          <a:p>
            <a:pPr marL="342900" indent="-342900">
              <a:buFont typeface="Arial" panose="020B0604020202090204"/>
              <a:buChar char="•"/>
            </a:pPr>
            <a:r>
              <a:rPr lang="en-US" altLang="zh-TW" sz="2400" dirty="0">
                <a:latin typeface="Songti SC Regular"/>
                <a:cs typeface="Songti SC Regular"/>
              </a:rPr>
              <a:t>NPC(Non-deterministic Polynomial Complete) Problem: </a:t>
            </a:r>
            <a:r>
              <a:rPr lang="zh-TW" altLang="en-US" sz="2400" dirty="0">
                <a:latin typeface="Songti SC Regular"/>
                <a:cs typeface="Songti SC Regular"/>
              </a:rPr>
              <a:t>满足两个条件 </a:t>
            </a:r>
            <a:r>
              <a:rPr lang="en-US" altLang="zh-TW" sz="2400" dirty="0">
                <a:latin typeface="Songti SC Regular"/>
                <a:cs typeface="Songti SC Regular"/>
              </a:rPr>
              <a:t>(1)</a:t>
            </a:r>
            <a:r>
              <a:rPr lang="zh-TW" altLang="en-US" sz="2400" dirty="0">
                <a:latin typeface="Songti SC Regular"/>
                <a:cs typeface="Songti SC Regular"/>
              </a:rPr>
              <a:t>是一个</a:t>
            </a:r>
            <a:r>
              <a:rPr lang="en-US" altLang="zh-TW" sz="2400" dirty="0">
                <a:latin typeface="Songti SC Regular"/>
                <a:cs typeface="Songti SC Regular"/>
              </a:rPr>
              <a:t>NP</a:t>
            </a:r>
            <a:r>
              <a:rPr lang="zh-TW" altLang="en-US" sz="2400" dirty="0">
                <a:latin typeface="Songti SC Regular"/>
                <a:cs typeface="Songti SC Regular"/>
              </a:rPr>
              <a:t>问题 </a:t>
            </a:r>
            <a:r>
              <a:rPr lang="en-US" altLang="zh-TW" sz="2400" dirty="0">
                <a:latin typeface="Songti SC Regular"/>
                <a:cs typeface="Songti SC Regular"/>
              </a:rPr>
              <a:t>(2)</a:t>
            </a:r>
            <a:r>
              <a:rPr lang="zh-TW" altLang="en-US" sz="2400" dirty="0">
                <a:latin typeface="Songti SC Regular"/>
                <a:cs typeface="Songti SC Regular"/>
              </a:rPr>
              <a:t>所有的</a:t>
            </a:r>
            <a:r>
              <a:rPr lang="en-US" altLang="zh-TW" sz="2400" dirty="0">
                <a:latin typeface="Songti SC Regular"/>
                <a:cs typeface="Songti SC Regular"/>
              </a:rPr>
              <a:t>NP</a:t>
            </a:r>
            <a:r>
              <a:rPr lang="zh-TW" altLang="en-US" sz="2400" dirty="0">
                <a:latin typeface="Songti SC Regular"/>
                <a:cs typeface="Songti SC Regular"/>
              </a:rPr>
              <a:t>问题都可以约化到它</a:t>
            </a:r>
            <a:endParaRPr lang="zh-TW" altLang="en-US" sz="2400" dirty="0">
              <a:latin typeface="Songti SC Regular"/>
              <a:cs typeface="Songti SC Regular"/>
            </a:endParaRPr>
          </a:p>
          <a:p>
            <a:pPr marL="342900" indent="-342900">
              <a:buFont typeface="Arial" panose="020B0604020202090204"/>
              <a:buChar char="•"/>
            </a:pPr>
            <a:endParaRPr lang="zh-TW" altLang="en-US" sz="2400" dirty="0">
              <a:latin typeface="Songti SC Regular"/>
              <a:cs typeface="Songti SC Regular"/>
            </a:endParaRPr>
          </a:p>
          <a:p>
            <a:pPr marL="342900" indent="-342900">
              <a:buFont typeface="Arial" panose="020B0604020202090204"/>
              <a:buChar char="•"/>
            </a:pPr>
            <a:r>
              <a:rPr lang="en-US" altLang="zh-TW" sz="2400" dirty="0">
                <a:latin typeface="+mn-ea"/>
                <a:cs typeface="Songti SC Regular"/>
              </a:rPr>
              <a:t>NP-Hard Problem: </a:t>
            </a:r>
            <a:r>
              <a:rPr lang="zh-TW" altLang="en-US" sz="2400" dirty="0">
                <a:latin typeface="+mn-ea"/>
                <a:cs typeface="Songti SC Regular"/>
              </a:rPr>
              <a:t>满足</a:t>
            </a:r>
            <a:r>
              <a:rPr lang="en-US" altLang="zh-TW" sz="2400" dirty="0">
                <a:latin typeface="+mn-ea"/>
                <a:cs typeface="Songti SC Regular"/>
              </a:rPr>
              <a:t>NPC</a:t>
            </a:r>
            <a:r>
              <a:rPr lang="zh-TW" altLang="en-US" sz="2400" dirty="0">
                <a:latin typeface="+mn-ea"/>
                <a:cs typeface="Songti SC Regular"/>
              </a:rPr>
              <a:t>问题的第二条，但不一定要满足第一条</a:t>
            </a:r>
            <a:endParaRPr lang="zh-CN" altLang="en-US" sz="2400" dirty="0">
              <a:latin typeface="+mn-ea"/>
              <a:cs typeface="Songti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从复杂度说起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2318" y="141886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如何判断一个问题是简单问题还是困难问题？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12538" y="2515542"/>
            <a:ext cx="64800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 smtClean="0"/>
              <a:t>生活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并没有一个具体的量化标准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sz="2400" dirty="0" smtClean="0"/>
              <a:t>计算机</a:t>
            </a:r>
            <a:endParaRPr lang="zh-CN" altLang="en-US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时间复杂度</a:t>
            </a:r>
            <a:endParaRPr lang="zh-CN" alt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并不表示确切时间</a:t>
            </a:r>
            <a:endParaRPr lang="zh-CN" alt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大Ｏ表示法（数量级与增长趋势）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64389" y="1959057"/>
            <a:ext cx="81224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people.orie.cornell.edu</a:t>
            </a:r>
            <a:r>
              <a:rPr lang="en-US" altLang="zh-CN" dirty="0"/>
              <a:t>/</a:t>
            </a:r>
            <a:r>
              <a:rPr lang="en-US" altLang="zh-CN" dirty="0" err="1"/>
              <a:t>dpw</a:t>
            </a:r>
            <a:r>
              <a:rPr lang="en-US" altLang="zh-CN" dirty="0"/>
              <a:t>/orie6300/Lectures/lec25.pdf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http://www.doc88.com/p-2778214890655.html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wenku.baidu.com</a:t>
            </a:r>
            <a:r>
              <a:rPr lang="en-US" altLang="zh-CN" dirty="0"/>
              <a:t>/</a:t>
            </a:r>
            <a:r>
              <a:rPr lang="en-US" altLang="zh-CN" dirty="0" smtClean="0"/>
              <a:t>view/8a88fa54e418964bcf84b9d528ea81c758f52ed5</a:t>
            </a:r>
            <a:r>
              <a:rPr lang="en-US" altLang="zh-CN" dirty="0"/>
              <a:t>.html?rec_flag=</a:t>
            </a:r>
            <a:r>
              <a:rPr lang="en-US" altLang="zh-CN" dirty="0" err="1"/>
              <a:t>default&amp;sxts</a:t>
            </a:r>
            <a:r>
              <a:rPr lang="en-US" altLang="zh-CN" dirty="0"/>
              <a:t>=1563369616572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ocw.mit.edu</a:t>
            </a:r>
            <a:r>
              <a:rPr lang="en-US" altLang="zh-CN" dirty="0"/>
              <a:t>/courses/electrical-engineering-and-computer-science/6-046j-design-and-analysis-of-algorithms-spring-2012/lecture-notes/MIT6_046JS12_lec17.pdf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从复杂度说起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2318" y="1418868"/>
            <a:ext cx="750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注意：时间复杂度并不是指确切的计算机的运行时间！</a:t>
            </a:r>
            <a:endParaRPr kumimoji="1"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92621" y="2764122"/>
            <a:ext cx="6968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和从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1000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90204"/>
              <a:buChar char="•"/>
            </a:pPr>
            <a:r>
              <a:rPr lang="zh-CN" altLang="en-US" sz="2400" dirty="0" smtClean="0"/>
              <a:t>在实践中，无论是对于算法的时间性质还是空间性质，最重要的是其数量级和趋势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从复杂度说起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2452" y="596957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表：常见的复杂度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811" y="1639877"/>
            <a:ext cx="7560961" cy="402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从复杂度说起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64962" y="5784910"/>
            <a:ext cx="39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图：复杂度对应问题规模的增长曲线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880" y="1356425"/>
            <a:ext cx="7472061" cy="4428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 Complete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2318" y="141886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什么是</a:t>
            </a:r>
            <a:r>
              <a:rPr kumimoji="1" lang="en-US" altLang="zh-CN" sz="2800" dirty="0" smtClean="0"/>
              <a:t>P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2620" y="2246340"/>
            <a:ext cx="6968239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/>
              <a:buChar char="•"/>
            </a:pPr>
            <a:r>
              <a:rPr lang="en-US" altLang="zh-CN" sz="2400" dirty="0" smtClean="0"/>
              <a:t>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Polynomial</a:t>
            </a:r>
            <a:endParaRPr lang="en-US" altLang="zh-CN" sz="2400" dirty="0" smtClean="0"/>
          </a:p>
          <a:p>
            <a:pPr marL="285750" indent="-285750">
              <a:buFont typeface="Arial" panose="020B0604020202090204"/>
              <a:buChar char="•"/>
            </a:pPr>
            <a:endParaRPr lang="zh-CN" altLang="en-US" sz="2400" dirty="0" smtClean="0"/>
          </a:p>
          <a:p>
            <a:pPr marL="285750" indent="-285750">
              <a:buFont typeface="Arial" panose="020B0604020202090204"/>
              <a:buChar char="•"/>
            </a:pPr>
            <a:r>
              <a:rPr lang="en-US" altLang="zh-CN" sz="2400" dirty="0" smtClean="0"/>
              <a:t>O(1), 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),O(</a:t>
            </a:r>
            <a:r>
              <a:rPr lang="en-US" altLang="zh-CN" sz="2400" dirty="0" err="1" smtClean="0"/>
              <a:t>nlogn</a:t>
            </a:r>
            <a:r>
              <a:rPr lang="en-US" altLang="zh-CN" sz="2400" dirty="0" smtClean="0"/>
              <a:t>),O(n),O(n^2)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n^k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等</a:t>
            </a:r>
            <a:endParaRPr lang="zh-CN" altLang="en-US" sz="2400" dirty="0" smtClean="0"/>
          </a:p>
          <a:p>
            <a:pPr indent="0">
              <a:buFont typeface="Arial" panose="020B0604020202090204"/>
              <a:buNone/>
            </a:pPr>
            <a:r>
              <a:rPr lang="en-US" altLang="zh-CN" sz="2400" dirty="0" smtClean="0"/>
              <a:t>    多项式：ax^n-bx^(n-1)+c</a:t>
            </a:r>
            <a:endParaRPr lang="en-US" altLang="zh-CN" sz="2400" dirty="0" smtClean="0"/>
          </a:p>
          <a:p>
            <a:pPr marL="285750" indent="-285750">
              <a:buFont typeface="Arial" panose="020B0604020202090204"/>
              <a:buChar char="•"/>
            </a:pPr>
            <a:endParaRPr lang="zh-CN" altLang="en-US" sz="2400" dirty="0" smtClean="0"/>
          </a:p>
          <a:p>
            <a:pPr marL="285750" indent="-285750">
              <a:buFont typeface="Arial" panose="020B0604020202090204"/>
              <a:buChar char="•"/>
            </a:pPr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＝ ［</a:t>
            </a:r>
            <a:r>
              <a:rPr lang="en-US" altLang="zh-CN" sz="2400" dirty="0" smtClean="0"/>
              <a:t>...</a:t>
            </a:r>
            <a:r>
              <a:rPr lang="zh-CN" altLang="en-US" sz="2400" dirty="0" smtClean="0"/>
              <a:t>］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max(</a:t>
            </a:r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max </a:t>
            </a:r>
            <a:r>
              <a:rPr lang="zh-CN" altLang="en-US" sz="2400" dirty="0" smtClean="0"/>
              <a:t>＝ </a:t>
            </a:r>
            <a:r>
              <a:rPr lang="en-US" altLang="zh-CN" sz="2400" dirty="0" err="1" smtClean="0"/>
              <a:t>arr</a:t>
            </a:r>
            <a:r>
              <a:rPr lang="zh-CN" altLang="en-US" sz="2400" dirty="0" smtClean="0"/>
              <a:t>［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］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依次比较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 Complete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2318" y="141886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什么是</a:t>
            </a:r>
            <a:r>
              <a:rPr kumimoji="1" lang="en-US" altLang="zh-CN" sz="2800" dirty="0" smtClean="0"/>
              <a:t>NP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2620" y="2246340"/>
            <a:ext cx="6968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2619" y="1942088"/>
            <a:ext cx="76441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/>
              <a:buChar char="•"/>
            </a:pPr>
            <a:r>
              <a:rPr lang="en-US" altLang="zh-CN" dirty="0" smtClean="0"/>
              <a:t>NP = Non Polynomial ?</a:t>
            </a:r>
            <a:endParaRPr lang="zh-CN" altLang="en-US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NP = Non Deterministic Polynomial</a:t>
            </a:r>
            <a:endParaRPr lang="en-US" altLang="zh-CN" dirty="0" smtClean="0"/>
          </a:p>
          <a:p>
            <a:pPr marL="285750" indent="-285750">
              <a:buFont typeface="Arial" panose="020B0604020202090204"/>
              <a:buChar char="•"/>
            </a:pPr>
            <a:endParaRPr lang="en-US" altLang="zh-CN" dirty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dirty="0" smtClean="0"/>
              <a:t>对于一个问题，假如现在某个解，如果能在多项式时间内验证这个解是否为正确解，那么这个问题就是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 marL="285750" indent="-285750">
              <a:buFont typeface="Arial" panose="020B0604020202090204"/>
              <a:buChar char="•"/>
            </a:pPr>
            <a:endParaRPr lang="zh-CN" altLang="en-US" dirty="0" smtClean="0"/>
          </a:p>
          <a:p>
            <a:pPr marL="285750" indent="-285750">
              <a:buFont typeface="Arial" panose="020B0604020202090204"/>
              <a:buChar char="•"/>
            </a:pP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假设有一个没有重复元素的数组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＝ ［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］</a:t>
            </a:r>
            <a:r>
              <a:rPr lang="zh-CN" altLang="en-US" dirty="0"/>
              <a:t>，</a:t>
            </a:r>
            <a:r>
              <a:rPr lang="zh-CN" altLang="en-US" dirty="0" smtClean="0"/>
              <a:t>现在我们希望找到它的中位数</a:t>
            </a:r>
            <a:r>
              <a:rPr lang="en-US" altLang="zh-CN" dirty="0" smtClean="0"/>
              <a:t>median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排序（Ｏ</a:t>
            </a:r>
            <a:r>
              <a:rPr lang="en-US" altLang="zh-CN" dirty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/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arr</a:t>
            </a:r>
            <a:r>
              <a:rPr lang="zh-CN" altLang="en-US" dirty="0" smtClean="0"/>
              <a:t>［</a:t>
            </a:r>
            <a:r>
              <a:rPr lang="en-US" altLang="zh-CN" dirty="0" smtClean="0"/>
              <a:t>n/2</a:t>
            </a:r>
            <a:r>
              <a:rPr lang="zh-CN" altLang="en-US" dirty="0" smtClean="0"/>
              <a:t>］</a:t>
            </a:r>
            <a:r>
              <a:rPr lang="zh-CN" altLang="zh-CN" dirty="0"/>
              <a:t>（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90204"/>
              <a:buChar char="•"/>
            </a:pPr>
            <a:endParaRPr lang="zh-CN" altLang="en-US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假设有一个解</a:t>
            </a:r>
            <a:r>
              <a:rPr lang="en-US" altLang="zh-CN" dirty="0" smtClean="0"/>
              <a:t>median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8</a:t>
            </a:r>
            <a:r>
              <a:rPr lang="zh-CN" altLang="en-US" dirty="0"/>
              <a:t>，</a:t>
            </a:r>
            <a:r>
              <a:rPr lang="zh-CN" altLang="en-US" dirty="0" smtClean="0"/>
              <a:t>验证这个解是不是正解</a:t>
            </a:r>
            <a:endParaRPr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与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进行比较，小的放一边，大的放另一边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NP Complete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2318" y="1418868"/>
            <a:ext cx="750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什么是</a:t>
            </a:r>
            <a:r>
              <a:rPr kumimoji="1" lang="en-US" altLang="zh-CN" sz="2800" dirty="0" smtClean="0"/>
              <a:t>NP Complete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2620" y="2246340"/>
            <a:ext cx="6968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92619" y="2245310"/>
            <a:ext cx="6968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/>
              <a:buChar char="•"/>
            </a:pPr>
            <a:r>
              <a:rPr lang="en-US" altLang="zh-CN" sz="2400" dirty="0" smtClean="0"/>
              <a:t>NP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complete</a:t>
            </a:r>
            <a:r>
              <a:rPr lang="zh-CN" altLang="en-US" sz="2400" dirty="0" smtClean="0"/>
              <a:t>问题是</a:t>
            </a:r>
            <a:r>
              <a:rPr lang="en-US" altLang="zh-CN" sz="2400" dirty="0" smtClean="0"/>
              <a:t>NP</a:t>
            </a:r>
            <a:r>
              <a:rPr lang="zh-CN" altLang="en-US" sz="2400" dirty="0" smtClean="0"/>
              <a:t>问题</a:t>
            </a:r>
            <a:r>
              <a:rPr lang="zh-CN" altLang="en-US" sz="2400" dirty="0"/>
              <a:t>的一个子集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90204"/>
              <a:buChar char="•"/>
            </a:pPr>
            <a:r>
              <a:rPr lang="zh-CN" altLang="en-US" sz="2400" dirty="0" smtClean="0"/>
              <a:t>假如一个问题是</a:t>
            </a:r>
            <a:r>
              <a:rPr lang="en-US" altLang="zh-CN" sz="2400" dirty="0" smtClean="0"/>
              <a:t>NP</a:t>
            </a:r>
            <a:r>
              <a:rPr lang="zh-CN" altLang="en-US" sz="2400" dirty="0" smtClean="0"/>
              <a:t>问题</a:t>
            </a:r>
            <a:r>
              <a:rPr lang="zh-CN" altLang="en-US" sz="2400" dirty="0"/>
              <a:t>，也就是说能在多项式时间内进行判断，</a:t>
            </a:r>
            <a:r>
              <a:rPr lang="zh-CN" altLang="en-US" sz="2400" dirty="0" smtClean="0"/>
              <a:t>但是暂时没办法在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时间内解决，那么这个问题就是</a:t>
            </a:r>
            <a:r>
              <a:rPr lang="en-US" altLang="zh-CN" sz="2400" dirty="0" smtClean="0"/>
              <a:t>NP complete</a:t>
            </a:r>
            <a:r>
              <a:rPr lang="zh-CN" altLang="en-US" sz="2400" dirty="0"/>
              <a:t>问题。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演示</Application>
  <PresentationFormat>全屏显示(4:3)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方正书宋_GBK</vt:lpstr>
      <vt:lpstr>Wingdings</vt:lpstr>
      <vt:lpstr>Arial</vt:lpstr>
      <vt:lpstr>Songti SC Regular</vt:lpstr>
      <vt:lpstr>Calibri</vt:lpstr>
      <vt:lpstr>宋体</vt:lpstr>
      <vt:lpstr>微软雅黑</vt:lpstr>
      <vt:lpstr>Arial Unicode MS</vt:lpstr>
      <vt:lpstr>Thonburi</vt:lpstr>
      <vt:lpstr>汉仪书宋二KW</vt:lpstr>
      <vt:lpstr>Office 主题</vt:lpstr>
      <vt:lpstr>P, NP, NP complete, NP hard</vt:lpstr>
      <vt:lpstr>大纲</vt:lpstr>
      <vt:lpstr>从复杂度说起</vt:lpstr>
      <vt:lpstr>从复杂度说起</vt:lpstr>
      <vt:lpstr>从复杂度说起</vt:lpstr>
      <vt:lpstr>从复杂度说起</vt:lpstr>
      <vt:lpstr>什么是P、NP、NP Complete</vt:lpstr>
      <vt:lpstr>什么是P、NP、NP Complete</vt:lpstr>
      <vt:lpstr>什么是P、NP、NP Complete</vt:lpstr>
      <vt:lpstr>什么是P、NP、NP Complete</vt:lpstr>
      <vt:lpstr>千僖难题：P = NP？</vt:lpstr>
      <vt:lpstr>千僖难题：P = NP？</vt:lpstr>
      <vt:lpstr>千僖难题：P = NP？</vt:lpstr>
      <vt:lpstr>千僖难题：P = NP？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Complete问题的特性</vt:lpstr>
      <vt:lpstr>NP Complete 问题处理策略</vt:lpstr>
      <vt:lpstr>NP Complete 问题处理策略</vt:lpstr>
      <vt:lpstr>总结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P, NP, NP complete, NP hard</dc:title>
  <dc:creator>盼盼 胡</dc:creator>
  <cp:lastModifiedBy>macbookpro</cp:lastModifiedBy>
  <cp:revision>10</cp:revision>
  <dcterms:created xsi:type="dcterms:W3CDTF">2019-11-09T08:42:38Z</dcterms:created>
  <dcterms:modified xsi:type="dcterms:W3CDTF">2019-11-09T08:42:38Z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