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281" r:id="rId4"/>
    <p:sldId id="288" r:id="rId5"/>
    <p:sldId id="275" r:id="rId6"/>
    <p:sldId id="297" r:id="rId7"/>
    <p:sldId id="296" r:id="rId8"/>
    <p:sldId id="278" r:id="rId9"/>
    <p:sldId id="290" r:id="rId10"/>
    <p:sldId id="299" r:id="rId11"/>
    <p:sldId id="300" r:id="rId12"/>
    <p:sldId id="305" r:id="rId13"/>
    <p:sldId id="301" r:id="rId14"/>
    <p:sldId id="308" r:id="rId15"/>
    <p:sldId id="279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0"/>
    <p:restoredTop sz="95371"/>
  </p:normalViewPr>
  <p:slideViewPr>
    <p:cSldViewPr snapToGrid="0" snapToObjects="1">
      <p:cViewPr>
        <p:scale>
          <a:sx n="145" d="100"/>
          <a:sy n="145" d="100"/>
        </p:scale>
        <p:origin x="4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2E0F-7E81-9341-BCF2-C587C40BF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975F-990A-1343-818E-090C24D408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CB4DC0-6D50-9C4E-BF65-F196BF9C49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6C624-F484-C94F-A08C-6BBB7841E7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69029" y="1813666"/>
            <a:ext cx="313182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SVM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实战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—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人脸识别</a:t>
            </a:r>
            <a:endParaRPr lang="zh-CN" altLang="en-US" sz="2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9787" y="2404029"/>
            <a:ext cx="6218119" cy="582295"/>
          </a:xfrm>
          <a:prstGeom prst="rect">
            <a:avLst/>
          </a:prstGeom>
          <a:noFill/>
          <a:effectLst/>
        </p:spPr>
        <p:txBody>
          <a:bodyPr wrap="square" lIns="91436" tIns="45719" rIns="91436" bIns="45719" rtlCol="0">
            <a:spAutoFit/>
          </a:bodyPr>
          <a:p>
            <a:r>
              <a:rPr lang="zh-CN" altLang="en-US" sz="1600" b="1" spc="300" dirty="0" smtClean="0">
                <a:solidFill>
                  <a:schemeClr val="tx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贪心学院讲师：阿勇</a:t>
            </a:r>
            <a:endParaRPr lang="zh-CN" altLang="en-US" sz="1600" b="1" spc="300" dirty="0" smtClean="0">
              <a:solidFill>
                <a:schemeClr val="tx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r>
              <a:rPr lang="en-US" altLang="zh-CN" sz="1600" b="1" spc="300" dirty="0" smtClean="0">
                <a:solidFill>
                  <a:schemeClr val="tx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2019.11.17 18:00</a:t>
            </a:r>
            <a:endParaRPr lang="en-US" altLang="zh-CN" sz="1600" b="1" spc="300" dirty="0" smtClean="0">
              <a:solidFill>
                <a:schemeClr val="tx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9640" y="579120"/>
            <a:ext cx="77857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类库</a:t>
            </a:r>
            <a:r>
              <a:rPr lang="en-US" altLang="zh-CN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位置</a:t>
            </a:r>
            <a:r>
              <a:rPr lang="en-US" altLang="zh-CN" sz="18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sklearn/model_selection/_validation.py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_validation.py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文件包括的主要函数：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cross_val_predict、cross_validate、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_fit_and_predict、_score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作用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：验证某个模型在某个训练集上的稳定性，输出k个预测精度。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输入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clf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：分类器；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：数据；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：标签；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cv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：交叉验证，可为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KFold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个划分的预测结果（分类准确率）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执行过程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调用文件内的cross_validate函数，启用多个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job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线程并行，每个线程处理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cv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分割出的一份训练数据和验证数据。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线程调用文件内_fit_and_score函数，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_fit_and_score使用分类器的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estimator.fit(X_train, y_train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进行训练，使用文件内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_score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函数计算预测结果。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2650" y="84455"/>
            <a:ext cx="4838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scores = cross_val_score(clf, X, y, cv)</a:t>
            </a:r>
            <a:endParaRPr lang="zh-CN" altLang="en-US" sz="24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6770" y="841375"/>
            <a:ext cx="7785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类库</a:t>
            </a:r>
            <a:r>
              <a:rPr lang="en-US" altLang="zh-CN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位置</a:t>
            </a:r>
            <a:r>
              <a:rPr lang="en-US" altLang="zh-CN" sz="18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sklearn/base.py 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调用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base.py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分类公共类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ClassifierMixin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的函数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score(self,X,y)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，该函数返回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accuracy_score(y, self.predict(X))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accuracy_score()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是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sklearn/metric/classification.py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中的函数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用于根据真实值和预测值计算分类精度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clf.fit(X_train, y_train)</a:t>
            </a:r>
            <a:endParaRPr lang="en-US" altLang="zh-CN" sz="18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分类器训练，调用对应分类器的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fit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方法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y_pred = clf.predict(X_test)</a:t>
            </a:r>
            <a:endParaRPr lang="zh-CN" altLang="en-US" sz="18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分类器预测，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调用对应分类器的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predict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方法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5430" y="118745"/>
            <a:ext cx="31026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clf.score(X_test, y_test)</a:t>
            </a:r>
            <a:endParaRPr lang="zh-CN" altLang="en-US" sz="24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740" y="841375"/>
            <a:ext cx="81527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作用</a:t>
            </a:r>
            <a:r>
              <a: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根据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真实值和预测值计算分类精度的综合报告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输入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y_true：1 维数组，真实数据的分类标签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y_pred：1 维数组，模型预测的分类标签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每个分类标签的精确度，召回率和 F1-score。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精确度：precision，正确预测为正的，占全部预测为正的比例，TP / (TP+FP)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召回率：recall，正确预测为正的，占全部实际为正的比例，TP / (TP+FN)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F1-score：精确率和召回率的调和平均数，2 * p*r / (p+r)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9820" y="153035"/>
            <a:ext cx="46507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classification_report(y_true, y_pred)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605280" y="1564640"/>
            <a:ext cx="54483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代码和课件：</a:t>
            </a:r>
            <a:endParaRPr lang="zh-CN" altLang="en-US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zh-CN" altLang="en-US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https://pan.baidu.com/s/1giAGsW8hTfpS87KIoEb4vw </a:t>
            </a:r>
            <a:endParaRPr lang="zh-CN" altLang="en-US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zh-CN" altLang="en-US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提取码：ah98 </a:t>
            </a:r>
            <a:endParaRPr lang="zh-CN" altLang="en-US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endParaRPr lang="zh-CN" altLang="en-US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1000" contrast="40000"/>
                    </a14:imgEffect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144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829597"/>
            <a:ext cx="9144000" cy="2676833"/>
          </a:xfrm>
          <a:prstGeom prst="rect">
            <a:avLst/>
          </a:prstGeom>
          <a:solidFill>
            <a:srgbClr val="9DBB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b="1"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0411" y="4185423"/>
            <a:ext cx="4663589" cy="297815"/>
          </a:xfrm>
          <a:prstGeom prst="rect">
            <a:avLst/>
          </a:prstGeom>
          <a:noFill/>
          <a:effectLst/>
        </p:spPr>
        <p:txBody>
          <a:bodyPr wrap="square" lIns="68577" tIns="34289" rIns="68577" bIns="34289" rtlCol="0">
            <a:spAutoFit/>
          </a:bodyPr>
          <a:lstStyle/>
          <a:p>
            <a:r>
              <a:rPr lang="zh-CN" altLang="en-US" sz="15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贪心学院讲师：</a:t>
            </a:r>
            <a:r>
              <a:rPr lang="zh-CN" altLang="en-US" sz="15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  <a:endParaRPr lang="en-US" altLang="zh-CN" sz="1500" b="1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77" y="1249136"/>
            <a:ext cx="1561202" cy="1560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83" y="1233397"/>
            <a:ext cx="1560215" cy="1560215"/>
          </a:xfrm>
          <a:prstGeom prst="rect">
            <a:avLst/>
          </a:prstGeom>
        </p:spPr>
      </p:pic>
      <p:cxnSp>
        <p:nvCxnSpPr>
          <p:cNvPr id="23" name="直接连接符 53"/>
          <p:cNvCxnSpPr/>
          <p:nvPr/>
        </p:nvCxnSpPr>
        <p:spPr>
          <a:xfrm flipV="1">
            <a:off x="4572000" y="1125234"/>
            <a:ext cx="7374" cy="1776540"/>
          </a:xfrm>
          <a:prstGeom prst="line">
            <a:avLst/>
          </a:prstGeom>
          <a:ln w="1587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293910" y="3020958"/>
            <a:ext cx="4796378" cy="297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7" tIns="34289" rIns="68577" bIns="34289" rtlCol="0">
            <a:spAutoFit/>
          </a:bodyPr>
          <a:lstStyle/>
          <a:p>
            <a:pPr algn="dist"/>
            <a:r>
              <a:rPr lang="zh-CN" altLang="en-US" sz="15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贪心科技  让每个人享受个性化教育服务</a:t>
            </a:r>
            <a:endParaRPr lang="zh-CN" altLang="en-US" sz="1500" b="1" spc="300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6624" y="3875123"/>
            <a:ext cx="3541441" cy="897890"/>
          </a:xfrm>
          <a:prstGeom prst="rect">
            <a:avLst/>
          </a:prstGeom>
          <a:noFill/>
          <a:effectLst/>
        </p:spPr>
        <p:txBody>
          <a:bodyPr wrap="square" lIns="68577" tIns="34289" rIns="68577" bIns="34289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THANKS</a:t>
            </a:r>
            <a:r>
              <a:rPr lang="zh-CN" altLang="en-US" sz="54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  <a:endParaRPr lang="zh-CN" altLang="en-US" sz="5400" b="1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0" y="255270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sklearn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中的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实现</a:t>
            </a:r>
            <a:endParaRPr lang="zh-CN" altLang="en-US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885" y="829310"/>
            <a:ext cx="3976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安装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pip install sklearn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pip install matplotlib #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画图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6165" y="1621155"/>
            <a:ext cx="598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类库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.../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Python2.7/site-packages/sklearn/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86915" y="2195195"/>
            <a:ext cx="53092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sklearn/svm: </a:t>
            </a:r>
            <a:endParaRPr lang="en-US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--base.py</a:t>
            </a:r>
            <a:endParaRPr lang="zh-CN" sz="18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/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--</a:t>
            </a:r>
            <a:r>
              <a:rPr lang="zh-CN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BaseLibSVM、</a:t>
            </a:r>
            <a:r>
              <a:rPr lang="zh-CN" sz="1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BaseSVC</a:t>
            </a:r>
            <a:endParaRPr lang="zh-CN" altLang="en-US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--classes.py</a:t>
            </a:r>
            <a:endParaRPr lang="zh-CN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alt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--</a:t>
            </a:r>
            <a:r>
              <a:rPr 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LinearSVC、LinearSVR、</a:t>
            </a:r>
            <a:r>
              <a:rPr lang="zh-CN" sz="1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SVC</a:t>
            </a:r>
            <a:r>
              <a:rPr 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、NuSVC、</a:t>
            </a:r>
            <a:endParaRPr lang="zh-CN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alt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--</a:t>
            </a:r>
            <a:r>
              <a:rPr 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SVR、NuSVR、 OneClassSVM</a:t>
            </a:r>
            <a:endParaRPr lang="zh-CN" altLang="en-US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165" y="2183765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6320" y="3948430"/>
            <a:ext cx="72574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注：</a:t>
            </a:r>
            <a:r>
              <a:rPr lang="en-US" alt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SVM算法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既可用于分类，如SVC（Support Vector Classification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），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也可</a:t>
            </a:r>
            <a:r>
              <a:rPr lang="en-US" alt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用于回归</a:t>
            </a:r>
            <a:r>
              <a:rPr lang="zh-CN" altLang="en-US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如SVR(Support Vector Regression）</a:t>
            </a:r>
            <a:endParaRPr lang="zh-CN" altLang="en-US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6980" y="-5715"/>
            <a:ext cx="6628130" cy="5156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025" y="1564640"/>
            <a:ext cx="24339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sklearn/svm/base.py</a:t>
            </a:r>
            <a:endParaRPr lang="en-US" altLang="zh-CN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8755" y="2545080"/>
            <a:ext cx="19056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800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基于</a:t>
            </a:r>
            <a:r>
              <a:rPr lang="en-US" sz="1800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libsvm</a:t>
            </a:r>
            <a:r>
              <a:rPr lang="zh-CN" sz="1800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实现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0455" y="17145"/>
            <a:ext cx="6798310" cy="51142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025" y="1461770"/>
            <a:ext cx="24339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8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sklearn/svm/classes.py</a:t>
            </a:r>
            <a:endParaRPr lang="en-US" altLang="zh-CN" sz="18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2240" y="2327275"/>
            <a:ext cx="213487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800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NuSVC</a:t>
            </a:r>
            <a:r>
              <a:rPr lang="zh-CN" altLang="en-US" sz="1800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接受稍微不同的参数集合，具有不同的数学公式 ，NuSVC可以使用参数来控制支持向量的个数。 </a:t>
            </a:r>
            <a:endParaRPr lang="zh-CN" altLang="en-US" sz="1800" b="0">
              <a:solidFill>
                <a:srgbClr val="333333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135" y="20955"/>
            <a:ext cx="6768465" cy="4734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5430" y="819785"/>
            <a:ext cx="16973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800" b="1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SVC</a:t>
            </a:r>
            <a:r>
              <a:rPr lang="zh-CN" altLang="en-US" sz="1800" b="1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数学表达</a:t>
            </a:r>
            <a:endParaRPr lang="zh-CN" altLang="en-US" sz="1800" b="1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090" y="1340485"/>
            <a:ext cx="22644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p>
            <a:pPr lvl="0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C越大，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更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多地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惩罚松弛变量，即对误分类的惩罚增大，趋向于对训练集全分对的情况。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8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C值小，对误分类的惩罚减小，允许容错，将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部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分数据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当成噪声点，泛化能力较强。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0740" y="72390"/>
            <a:ext cx="238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SVC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参数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介绍</a:t>
            </a:r>
            <a:endParaRPr lang="zh-CN" altLang="en-US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2520" y="532765"/>
            <a:ext cx="73393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 C-SVC的惩罚参数C，默认值是1.0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kernel ：核函数，默认是rbf，可为如下：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–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'linear'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线性：u'v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–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'poly'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多项式：(gamma*u'*v + coef0)^degree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–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'rbf'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RBF函数：exp(-gamma|u-v|^2)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–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sigmoid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：tanh(gamma*u'*v + coef0)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degree ：多项式poly函数的维度，默认是3，其他核函数会被忽略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gamma ： ‘rbf’,‘poly’ 和‘sigmoid’的核函数参数。默认是’auto’，则会选择1/n_features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coef0 ：核函数的常数项，对于‘poly’和 ‘sigmoid’有用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max_iter ：最大迭代次数，-1为无限制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tol ：停止训练的误差值大小，默认为1e-3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decision_function_shape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:’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ovo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‘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‘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ovr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’ 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or None, default=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‘ovr’(one vs rest)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random_state ：数据洗牌时的种子值，int值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主要调节的参数有：C、kernel、degree、gamma、coef0。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3950" y="979805"/>
            <a:ext cx="73393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svc_1 = SVC(kernel='linear')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执行过程：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SVC--&gt;BaseSVC--&gt;BaseLibSVM--&gt;init 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初始化参数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print (svc_1)</a:t>
            </a:r>
            <a:endParaRPr lang="en-US" altLang="zh-CN" sz="18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SVC(C=1.0, cache_size=200, class_weight=None, coef0=0.0,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decision_function_shape='ovr', degree=3, gamma='auto_deprecated',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kernel='linear', max_iter=-1, probability=False, random_state=None,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shrinking=True, tol=0.001, verbose=False)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2335" y="555625"/>
            <a:ext cx="77393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类库</a:t>
            </a:r>
            <a:r>
              <a:rPr lang="en-US" altLang="zh-CN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位置</a:t>
            </a:r>
            <a:r>
              <a:rPr lang="en-US" altLang="zh-CN" sz="18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: 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sklearn/model_selection/_split.py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_split.py包含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主要库类：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KFold、LeaveOneOut、LeavePOut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StratifiedShuffleSplit、GroupShuffleSplit、RepeatedStratifiedKFold、RepeatedKFold、LeavePGroupsOut、StratifiedKFold、GroupKFold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KFold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（n_split, shuffle, random_state）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　 n_split:要划分的折数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shuffle: 每次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划分前，是否对数据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进行shuffle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洗牌打乱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　 random_state: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数据打乱的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随机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数种子</a:t>
            </a:r>
            <a:endParaRPr lang="zh-CN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KFold</a:t>
            </a:r>
            <a:r>
              <a:rPr lang="zh-CN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过程</a:t>
            </a:r>
            <a:endParaRPr lang="en-US" altLang="zh-CN" sz="18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1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将数据集平均分割成K等份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2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使用1份数据作为测试数据，其余K-1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份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作为训练数据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3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计算测试准确率</a:t>
            </a:r>
            <a:endParaRPr lang="en-US" altLang="zh-CN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4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使用不同的测试集，重复</a:t>
            </a:r>
            <a:r>
              <a:rPr lang="zh-CN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上面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步骤</a:t>
            </a:r>
            <a:endParaRPr lang="zh-CN" altLang="en-US" sz="18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9058" y="95250"/>
            <a:ext cx="15716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KFold介绍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4295" y="48895"/>
            <a:ext cx="3395980" cy="4679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05" y="609600"/>
            <a:ext cx="41986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bg1"/>
                </a:solidFill>
              </a:rPr>
              <a:t>K</a:t>
            </a:r>
            <a:r>
              <a:rPr lang="zh-CN" altLang="en-US" sz="1800">
                <a:solidFill>
                  <a:schemeClr val="bg1"/>
                </a:solidFill>
              </a:rPr>
              <a:t>通常取</a:t>
            </a:r>
            <a:r>
              <a:rPr lang="en-US" altLang="zh-CN" sz="1800">
                <a:solidFill>
                  <a:schemeClr val="bg1"/>
                </a:solidFill>
              </a:rPr>
              <a:t>5</a:t>
            </a:r>
            <a:r>
              <a:rPr lang="zh-CN" altLang="en-US" sz="1800">
                <a:solidFill>
                  <a:schemeClr val="bg1"/>
                </a:solidFill>
              </a:rPr>
              <a:t>或者</a:t>
            </a:r>
            <a:r>
              <a:rPr lang="en-US" altLang="zh-CN" sz="1800">
                <a:solidFill>
                  <a:schemeClr val="bg1"/>
                </a:solidFill>
              </a:rPr>
              <a:t>10</a:t>
            </a:r>
            <a:endParaRPr lang="en-US" altLang="zh-CN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</a:rPr>
              <a:t>对于分类问题，可使用</a:t>
            </a:r>
            <a:r>
              <a:rPr lang="zh-CN" altLang="en-US" sz="1800" b="1">
                <a:solidFill>
                  <a:schemeClr val="bg1"/>
                </a:solidFill>
              </a:rPr>
              <a:t>分层抽样</a:t>
            </a:r>
            <a:r>
              <a:rPr lang="zh-CN" altLang="en-US" sz="1800">
                <a:solidFill>
                  <a:schemeClr val="bg1"/>
                </a:solidFill>
              </a:rPr>
              <a:t>（stratified sampling）来生成数据，保证正负例的比例在训练集和测试集中的比例相同。</a:t>
            </a:r>
            <a:endParaRPr lang="zh-CN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</a:rPr>
              <a:t>交叉验证可以帮助我们进行</a:t>
            </a:r>
            <a:r>
              <a:rPr lang="zh-CN" altLang="en-US" sz="1800" b="1">
                <a:solidFill>
                  <a:schemeClr val="bg1"/>
                </a:solidFill>
              </a:rPr>
              <a:t>调参</a:t>
            </a:r>
            <a:r>
              <a:rPr lang="zh-CN" altLang="en-US" sz="1800">
                <a:solidFill>
                  <a:schemeClr val="bg1"/>
                </a:solidFill>
              </a:rPr>
              <a:t>，最终得到一组最佳的模型参数。</a:t>
            </a:r>
            <a:endParaRPr lang="zh-CN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</a:rPr>
              <a:t>交叉验证可以帮助我们进行</a:t>
            </a:r>
            <a:r>
              <a:rPr lang="zh-CN" altLang="en-US" sz="1800" b="1">
                <a:solidFill>
                  <a:schemeClr val="bg1"/>
                </a:solidFill>
              </a:rPr>
              <a:t>模型选择。</a:t>
            </a:r>
            <a:endParaRPr lang="zh-CN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</a:rPr>
              <a:t>交叉验证可以进行</a:t>
            </a:r>
            <a:r>
              <a:rPr lang="zh-CN" altLang="en-US" sz="1800" b="1">
                <a:solidFill>
                  <a:schemeClr val="bg1"/>
                </a:solidFill>
              </a:rPr>
              <a:t>特</a:t>
            </a:r>
            <a:r>
              <a:rPr lang="zh-CN" altLang="en-US" sz="1800" b="1">
                <a:solidFill>
                  <a:schemeClr val="bg1"/>
                </a:solidFill>
              </a:rPr>
              <a:t>征选择</a:t>
            </a:r>
            <a:r>
              <a:rPr lang="zh-CN" altLang="en-US" sz="1800">
                <a:solidFill>
                  <a:schemeClr val="bg1"/>
                </a:solidFill>
              </a:rPr>
              <a:t>，对比不同的特征组合对于模型的预测效果。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8838" y="48895"/>
            <a:ext cx="15716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KFold介绍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3099</Words>
  <Application>WPS 演示</Application>
  <PresentationFormat>全屏显示(16:9)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Arial</vt:lpstr>
      <vt:lpstr>Heiti SC Medium</vt:lpstr>
      <vt:lpstr>黑体</vt:lpstr>
      <vt:lpstr>PingFang SC Semibold</vt:lpstr>
      <vt:lpstr>Times New Roman</vt:lpstr>
      <vt:lpstr>微软雅黑</vt:lpstr>
      <vt:lpstr>Arial Unicode MS</vt:lpstr>
      <vt:lpstr>Calibri Light</vt:lpstr>
      <vt:lpstr>Calibri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Myles</cp:lastModifiedBy>
  <cp:revision>100</cp:revision>
  <dcterms:created xsi:type="dcterms:W3CDTF">2018-02-04T09:53:00Z</dcterms:created>
  <dcterms:modified xsi:type="dcterms:W3CDTF">2019-11-17T12:09:27Z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