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39" r:id="rId3"/>
    <p:sldId id="314" r:id="rId4"/>
    <p:sldId id="315" r:id="rId5"/>
    <p:sldId id="311" r:id="rId6"/>
    <p:sldId id="312" r:id="rId7"/>
    <p:sldId id="313" r:id="rId8"/>
    <p:sldId id="288" r:id="rId9"/>
    <p:sldId id="309" r:id="rId10"/>
    <p:sldId id="325" r:id="rId11"/>
    <p:sldId id="328" r:id="rId12"/>
    <p:sldId id="345" r:id="rId13"/>
    <p:sldId id="346" r:id="rId14"/>
    <p:sldId id="344" r:id="rId15"/>
    <p:sldId id="327" r:id="rId16"/>
    <p:sldId id="330" r:id="rId17"/>
    <p:sldId id="340" r:id="rId18"/>
    <p:sldId id="326" r:id="rId19"/>
    <p:sldId id="329" r:id="rId20"/>
    <p:sldId id="331" r:id="rId21"/>
    <p:sldId id="332" r:id="rId22"/>
    <p:sldId id="333" r:id="rId23"/>
    <p:sldId id="334" r:id="rId24"/>
    <p:sldId id="335" r:id="rId25"/>
    <p:sldId id="336" r:id="rId26"/>
    <p:sldId id="308" r:id="rId27"/>
    <p:sldId id="279"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44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70"/>
    <p:restoredTop sz="95371"/>
  </p:normalViewPr>
  <p:slideViewPr>
    <p:cSldViewPr snapToGrid="0" snapToObjects="1">
      <p:cViewPr varScale="1">
        <p:scale>
          <a:sx n="92" d="100"/>
          <a:sy n="92"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E2E0F-7E81-9341-BCF2-C587C40BF230}" type="datetimeFigureOut">
              <a:rPr kumimoji="1" lang="zh-CN" altLang="en-US" smtClean="0"/>
              <a:t>2019/11/24 Sunday</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1975F-990A-1343-818E-090C24D40882}" type="slidenum">
              <a:rPr kumimoji="1" lang="zh-CN" altLang="en-US" smtClean="0"/>
              <a:t>‹#›</a:t>
            </a:fld>
            <a:endParaRPr kumimoji="1" lang="zh-CN" altLang="en-US"/>
          </a:p>
        </p:txBody>
      </p:sp>
    </p:spTree>
    <p:extLst>
      <p:ext uri="{BB962C8B-B14F-4D97-AF65-F5344CB8AC3E}">
        <p14:creationId xmlns:p14="http://schemas.microsoft.com/office/powerpoint/2010/main" val="145630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2</a:t>
            </a:fld>
            <a:endParaRPr lang="zh-CN" altLang="en-US"/>
          </a:p>
        </p:txBody>
      </p:sp>
    </p:spTree>
    <p:extLst>
      <p:ext uri="{BB962C8B-B14F-4D97-AF65-F5344CB8AC3E}">
        <p14:creationId xmlns:p14="http://schemas.microsoft.com/office/powerpoint/2010/main" val="1203655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97384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https://en.wikipedia.org/wiki/Activation_function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a:t>Theno</a:t>
            </a:r>
            <a:r>
              <a:rPr lang="en-US" altLang="zh-TW" dirty="0"/>
              <a:t>: </a:t>
            </a:r>
            <a:r>
              <a:rPr lang="en-US" altLang="zh-TW" dirty="0" err="1"/>
              <a:t>Universite</a:t>
            </a:r>
            <a:r>
              <a:rPr lang="en-US" altLang="zh-TW" dirty="0"/>
              <a:t> de </a:t>
            </a:r>
            <a:r>
              <a:rPr lang="en-US" altLang="zh-TW" dirty="0" err="1"/>
              <a:t>Montr</a:t>
            </a:r>
            <a:r>
              <a:rPr lang="en-US" altLang="zh-TW" dirty="0"/>
              <a:t> ´ </a:t>
            </a:r>
            <a:r>
              <a:rPr lang="en-US" altLang="zh-TW" dirty="0" err="1"/>
              <a:t>eal</a:t>
            </a:r>
            <a:endParaRPr lang="zh-TW" altLang="en-US" dirty="0"/>
          </a:p>
          <a:p>
            <a:r>
              <a:rPr lang="en-US" altLang="zh-TW" dirty="0" err="1"/>
              <a:t>Yoshua</a:t>
            </a:r>
            <a:r>
              <a:rPr lang="en-US" altLang="zh-TW" dirty="0"/>
              <a:t> </a:t>
            </a:r>
            <a:r>
              <a:rPr lang="en-US" altLang="zh-TW" dirty="0" err="1"/>
              <a:t>Bengio</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21</a:t>
            </a:fld>
            <a:endParaRPr lang="zh-TW" altLang="en-US"/>
          </a:p>
        </p:txBody>
      </p:sp>
    </p:spTree>
    <p:extLst>
      <p:ext uri="{BB962C8B-B14F-4D97-AF65-F5344CB8AC3E}">
        <p14:creationId xmlns:p14="http://schemas.microsoft.com/office/powerpoint/2010/main" val="3418246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a:t>Theno</a:t>
            </a:r>
            <a:r>
              <a:rPr lang="en-US" altLang="zh-TW" dirty="0"/>
              <a:t>: </a:t>
            </a:r>
            <a:r>
              <a:rPr lang="en-US" altLang="zh-TW" dirty="0" err="1"/>
              <a:t>Universite</a:t>
            </a:r>
            <a:r>
              <a:rPr lang="en-US" altLang="zh-TW" dirty="0"/>
              <a:t> de </a:t>
            </a:r>
            <a:r>
              <a:rPr lang="en-US" altLang="zh-TW" dirty="0" err="1"/>
              <a:t>Montr</a:t>
            </a:r>
            <a:r>
              <a:rPr lang="en-US" altLang="zh-TW" dirty="0"/>
              <a:t> ´ </a:t>
            </a:r>
            <a:r>
              <a:rPr lang="en-US" altLang="zh-TW" dirty="0" err="1"/>
              <a:t>eal</a:t>
            </a:r>
            <a:endParaRPr lang="zh-TW" altLang="en-US" dirty="0"/>
          </a:p>
          <a:p>
            <a:r>
              <a:rPr lang="en-US" altLang="zh-TW" dirty="0" err="1"/>
              <a:t>Yoshua</a:t>
            </a:r>
            <a:r>
              <a:rPr lang="en-US" altLang="zh-TW" dirty="0"/>
              <a:t> </a:t>
            </a:r>
            <a:r>
              <a:rPr lang="en-US" altLang="zh-TW" dirty="0" err="1"/>
              <a:t>Bengio</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22</a:t>
            </a:fld>
            <a:endParaRPr lang="zh-TW" altLang="en-US"/>
          </a:p>
        </p:txBody>
      </p:sp>
    </p:spTree>
    <p:extLst>
      <p:ext uri="{BB962C8B-B14F-4D97-AF65-F5344CB8AC3E}">
        <p14:creationId xmlns:p14="http://schemas.microsoft.com/office/powerpoint/2010/main" val="50624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a:t>Theno</a:t>
            </a:r>
            <a:r>
              <a:rPr lang="en-US" altLang="zh-TW" dirty="0"/>
              <a:t>: </a:t>
            </a:r>
            <a:r>
              <a:rPr lang="en-US" altLang="zh-TW" dirty="0" err="1"/>
              <a:t>Universite</a:t>
            </a:r>
            <a:r>
              <a:rPr lang="en-US" altLang="zh-TW" dirty="0"/>
              <a:t> de </a:t>
            </a:r>
            <a:r>
              <a:rPr lang="en-US" altLang="zh-TW" dirty="0" err="1"/>
              <a:t>Montr</a:t>
            </a:r>
            <a:r>
              <a:rPr lang="en-US" altLang="zh-TW" dirty="0"/>
              <a:t> ´ </a:t>
            </a:r>
            <a:r>
              <a:rPr lang="en-US" altLang="zh-TW" dirty="0" err="1"/>
              <a:t>eal</a:t>
            </a:r>
            <a:endParaRPr lang="zh-TW" altLang="en-US" dirty="0"/>
          </a:p>
          <a:p>
            <a:r>
              <a:rPr lang="en-US" altLang="zh-TW" dirty="0" err="1"/>
              <a:t>Yoshua</a:t>
            </a:r>
            <a:r>
              <a:rPr lang="en-US" altLang="zh-TW" dirty="0"/>
              <a:t> </a:t>
            </a:r>
            <a:r>
              <a:rPr lang="en-US" altLang="zh-TW" dirty="0" err="1"/>
              <a:t>Bengio</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23</a:t>
            </a:fld>
            <a:endParaRPr lang="zh-TW" altLang="en-US"/>
          </a:p>
        </p:txBody>
      </p:sp>
    </p:spTree>
    <p:extLst>
      <p:ext uri="{BB962C8B-B14F-4D97-AF65-F5344CB8AC3E}">
        <p14:creationId xmlns:p14="http://schemas.microsoft.com/office/powerpoint/2010/main" val="3290349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a:t>Theno</a:t>
            </a:r>
            <a:r>
              <a:rPr lang="en-US" altLang="zh-TW" dirty="0"/>
              <a:t>: </a:t>
            </a:r>
            <a:r>
              <a:rPr lang="en-US" altLang="zh-TW" dirty="0" err="1"/>
              <a:t>Universite</a:t>
            </a:r>
            <a:r>
              <a:rPr lang="en-US" altLang="zh-TW" dirty="0"/>
              <a:t> de </a:t>
            </a:r>
            <a:r>
              <a:rPr lang="en-US" altLang="zh-TW" dirty="0" err="1"/>
              <a:t>Montr</a:t>
            </a:r>
            <a:r>
              <a:rPr lang="en-US" altLang="zh-TW" dirty="0"/>
              <a:t> ´ </a:t>
            </a:r>
            <a:r>
              <a:rPr lang="en-US" altLang="zh-TW" dirty="0" err="1"/>
              <a:t>eal</a:t>
            </a:r>
            <a:endParaRPr lang="zh-TW" altLang="en-US" dirty="0"/>
          </a:p>
          <a:p>
            <a:r>
              <a:rPr lang="en-US" altLang="zh-TW" dirty="0" err="1"/>
              <a:t>Yoshua</a:t>
            </a:r>
            <a:r>
              <a:rPr lang="en-US" altLang="zh-TW" dirty="0"/>
              <a:t> </a:t>
            </a:r>
            <a:r>
              <a:rPr lang="en-US" altLang="zh-TW" dirty="0" err="1"/>
              <a:t>Bengio</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24</a:t>
            </a:fld>
            <a:endParaRPr lang="zh-TW" altLang="en-US"/>
          </a:p>
        </p:txBody>
      </p:sp>
    </p:spTree>
    <p:extLst>
      <p:ext uri="{BB962C8B-B14F-4D97-AF65-F5344CB8AC3E}">
        <p14:creationId xmlns:p14="http://schemas.microsoft.com/office/powerpoint/2010/main" val="4007824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Scalar test loss (if the model has a single output and no metrics) or list of scalars (if the model has multiple outputs and/or metrics). The </a:t>
            </a:r>
            <a:r>
              <a:rPr lang="en-US" altLang="zh-TW" sz="1200" b="0" i="0" kern="1200" dirty="0" err="1">
                <a:solidFill>
                  <a:schemeClr val="tx1"/>
                </a:solidFill>
                <a:effectLst/>
                <a:latin typeface="+mn-lt"/>
                <a:ea typeface="+mn-ea"/>
                <a:cs typeface="+mn-cs"/>
              </a:rPr>
              <a:t>attribute</a:t>
            </a:r>
            <a:r>
              <a:rPr lang="en-US" altLang="zh-TW" dirty="0" err="1"/>
              <a:t>model.metrics_names</a:t>
            </a:r>
            <a:r>
              <a:rPr lang="en-US" altLang="zh-TW" sz="1200" b="0" i="0" kern="1200" dirty="0">
                <a:solidFill>
                  <a:schemeClr val="tx1"/>
                </a:solidFill>
                <a:effectLst/>
                <a:latin typeface="+mn-lt"/>
                <a:ea typeface="+mn-ea"/>
                <a:cs typeface="+mn-cs"/>
              </a:rPr>
              <a:t> will give you the display labels for the scalar outputs.</a:t>
            </a:r>
          </a:p>
          <a:p>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25</a:t>
            </a:fld>
            <a:endParaRPr lang="zh-TW" altLang="en-US"/>
          </a:p>
        </p:txBody>
      </p:sp>
    </p:spTree>
    <p:extLst>
      <p:ext uri="{BB962C8B-B14F-4D97-AF65-F5344CB8AC3E}">
        <p14:creationId xmlns:p14="http://schemas.microsoft.com/office/powerpoint/2010/main" val="407072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946470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3</a:t>
            </a:fld>
            <a:endParaRPr lang="zh-CN" altLang="en-US"/>
          </a:p>
        </p:txBody>
      </p:sp>
    </p:spTree>
    <p:extLst>
      <p:ext uri="{BB962C8B-B14F-4D97-AF65-F5344CB8AC3E}">
        <p14:creationId xmlns:p14="http://schemas.microsoft.com/office/powerpoint/2010/main" val="64233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4</a:t>
            </a:fld>
            <a:endParaRPr lang="zh-CN" altLang="en-US"/>
          </a:p>
        </p:txBody>
      </p:sp>
    </p:spTree>
    <p:extLst>
      <p:ext uri="{BB962C8B-B14F-4D97-AF65-F5344CB8AC3E}">
        <p14:creationId xmlns:p14="http://schemas.microsoft.com/office/powerpoint/2010/main" val="206289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5</a:t>
            </a:fld>
            <a:endParaRPr lang="zh-CN" altLang="en-US"/>
          </a:p>
        </p:txBody>
      </p:sp>
    </p:spTree>
    <p:extLst>
      <p:ext uri="{BB962C8B-B14F-4D97-AF65-F5344CB8AC3E}">
        <p14:creationId xmlns:p14="http://schemas.microsoft.com/office/powerpoint/2010/main" val="104084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6</a:t>
            </a:fld>
            <a:endParaRPr lang="zh-CN" altLang="en-US"/>
          </a:p>
        </p:txBody>
      </p:sp>
    </p:spTree>
    <p:extLst>
      <p:ext uri="{BB962C8B-B14F-4D97-AF65-F5344CB8AC3E}">
        <p14:creationId xmlns:p14="http://schemas.microsoft.com/office/powerpoint/2010/main" val="293930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7</a:t>
            </a:fld>
            <a:endParaRPr lang="zh-CN" altLang="en-US"/>
          </a:p>
        </p:txBody>
      </p:sp>
    </p:spTree>
    <p:extLst>
      <p:ext uri="{BB962C8B-B14F-4D97-AF65-F5344CB8AC3E}">
        <p14:creationId xmlns:p14="http://schemas.microsoft.com/office/powerpoint/2010/main" val="123699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10</a:t>
            </a:fld>
            <a:endParaRPr lang="zh-CN" altLang="en-US"/>
          </a:p>
        </p:txBody>
      </p:sp>
    </p:spTree>
    <p:extLst>
      <p:ext uri="{BB962C8B-B14F-4D97-AF65-F5344CB8AC3E}">
        <p14:creationId xmlns:p14="http://schemas.microsoft.com/office/powerpoint/2010/main" val="403427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14</a:t>
            </a:fld>
            <a:endParaRPr lang="zh-CN" altLang="en-US"/>
          </a:p>
        </p:txBody>
      </p:sp>
    </p:spTree>
    <p:extLst>
      <p:ext uri="{BB962C8B-B14F-4D97-AF65-F5344CB8AC3E}">
        <p14:creationId xmlns:p14="http://schemas.microsoft.com/office/powerpoint/2010/main" val="4218513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2D4CF7-30DB-4B57-A3EF-5F41A55AD427}" type="slidenum">
              <a:rPr lang="zh-CN" altLang="en-US" smtClean="0"/>
              <a:t>18</a:t>
            </a:fld>
            <a:endParaRPr lang="zh-CN" altLang="en-US"/>
          </a:p>
        </p:txBody>
      </p:sp>
    </p:spTree>
    <p:extLst>
      <p:ext uri="{BB962C8B-B14F-4D97-AF65-F5344CB8AC3E}">
        <p14:creationId xmlns:p14="http://schemas.microsoft.com/office/powerpoint/2010/main" val="1083029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a:xfrm>
            <a:off x="2971799" y="4402932"/>
            <a:ext cx="3670469" cy="283369"/>
          </a:xfrm>
        </p:spPr>
        <p:txBody>
          <a:bodyPr/>
          <a:lstStyle/>
          <a:p>
            <a:endParaRPr kumimoji="1" lang="zh-CN" altLang="en-US"/>
          </a:p>
        </p:txBody>
      </p:sp>
      <p:sp>
        <p:nvSpPr>
          <p:cNvPr id="6" name="Slide Number Placeholder 5"/>
          <p:cNvSpPr>
            <a:spLocks noGrp="1"/>
          </p:cNvSpPr>
          <p:nvPr>
            <p:ph type="sldNum" sz="quarter" idx="12"/>
          </p:nvPr>
        </p:nvSpPr>
        <p:spPr>
          <a:xfrm>
            <a:off x="7956719" y="4402932"/>
            <a:ext cx="413375" cy="283369"/>
          </a:xfrm>
        </p:spPr>
        <p:txBody>
          <a:bodyPr/>
          <a:lstStyle/>
          <a:p>
            <a:fld id="{4D76C624-F484-C94F-A08C-6BBB7841E739}"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
        <p:nvSpPr>
          <p:cNvPr id="8" name="Title 1"/>
          <p:cNvSpPr>
            <a:spLocks noGrp="1"/>
          </p:cNvSpPr>
          <p:nvPr>
            <p:ph type="title"/>
          </p:nvPr>
        </p:nvSpPr>
        <p:spPr>
          <a:xfrm>
            <a:off x="514351" y="457201"/>
            <a:ext cx="7598569" cy="1092200"/>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812727" y="133945"/>
            <a:ext cx="5518463" cy="1285763"/>
          </a:xfrm>
          <a:prstGeom prst="rect">
            <a:avLst/>
          </a:prstGeom>
          <a:noFill/>
          <a:ln>
            <a:noFill/>
          </a:ln>
        </p:spPr>
        <p:txBody>
          <a:bodyPr wrap="square" lIns="91400" tIns="91400" rIns="91400" bIns="91400" anchor="ctr" anchorCtr="0"/>
          <a:lstStyle>
            <a:lvl1pPr marL="0" marR="0" lvl="0" indent="0" algn="ctr" rtl="0">
              <a:lnSpc>
                <a:spcPct val="100000"/>
              </a:lnSpc>
              <a:spcBef>
                <a:spcPts val="0"/>
              </a:spcBef>
              <a:spcAft>
                <a:spcPts val="0"/>
              </a:spcAft>
              <a:buClr>
                <a:srgbClr val="000000"/>
              </a:buClr>
              <a:buFont typeface="Gill Sans"/>
              <a:buNone/>
              <a:defRPr sz="3413" b="0" i="0" u="none" strike="noStrike" cap="none">
                <a:solidFill>
                  <a:srgbClr val="000000"/>
                </a:solidFill>
                <a:latin typeface="Gill Sans"/>
                <a:ea typeface="Gill Sans"/>
                <a:cs typeface="Gill Sans"/>
                <a:sym typeface="Gill Sans"/>
              </a:defRPr>
            </a:lvl1pPr>
            <a:lvl2pPr marL="0" marR="0" lvl="1"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Font typeface="Arial"/>
              <a:buNone/>
              <a:defRPr sz="3000" b="1" i="0" u="none" strike="noStrike" cap="none">
                <a:solidFill>
                  <a:srgbClr val="535353"/>
                </a:solidFill>
                <a:latin typeface="Arial"/>
                <a:ea typeface="Arial"/>
                <a:cs typeface="Arial"/>
                <a:sym typeface="Arial"/>
              </a:defRPr>
            </a:lvl9pPr>
          </a:lstStyle>
          <a:p>
            <a:endParaRPr/>
          </a:p>
        </p:txBody>
      </p:sp>
      <p:sp>
        <p:nvSpPr>
          <p:cNvPr id="153" name="Shape 153"/>
          <p:cNvSpPr txBox="1">
            <a:spLocks noGrp="1"/>
          </p:cNvSpPr>
          <p:nvPr>
            <p:ph type="body" idx="1"/>
          </p:nvPr>
        </p:nvSpPr>
        <p:spPr>
          <a:xfrm>
            <a:off x="1812727" y="1460003"/>
            <a:ext cx="5518463" cy="3013763"/>
          </a:xfrm>
          <a:prstGeom prst="rect">
            <a:avLst/>
          </a:prstGeom>
          <a:noFill/>
          <a:ln>
            <a:noFill/>
          </a:ln>
        </p:spPr>
        <p:txBody>
          <a:bodyPr wrap="square" lIns="91400" tIns="91400" rIns="91400" bIns="91400" anchor="ctr" anchorCtr="0"/>
          <a:lstStyle>
            <a:lvl1pPr marL="404813" marR="0" lvl="0" indent="-38100" algn="l" rtl="0">
              <a:lnSpc>
                <a:spcPct val="100000"/>
              </a:lnSpc>
              <a:spcBef>
                <a:spcPts val="1200"/>
              </a:spcBef>
              <a:spcAft>
                <a:spcPts val="0"/>
              </a:spcAft>
              <a:buClr>
                <a:srgbClr val="000000"/>
              </a:buClr>
              <a:buSzPct val="171428"/>
              <a:buFont typeface="Noto Sans Symbols"/>
              <a:buChar char="●"/>
              <a:defRPr sz="2100" b="0" i="0" u="none" strike="noStrike" cap="none">
                <a:solidFill>
                  <a:srgbClr val="000000"/>
                </a:solidFill>
                <a:latin typeface="Gill Sans"/>
                <a:ea typeface="Gill Sans"/>
                <a:cs typeface="Gill Sans"/>
                <a:sym typeface="Gill Sans"/>
              </a:defRPr>
            </a:lvl1pPr>
            <a:lvl2pPr marL="547688" marR="0" lvl="1" indent="-14288" algn="l" rtl="0">
              <a:lnSpc>
                <a:spcPct val="100000"/>
              </a:lnSpc>
              <a:spcBef>
                <a:spcPts val="300"/>
              </a:spcBef>
              <a:spcAft>
                <a:spcPts val="0"/>
              </a:spcAft>
              <a:buClr>
                <a:srgbClr val="000000"/>
              </a:buClr>
              <a:buSzPct val="166666"/>
              <a:buFont typeface="Noto Sans Symbols"/>
              <a:buChar char="•"/>
              <a:defRPr sz="1913" b="0" i="0" u="none" strike="noStrike" cap="none">
                <a:solidFill>
                  <a:srgbClr val="000000"/>
                </a:solidFill>
                <a:latin typeface="Gill Sans"/>
                <a:ea typeface="Gill Sans"/>
                <a:cs typeface="Gill Sans"/>
                <a:sym typeface="Gill Sans"/>
              </a:defRPr>
            </a:lvl2pPr>
            <a:lvl3pPr marL="747713" marR="0" lvl="2" indent="-9525" algn="l" rtl="0">
              <a:lnSpc>
                <a:spcPct val="100000"/>
              </a:lnSpc>
              <a:spcBef>
                <a:spcPts val="300"/>
              </a:spcBef>
              <a:spcAft>
                <a:spcPts val="0"/>
              </a:spcAft>
              <a:buClr>
                <a:srgbClr val="000000"/>
              </a:buClr>
              <a:buSzPct val="166666"/>
              <a:buFont typeface="Noto Sans Symbols"/>
              <a:buChar char="●"/>
              <a:defRPr sz="1913" b="0" i="0" u="none" strike="noStrike" cap="none">
                <a:solidFill>
                  <a:srgbClr val="000000"/>
                </a:solidFill>
                <a:latin typeface="Gill Sans"/>
                <a:ea typeface="Gill Sans"/>
                <a:cs typeface="Gill Sans"/>
                <a:sym typeface="Gill Sans"/>
              </a:defRPr>
            </a:lvl3pPr>
            <a:lvl4pPr marL="952500" marR="0" lvl="3" indent="-14288" algn="l" rtl="0">
              <a:lnSpc>
                <a:spcPct val="100000"/>
              </a:lnSpc>
              <a:spcBef>
                <a:spcPts val="300"/>
              </a:spcBef>
              <a:spcAft>
                <a:spcPts val="0"/>
              </a:spcAft>
              <a:buClr>
                <a:srgbClr val="000000"/>
              </a:buClr>
              <a:buSzPct val="166666"/>
              <a:buFont typeface="Noto Sans Symbols"/>
              <a:buChar char="●"/>
              <a:defRPr sz="1913" b="0" i="0" u="none" strike="noStrike" cap="none">
                <a:solidFill>
                  <a:srgbClr val="000000"/>
                </a:solidFill>
                <a:latin typeface="Gill Sans"/>
                <a:ea typeface="Gill Sans"/>
                <a:cs typeface="Gill Sans"/>
                <a:sym typeface="Gill Sans"/>
              </a:defRPr>
            </a:lvl4pPr>
            <a:lvl5pPr marL="1181100" marR="0" lvl="4" indent="-23813" algn="l" rtl="0">
              <a:lnSpc>
                <a:spcPct val="100000"/>
              </a:lnSpc>
              <a:spcBef>
                <a:spcPts val="300"/>
              </a:spcBef>
              <a:spcAft>
                <a:spcPts val="0"/>
              </a:spcAft>
              <a:buClr>
                <a:srgbClr val="000000"/>
              </a:buClr>
              <a:buSzPct val="166666"/>
              <a:buFont typeface="Noto Sans Symbols"/>
              <a:buChar char="●"/>
              <a:defRPr sz="1913" b="0" i="0" u="none" strike="noStrike" cap="none">
                <a:solidFill>
                  <a:srgbClr val="000000"/>
                </a:solidFill>
                <a:latin typeface="Gill Sans"/>
                <a:ea typeface="Gill Sans"/>
                <a:cs typeface="Gill Sans"/>
                <a:sym typeface="Gill Sans"/>
              </a:defRPr>
            </a:lvl5pPr>
            <a:lvl6pPr marL="1166813" marR="0" lvl="5" indent="-152400" algn="l" rtl="0">
              <a:lnSpc>
                <a:spcPct val="100000"/>
              </a:lnSpc>
              <a:spcBef>
                <a:spcPts val="788"/>
              </a:spcBef>
              <a:spcAft>
                <a:spcPts val="0"/>
              </a:spcAft>
              <a:buClr>
                <a:srgbClr val="000000"/>
              </a:buClr>
              <a:buSzPct val="100000"/>
              <a:buFont typeface="Noto Sans Symbols"/>
              <a:buChar char="●"/>
              <a:defRPr sz="2400" b="0" i="0" u="none" strike="noStrike" cap="none">
                <a:solidFill>
                  <a:srgbClr val="000000"/>
                </a:solidFill>
                <a:latin typeface="Arial"/>
                <a:ea typeface="Arial"/>
                <a:cs typeface="Arial"/>
                <a:sym typeface="Arial"/>
              </a:defRPr>
            </a:lvl6pPr>
            <a:lvl7pPr marL="1333500" marR="0" lvl="6" indent="-152400" algn="l" rtl="0">
              <a:lnSpc>
                <a:spcPct val="100000"/>
              </a:lnSpc>
              <a:spcBef>
                <a:spcPts val="788"/>
              </a:spcBef>
              <a:spcAft>
                <a:spcPts val="0"/>
              </a:spcAft>
              <a:buClr>
                <a:srgbClr val="000000"/>
              </a:buClr>
              <a:buSzPct val="100000"/>
              <a:buFont typeface="Noto Sans Symbols"/>
              <a:buChar char="●"/>
              <a:defRPr sz="2400" b="0" i="0" u="none" strike="noStrike" cap="none">
                <a:solidFill>
                  <a:srgbClr val="000000"/>
                </a:solidFill>
                <a:latin typeface="Arial"/>
                <a:ea typeface="Arial"/>
                <a:cs typeface="Arial"/>
                <a:sym typeface="Arial"/>
              </a:defRPr>
            </a:lvl7pPr>
            <a:lvl8pPr marL="1509713" marR="0" lvl="7" indent="-152400" algn="l" rtl="0">
              <a:lnSpc>
                <a:spcPct val="100000"/>
              </a:lnSpc>
              <a:spcBef>
                <a:spcPts val="788"/>
              </a:spcBef>
              <a:spcAft>
                <a:spcPts val="0"/>
              </a:spcAft>
              <a:buClr>
                <a:srgbClr val="000000"/>
              </a:buClr>
              <a:buSzPct val="100000"/>
              <a:buFont typeface="Noto Sans Symbols"/>
              <a:buChar char="●"/>
              <a:defRPr sz="2400" b="0" i="0" u="none" strike="noStrike" cap="none">
                <a:solidFill>
                  <a:srgbClr val="000000"/>
                </a:solidFill>
                <a:latin typeface="Arial"/>
                <a:ea typeface="Arial"/>
                <a:cs typeface="Arial"/>
                <a:sym typeface="Arial"/>
              </a:defRPr>
            </a:lvl8pPr>
            <a:lvl9pPr marL="1676400" marR="0" lvl="8" indent="-152400" algn="l" rtl="0">
              <a:lnSpc>
                <a:spcPct val="100000"/>
              </a:lnSpc>
              <a:spcBef>
                <a:spcPts val="788"/>
              </a:spcBef>
              <a:spcAft>
                <a:spcPts val="0"/>
              </a:spcAft>
              <a:buClr>
                <a:srgbClr val="000000"/>
              </a:buClr>
              <a:buSzPct val="1000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sldNum" idx="12"/>
          </p:nvPr>
        </p:nvSpPr>
        <p:spPr>
          <a:xfrm>
            <a:off x="4482331" y="4882306"/>
            <a:ext cx="172800" cy="186863"/>
          </a:xfrm>
          <a:prstGeom prst="rect">
            <a:avLst/>
          </a:prstGeom>
          <a:noFill/>
          <a:ln>
            <a:noFill/>
          </a:ln>
        </p:spPr>
        <p:txBody>
          <a:bodyPr wrap="square" lIns="71400" tIns="71400" rIns="71400" bIns="71400" anchor="t" anchorCtr="0">
            <a:noAutofit/>
          </a:bodyPr>
          <a:lstStyle/>
          <a:p>
            <a:pPr algn="ctr">
              <a:buClr>
                <a:srgbClr val="000000"/>
              </a:buClr>
              <a:buSzPct val="25000"/>
            </a:pPr>
            <a:fld id="{00000000-1234-1234-1234-123412341234}" type="slidenum">
              <a:rPr lang="en-US" smtClean="0">
                <a:solidFill>
                  <a:srgbClr val="000000"/>
                </a:solidFill>
                <a:latin typeface="Gill Sans"/>
                <a:ea typeface="Gill Sans"/>
                <a:cs typeface="Gill Sans"/>
                <a:sym typeface="Gill Sans"/>
              </a:rPr>
              <a:pPr algn="ctr">
                <a:buClr>
                  <a:srgbClr val="000000"/>
                </a:buClr>
                <a:buSzPct val="25000"/>
              </a:pPr>
              <a:t>‹#›</a:t>
            </a:fld>
            <a:endParaRPr lang="en-US">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14580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zh-CN" altLang="en-US" smtClean="0"/>
              <a:t>单击此处编辑母版标题样式</a:t>
            </a:r>
            <a:endParaRPr lang="en-US" dirty="0"/>
          </a:p>
        </p:txBody>
      </p:sp>
      <p:sp>
        <p:nvSpPr>
          <p:cNvPr id="14" name="Picture Placeholder 2"/>
          <p:cNvSpPr>
            <a:spLocks noGrp="1" noChangeAspect="1"/>
          </p:cNvSpPr>
          <p:nvPr>
            <p:ph type="pic" idx="1" hasCustomPrompt="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8CB4DC0-6D50-9C4E-BF65-F196BF9C4912}" type="datetimeFigureOut">
              <a:rPr kumimoji="1" lang="zh-CN" altLang="en-US" smtClean="0"/>
              <a:t>2019/11/24 Sunday</a:t>
            </a:fld>
            <a:endParaRPr kumimoji="1" lang="zh-CN"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D76C624-F484-C94F-A08C-6BBB7841E73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78CB4DC0-6D50-9C4E-BF65-F196BF9C4912}" type="datetimeFigureOut">
              <a:rPr kumimoji="1" lang="zh-CN" altLang="en-US" smtClean="0"/>
              <a:t>2019/11/24 Sunday</a:t>
            </a:fld>
            <a:endParaRPr kumimoji="1" lang="zh-CN" alt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kumimoji="1" lang="zh-CN" alt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D76C624-F484-C94F-A08C-6BBB7841E739}" type="slidenum">
              <a:rPr kumimoji="1" lang="zh-CN" altLang="en-US" smtClean="0"/>
              <a:t>‹#›</a:t>
            </a:fld>
            <a:endParaRPr kumimoji="1"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630" indent="-214630" algn="l" defTabSz="342900" rtl="0" eaLnBrk="1" latinLnBrk="0" hangingPunct="1">
        <a:spcBef>
          <a:spcPts val="0"/>
        </a:spcBef>
        <a:spcAft>
          <a:spcPts val="750"/>
        </a:spcAft>
        <a:buClr>
          <a:schemeClr val="tx1"/>
        </a:buClr>
        <a:buSzPct val="100000"/>
        <a:buFont typeface="Arial" panose="020B0604020202020204"/>
        <a:buChar char="•"/>
        <a:defRPr sz="1350" kern="1200" cap="none">
          <a:solidFill>
            <a:schemeClr val="tx1"/>
          </a:solidFill>
          <a:effectLst/>
          <a:latin typeface="+mn-lt"/>
          <a:ea typeface="+mn-ea"/>
          <a:cs typeface="+mn-cs"/>
        </a:defRPr>
      </a:lvl1pPr>
      <a:lvl2pPr marL="557530" indent="-214630" algn="l" defTabSz="342900" rtl="0" eaLnBrk="1" latinLnBrk="0" hangingPunct="1">
        <a:spcBef>
          <a:spcPts val="0"/>
        </a:spcBef>
        <a:spcAft>
          <a:spcPts val="750"/>
        </a:spcAft>
        <a:buClr>
          <a:schemeClr val="tx1"/>
        </a:buClr>
        <a:buSzPct val="100000"/>
        <a:buFont typeface="Arial" panose="020B0604020202020204"/>
        <a:buChar char="•"/>
        <a:defRPr sz="1200" kern="1200" cap="none">
          <a:solidFill>
            <a:schemeClr val="tx1"/>
          </a:solidFill>
          <a:effectLst/>
          <a:latin typeface="+mn-lt"/>
          <a:ea typeface="+mn-ea"/>
          <a:cs typeface="+mn-cs"/>
        </a:defRPr>
      </a:lvl2pPr>
      <a:lvl3pPr marL="900430" indent="-214630" algn="l" defTabSz="342900" rtl="0" eaLnBrk="1" latinLnBrk="0" hangingPunct="1">
        <a:spcBef>
          <a:spcPts val="0"/>
        </a:spcBef>
        <a:spcAft>
          <a:spcPts val="750"/>
        </a:spcAft>
        <a:buClr>
          <a:schemeClr val="tx1"/>
        </a:buClr>
        <a:buSzPct val="100000"/>
        <a:buFont typeface="Arial" panose="020B0604020202020204"/>
        <a:buChar char="•"/>
        <a:defRPr sz="1050" kern="1200" cap="none">
          <a:solidFill>
            <a:schemeClr val="tx1"/>
          </a:solidFill>
          <a:effectLst/>
          <a:latin typeface="+mn-lt"/>
          <a:ea typeface="+mn-ea"/>
          <a:cs typeface="+mn-cs"/>
        </a:defRPr>
      </a:lvl3pPr>
      <a:lvl4pPr marL="11576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4pPr>
      <a:lvl5pPr marL="1500505" indent="-128905"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panose="020B0604020202020204"/>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6"/>
          <p:cNvSpPr txBox="1"/>
          <p:nvPr/>
        </p:nvSpPr>
        <p:spPr>
          <a:xfrm>
            <a:off x="2603946" y="1813666"/>
            <a:ext cx="4461989" cy="523220"/>
          </a:xfrm>
          <a:prstGeom prst="rect">
            <a:avLst/>
          </a:prstGeom>
          <a:ln w="12700">
            <a:miter lim="400000"/>
          </a:ln>
        </p:spPr>
        <p:txBody>
          <a:bodyPr wrap="none" lIns="45719" rIns="45719">
            <a:spAutoFit/>
          </a:bodyPr>
          <a:lstStyle>
            <a:lvl1pPr algn="ctr">
              <a:defRPr sz="3200">
                <a:solidFill>
                  <a:srgbClr val="FFFFFF"/>
                </a:solidFill>
                <a:latin typeface="Heiti SC Medium"/>
                <a:ea typeface="Heiti SC Medium"/>
                <a:cs typeface="Heiti SC Medium"/>
                <a:sym typeface="Heiti SC Medium"/>
              </a:defRPr>
            </a:lvl1pPr>
          </a:lstStyle>
          <a:p>
            <a:r>
              <a:rPr lang="en-US" altLang="zh-CN" sz="2800" b="1" dirty="0" err="1" smtClean="0">
                <a:solidFill>
                  <a:schemeClr val="tx1"/>
                </a:solidFill>
                <a:latin typeface="Times New Roman" panose="02020603050405020304" pitchFamily="18" charset="0"/>
                <a:ea typeface="黑体" panose="02010609060101010101" charset="-122"/>
                <a:cs typeface="Times New Roman" panose="02020603050405020304" pitchFamily="18" charset="0"/>
              </a:rPr>
              <a:t>Softmax</a:t>
            </a:r>
            <a:r>
              <a:rPr lang="en-US" altLang="zh-CN" sz="2800" b="1" dirty="0" smtClean="0">
                <a:solidFill>
                  <a:schemeClr val="tx1"/>
                </a:solidFill>
                <a:latin typeface="Times New Roman" panose="02020603050405020304" pitchFamily="18" charset="0"/>
                <a:ea typeface="黑体" panose="02010609060101010101" charset="-122"/>
                <a:cs typeface="Times New Roman" panose="02020603050405020304" pitchFamily="18" charset="0"/>
              </a:rPr>
              <a:t> with Cross Entropy</a:t>
            </a:r>
            <a:endParaRPr lang="zh-CN" altLang="en-US" sz="2800" b="1" dirty="0">
              <a:solidFill>
                <a:schemeClr val="tx1"/>
              </a:solidFill>
              <a:latin typeface="Times New Roman" panose="02020603050405020304" pitchFamily="18" charset="0"/>
              <a:ea typeface="黑体" panose="02010609060101010101" charset="-122"/>
              <a:cs typeface="Times New Roman" panose="02020603050405020304" pitchFamily="18" charset="0"/>
            </a:endParaRPr>
          </a:p>
        </p:txBody>
      </p:sp>
      <p:sp>
        <p:nvSpPr>
          <p:cNvPr id="9" name="文本框 8"/>
          <p:cNvSpPr txBox="1"/>
          <p:nvPr/>
        </p:nvSpPr>
        <p:spPr>
          <a:xfrm>
            <a:off x="3299787" y="2404029"/>
            <a:ext cx="2806045" cy="582295"/>
          </a:xfrm>
          <a:prstGeom prst="rect">
            <a:avLst/>
          </a:prstGeom>
          <a:noFill/>
          <a:effectLst/>
        </p:spPr>
        <p:txBody>
          <a:bodyPr wrap="square" lIns="91436" tIns="45719" rIns="91436" bIns="45719" rtlCol="0">
            <a:spAutoFit/>
          </a:bodyPr>
          <a:lstStyle/>
          <a:p>
            <a:r>
              <a:rPr lang="zh-CN" altLang="en-US" sz="1600" b="1" spc="300" dirty="0" smtClean="0">
                <a:solidFill>
                  <a:schemeClr val="tx1"/>
                </a:solidFill>
                <a:latin typeface="PingFang SC Semibold" charset="-122"/>
                <a:ea typeface="PingFang SC Semibold" charset="-122"/>
                <a:cs typeface="PingFang SC Semibold" charset="-122"/>
              </a:rPr>
              <a:t>贪心学院讲师：阿勇</a:t>
            </a:r>
          </a:p>
          <a:p>
            <a:r>
              <a:rPr lang="en-US" altLang="zh-CN" sz="1600" b="1" spc="300" dirty="0" smtClean="0">
                <a:solidFill>
                  <a:schemeClr val="tx1"/>
                </a:solidFill>
                <a:latin typeface="PingFang SC Semibold" charset="-122"/>
                <a:ea typeface="PingFang SC Semibold" charset="-122"/>
                <a:cs typeface="PingFang SC Semibold" charset="-122"/>
              </a:rPr>
              <a:t>2019.11.24 18:00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AutoShape 52"/>
          <p:cNvSpPr>
            <a:spLocks noChangeArrowheads="1"/>
          </p:cNvSpPr>
          <p:nvPr/>
        </p:nvSpPr>
        <p:spPr bwMode="gray">
          <a:xfrm>
            <a:off x="2191458" y="1275607"/>
            <a:ext cx="4972831"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zh-CN" altLang="en-US" sz="2400" b="1" dirty="0">
                <a:solidFill>
                  <a:srgbClr val="002060"/>
                </a:solidFill>
                <a:latin typeface="Times New Roman" panose="02020603050405020304" pitchFamily="18" charset="0"/>
                <a:cs typeface="Times New Roman" panose="02020603050405020304" pitchFamily="18" charset="0"/>
              </a:rPr>
              <a:t>一</a:t>
            </a:r>
            <a:r>
              <a:rPr kumimoji="1" lang="zh-CN" altLang="en-US" sz="2400" b="1" dirty="0" smtClean="0">
                <a:solidFill>
                  <a:srgbClr val="002060"/>
                </a:solidFill>
                <a:latin typeface="Times New Roman" panose="02020603050405020304" pitchFamily="18" charset="0"/>
                <a:cs typeface="Times New Roman" panose="02020603050405020304" pitchFamily="18" charset="0"/>
              </a:rPr>
              <a:t>、</a:t>
            </a:r>
            <a:r>
              <a:rPr kumimoji="1" lang="en-US" altLang="zh-CN" sz="2400" b="1" dirty="0" err="1" smtClean="0">
                <a:solidFill>
                  <a:srgbClr val="002060"/>
                </a:solidFill>
                <a:latin typeface="Times New Roman" panose="02020603050405020304" pitchFamily="18" charset="0"/>
                <a:cs typeface="Times New Roman" panose="02020603050405020304" pitchFamily="18" charset="0"/>
              </a:rPr>
              <a:t>Softmax</a:t>
            </a:r>
            <a:r>
              <a:rPr kumimoji="1" lang="zh-CN" altLang="en-US" sz="2400" b="1" dirty="0" smtClean="0">
                <a:solidFill>
                  <a:srgbClr val="002060"/>
                </a:solidFill>
                <a:latin typeface="Times New Roman" panose="02020603050405020304" pitchFamily="18" charset="0"/>
                <a:cs typeface="Times New Roman" panose="02020603050405020304" pitchFamily="18" charset="0"/>
              </a:rPr>
              <a:t>应用场景</a:t>
            </a:r>
            <a:r>
              <a:rPr kumimoji="1" lang="en-US" altLang="zh-CN" sz="2400" b="1" dirty="0" smtClean="0">
                <a:solidFill>
                  <a:srgbClr val="002060"/>
                </a:solidFill>
                <a:latin typeface="Times New Roman" panose="02020603050405020304" pitchFamily="18" charset="0"/>
                <a:cs typeface="Times New Roman" panose="02020603050405020304" pitchFamily="18" charset="0"/>
              </a:rPr>
              <a:t>-CNN</a:t>
            </a:r>
            <a:r>
              <a:rPr kumimoji="1" lang="zh-CN" altLang="en-US" sz="2400" b="1" dirty="0" smtClean="0">
                <a:solidFill>
                  <a:srgbClr val="002060"/>
                </a:solidFill>
                <a:latin typeface="Times New Roman" panose="02020603050405020304" pitchFamily="18" charset="0"/>
                <a:cs typeface="Times New Roman" panose="02020603050405020304" pitchFamily="18" charset="0"/>
              </a:rPr>
              <a:t>分类</a:t>
            </a:r>
            <a:endParaRPr kumimoji="1" lang="zh-CN" altLang="en-US" sz="2400" b="1" dirty="0">
              <a:solidFill>
                <a:srgbClr val="002060"/>
              </a:solidFill>
              <a:latin typeface="Times New Roman" panose="02020603050405020304" pitchFamily="18" charset="0"/>
              <a:cs typeface="Times New Roman" panose="02020603050405020304" pitchFamily="18" charset="0"/>
            </a:endParaRPr>
          </a:p>
        </p:txBody>
      </p:sp>
      <p:grpSp>
        <p:nvGrpSpPr>
          <p:cNvPr id="2" name="Group 53"/>
          <p:cNvGrpSpPr/>
          <p:nvPr/>
        </p:nvGrpSpPr>
        <p:grpSpPr bwMode="auto">
          <a:xfrm>
            <a:off x="1659527" y="1310681"/>
            <a:ext cx="482204" cy="519212"/>
            <a:chOff x="2078" y="1619"/>
            <a:chExt cx="1615" cy="1739"/>
          </a:xfrm>
        </p:grpSpPr>
        <p:sp>
          <p:nvSpPr>
            <p:cNvPr id="5148"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49"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13" name="Oval 56"/>
            <p:cNvSpPr>
              <a:spLocks noChangeArrowheads="1"/>
            </p:cNvSpPr>
            <p:nvPr/>
          </p:nvSpPr>
          <p:spPr bwMode="gray">
            <a:xfrm>
              <a:off x="2253" y="1904"/>
              <a:ext cx="870" cy="11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51" name="Oval 57"/>
            <p:cNvSpPr>
              <a:spLocks noChangeArrowheads="1"/>
            </p:cNvSpPr>
            <p:nvPr/>
          </p:nvSpPr>
          <p:spPr bwMode="gray">
            <a:xfrm>
              <a:off x="2254" y="1619"/>
              <a:ext cx="870" cy="173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15" name="Oval 58"/>
            <p:cNvSpPr>
              <a:spLocks noChangeArrowheads="1"/>
            </p:cNvSpPr>
            <p:nvPr/>
          </p:nvSpPr>
          <p:spPr bwMode="gray">
            <a:xfrm>
              <a:off x="2333" y="1904"/>
              <a:ext cx="1097" cy="11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53" name="Oval 59"/>
            <p:cNvSpPr>
              <a:spLocks noChangeArrowheads="1"/>
            </p:cNvSpPr>
            <p:nvPr/>
          </p:nvSpPr>
          <p:spPr bwMode="gray">
            <a:xfrm>
              <a:off x="2337" y="1619"/>
              <a:ext cx="1096" cy="1739"/>
            </a:xfrm>
            <a:prstGeom prst="ellipse">
              <a:avLst/>
            </a:prstGeom>
            <a:solidFill>
              <a:schemeClr val="accent6">
                <a:lumMod val="60000"/>
                <a:lumOff val="40000"/>
              </a:schemeClr>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grpSp>
        <p:nvGrpSpPr>
          <p:cNvPr id="3" name="Group 60"/>
          <p:cNvGrpSpPr/>
          <p:nvPr/>
        </p:nvGrpSpPr>
        <p:grpSpPr bwMode="auto">
          <a:xfrm>
            <a:off x="1601540" y="2551306"/>
            <a:ext cx="542925" cy="519260"/>
            <a:chOff x="2078" y="1669"/>
            <a:chExt cx="1615" cy="1638"/>
          </a:xfrm>
        </p:grpSpPr>
        <p:sp>
          <p:nvSpPr>
            <p:cNvPr id="5142"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43"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0" name="Oval 63"/>
            <p:cNvSpPr>
              <a:spLocks noChangeArrowheads="1"/>
            </p:cNvSpPr>
            <p:nvPr/>
          </p:nvSpPr>
          <p:spPr bwMode="gray">
            <a:xfrm>
              <a:off x="2252" y="1938"/>
              <a:ext cx="773" cy="11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5" name="Oval 64"/>
            <p:cNvSpPr>
              <a:spLocks noChangeArrowheads="1"/>
            </p:cNvSpPr>
            <p:nvPr/>
          </p:nvSpPr>
          <p:spPr bwMode="gray">
            <a:xfrm>
              <a:off x="2254" y="1669"/>
              <a:ext cx="773" cy="1638"/>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2" name="Oval 65"/>
            <p:cNvSpPr>
              <a:spLocks noChangeArrowheads="1"/>
            </p:cNvSpPr>
            <p:nvPr/>
          </p:nvSpPr>
          <p:spPr bwMode="gray">
            <a:xfrm>
              <a:off x="2333" y="1937"/>
              <a:ext cx="1098" cy="11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7" name="Oval 66"/>
            <p:cNvSpPr>
              <a:spLocks noChangeArrowheads="1"/>
            </p:cNvSpPr>
            <p:nvPr/>
          </p:nvSpPr>
          <p:spPr bwMode="gray">
            <a:xfrm>
              <a:off x="2337" y="1669"/>
              <a:ext cx="1096" cy="163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grpSp>
        <p:nvGrpSpPr>
          <p:cNvPr id="4" name="Group 67"/>
          <p:cNvGrpSpPr/>
          <p:nvPr/>
        </p:nvGrpSpPr>
        <p:grpSpPr bwMode="auto">
          <a:xfrm>
            <a:off x="1601540" y="3741569"/>
            <a:ext cx="542925" cy="519370"/>
            <a:chOff x="2078" y="1623"/>
            <a:chExt cx="1615" cy="1731"/>
          </a:xfrm>
        </p:grpSpPr>
        <p:sp>
          <p:nvSpPr>
            <p:cNvPr id="5136"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37"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7" name="Oval 70"/>
            <p:cNvSpPr>
              <a:spLocks noChangeArrowheads="1"/>
            </p:cNvSpPr>
            <p:nvPr/>
          </p:nvSpPr>
          <p:spPr bwMode="gray">
            <a:xfrm>
              <a:off x="2252" y="1907"/>
              <a:ext cx="773" cy="11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39" name="Oval 71"/>
            <p:cNvSpPr>
              <a:spLocks noChangeArrowheads="1"/>
            </p:cNvSpPr>
            <p:nvPr/>
          </p:nvSpPr>
          <p:spPr bwMode="gray">
            <a:xfrm>
              <a:off x="2254" y="1623"/>
              <a:ext cx="773" cy="1731"/>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9" name="Oval 72"/>
            <p:cNvSpPr>
              <a:spLocks noChangeArrowheads="1"/>
            </p:cNvSpPr>
            <p:nvPr/>
          </p:nvSpPr>
          <p:spPr bwMode="gray">
            <a:xfrm>
              <a:off x="2333" y="1907"/>
              <a:ext cx="1098" cy="11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1" name="Oval 73"/>
            <p:cNvSpPr>
              <a:spLocks noChangeArrowheads="1"/>
            </p:cNvSpPr>
            <p:nvPr/>
          </p:nvSpPr>
          <p:spPr bwMode="gray">
            <a:xfrm>
              <a:off x="2337" y="1623"/>
              <a:ext cx="1096" cy="173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sp>
        <p:nvSpPr>
          <p:cNvPr id="44" name="AutoShape 52"/>
          <p:cNvSpPr>
            <a:spLocks noChangeArrowheads="1"/>
          </p:cNvSpPr>
          <p:nvPr/>
        </p:nvSpPr>
        <p:spPr bwMode="gray">
          <a:xfrm>
            <a:off x="2178996" y="2554793"/>
            <a:ext cx="4985292"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solidFill>
                  <a:srgbClr val="00B050"/>
                </a:solidFill>
                <a:latin typeface="Times New Roman" panose="02020603050405020304" pitchFamily="18" charset="0"/>
                <a:cs typeface="Times New Roman" panose="02020603050405020304" pitchFamily="18" charset="0"/>
              </a:rPr>
              <a:t>  二</a:t>
            </a:r>
            <a:r>
              <a:rPr kumimoji="1" lang="zh-CN" altLang="en-US" sz="2400" b="1" dirty="0" smtClean="0">
                <a:solidFill>
                  <a:srgbClr val="00B050"/>
                </a:solidFill>
                <a:latin typeface="Times New Roman" panose="02020603050405020304" pitchFamily="18" charset="0"/>
                <a:cs typeface="Times New Roman" panose="02020603050405020304" pitchFamily="18" charset="0"/>
              </a:rPr>
              <a:t>、</a:t>
            </a:r>
            <a:r>
              <a:rPr kumimoji="1" lang="en-US" altLang="zh-CN" sz="2400" b="1" dirty="0" err="1" smtClean="0">
                <a:solidFill>
                  <a:srgbClr val="00B050"/>
                </a:solidFill>
                <a:latin typeface="Times New Roman" panose="02020603050405020304" pitchFamily="18" charset="0"/>
                <a:cs typeface="Times New Roman" panose="02020603050405020304" pitchFamily="18" charset="0"/>
              </a:rPr>
              <a:t>Softmax+CE</a:t>
            </a:r>
            <a:r>
              <a:rPr kumimoji="1" lang="zh-CN" altLang="en-US" sz="2400" b="1" dirty="0" smtClean="0">
                <a:solidFill>
                  <a:srgbClr val="00B050"/>
                </a:solidFill>
                <a:latin typeface="Times New Roman" panose="02020603050405020304" pitchFamily="18" charset="0"/>
                <a:cs typeface="Times New Roman" panose="02020603050405020304" pitchFamily="18" charset="0"/>
              </a:rPr>
              <a:t>的求导过程</a:t>
            </a:r>
            <a:endParaRPr kumimoji="1" lang="zh-CN" altLang="en-US" sz="2400" b="1" dirty="0">
              <a:solidFill>
                <a:srgbClr val="00B050"/>
              </a:solidFill>
              <a:latin typeface="Times New Roman" panose="02020603050405020304" pitchFamily="18" charset="0"/>
              <a:cs typeface="Times New Roman" panose="02020603050405020304" pitchFamily="18" charset="0"/>
            </a:endParaRPr>
          </a:p>
        </p:txBody>
      </p:sp>
      <p:sp>
        <p:nvSpPr>
          <p:cNvPr id="45" name="AutoShape 52"/>
          <p:cNvSpPr>
            <a:spLocks noChangeArrowheads="1"/>
          </p:cNvSpPr>
          <p:nvPr/>
        </p:nvSpPr>
        <p:spPr bwMode="gray">
          <a:xfrm>
            <a:off x="2178996" y="3790168"/>
            <a:ext cx="4985292"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kumimoji="1" lang="zh-CN" altLang="en-US" sz="2400" b="1" dirty="0">
                <a:solidFill>
                  <a:srgbClr val="002060"/>
                </a:solidFill>
                <a:latin typeface="Times New Roman" panose="02020603050405020304" pitchFamily="18" charset="0"/>
                <a:cs typeface="Times New Roman" panose="02020603050405020304" pitchFamily="18" charset="0"/>
              </a:rPr>
              <a:t>  三</a:t>
            </a:r>
            <a:r>
              <a:rPr kumimoji="1" lang="zh-CN" altLang="en-US" sz="2400" b="1" dirty="0" smtClean="0">
                <a:solidFill>
                  <a:srgbClr val="002060"/>
                </a:solidFill>
                <a:latin typeface="Times New Roman" panose="02020603050405020304" pitchFamily="18" charset="0"/>
                <a:cs typeface="Times New Roman" panose="02020603050405020304" pitchFamily="18" charset="0"/>
              </a:rPr>
              <a:t>、</a:t>
            </a:r>
            <a:r>
              <a:rPr kumimoji="1" lang="en-US" altLang="zh-CN" sz="2400" b="1" dirty="0" err="1">
                <a:solidFill>
                  <a:srgbClr val="002060"/>
                </a:solidFill>
                <a:latin typeface="Times New Roman" panose="02020603050405020304" pitchFamily="18" charset="0"/>
                <a:cs typeface="Times New Roman" panose="02020603050405020304" pitchFamily="18" charset="0"/>
              </a:rPr>
              <a:t>Softmax</a:t>
            </a:r>
            <a:r>
              <a:rPr kumimoji="1" lang="zh-CN" altLang="en-US" sz="2400" b="1" dirty="0" smtClean="0">
                <a:solidFill>
                  <a:srgbClr val="002060"/>
                </a:solidFill>
                <a:latin typeface="Times New Roman" panose="02020603050405020304" pitchFamily="18" charset="0"/>
                <a:cs typeface="Times New Roman" panose="02020603050405020304" pitchFamily="18" charset="0"/>
              </a:rPr>
              <a:t>的实际使用</a:t>
            </a:r>
            <a:endParaRPr kumimoji="1"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38" name="Rectangle 2"/>
          <p:cNvSpPr txBox="1">
            <a:spLocks noChangeArrowheads="1"/>
          </p:cNvSpPr>
          <p:nvPr/>
        </p:nvSpPr>
        <p:spPr bwMode="auto">
          <a:xfrm>
            <a:off x="3500430" y="267875"/>
            <a:ext cx="1875235"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defRPr/>
            </a:pPr>
            <a:r>
              <a:rPr kumimoji="1" lang="zh-CN" altLang="en-US" sz="3000" b="1" kern="0" dirty="0">
                <a:solidFill>
                  <a:srgbClr val="1C1C1C"/>
                </a:solidFill>
                <a:latin typeface="Times New Roman" panose="02020603050405020304" pitchFamily="18" charset="0"/>
                <a:cs typeface="Times New Roman" panose="02020603050405020304" pitchFamily="18" charset="0"/>
              </a:rPr>
              <a:t> </a:t>
            </a:r>
            <a:r>
              <a:rPr kumimoji="1" lang="zh-CN" altLang="en-US" sz="3000" b="1" kern="0" dirty="0" smtClean="0">
                <a:solidFill>
                  <a:srgbClr val="1C1C1C"/>
                </a:solidFill>
                <a:latin typeface="Times New Roman" panose="02020603050405020304" pitchFamily="18" charset="0"/>
                <a:cs typeface="Times New Roman" panose="02020603050405020304" pitchFamily="18" charset="0"/>
              </a:rPr>
              <a:t>内容</a:t>
            </a:r>
            <a:endParaRPr kumimoji="1" lang="en-US" altLang="zh-CN" sz="3000" b="1" kern="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802173"/>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pload-images.jianshu.io/upload_images/9185794-2b61dfd3047a8433.png?imageMogr2/auto-orient/strip|imageView2/2/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stretch>
            <a:fillRect/>
          </a:stretch>
        </p:blipFill>
        <p:spPr>
          <a:xfrm>
            <a:off x="2728452" y="868230"/>
            <a:ext cx="1181869" cy="657736"/>
          </a:xfrm>
          <a:prstGeom prst="rect">
            <a:avLst/>
          </a:prstGeom>
        </p:spPr>
      </p:pic>
      <p:sp>
        <p:nvSpPr>
          <p:cNvPr id="6" name="文本框 5"/>
          <p:cNvSpPr txBox="1"/>
          <p:nvPr/>
        </p:nvSpPr>
        <p:spPr>
          <a:xfrm>
            <a:off x="1145080" y="1027821"/>
            <a:ext cx="1366601" cy="338554"/>
          </a:xfrm>
          <a:prstGeom prst="rect">
            <a:avLst/>
          </a:prstGeom>
          <a:noFill/>
          <a:ln w="9525">
            <a:noFill/>
          </a:ln>
        </p:spPr>
        <p:txBody>
          <a:bodyPr wrap="square">
            <a:spAutoFit/>
          </a:bodyPr>
          <a:lstStyle/>
          <a:p>
            <a:pPr indent="0"/>
            <a:r>
              <a:rPr lang="en-US" altLang="zh-CN" sz="1600" dirty="0" err="1" smtClean="0">
                <a:solidFill>
                  <a:schemeClr val="bg1"/>
                </a:solidFill>
                <a:latin typeface="Times New Roman" panose="02020603050405020304" charset="0"/>
                <a:cs typeface="Times New Roman" panose="02020603050405020304" charset="0"/>
              </a:rPr>
              <a:t>Softmax</a:t>
            </a:r>
            <a:r>
              <a:rPr lang="zh-CN" altLang="en-US" sz="1600" dirty="0" smtClean="0">
                <a:solidFill>
                  <a:schemeClr val="bg1"/>
                </a:solidFill>
                <a:latin typeface="Times New Roman" panose="02020603050405020304" charset="0"/>
                <a:cs typeface="Times New Roman" panose="02020603050405020304" charset="0"/>
              </a:rPr>
              <a:t>公式：</a:t>
            </a:r>
            <a:endParaRPr lang="en-US" altLang="zh-CN" sz="1600" b="0"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7" name="矩形 6"/>
          <p:cNvSpPr/>
          <p:nvPr/>
        </p:nvSpPr>
        <p:spPr>
          <a:xfrm>
            <a:off x="1032149" y="3056330"/>
            <a:ext cx="1742785" cy="507831"/>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损失函数</a:t>
            </a:r>
            <a:r>
              <a:rPr lang="zh-CN" altLang="en-US" dirty="0" smtClean="0">
                <a:solidFill>
                  <a:srgbClr val="4D4D4D"/>
                </a:solidFill>
                <a:latin typeface="Microsoft YaHei" panose="020B0503020204020204" pitchFamily="34" charset="-122"/>
                <a:ea typeface="Microsoft YaHei" panose="020B0503020204020204" pitchFamily="34" charset="-122"/>
              </a:rPr>
              <a:t>使用交叉熵</a:t>
            </a:r>
            <a:endParaRPr lang="en-US" altLang="zh-CN" dirty="0" smtClean="0">
              <a:solidFill>
                <a:srgbClr val="4D4D4D"/>
              </a:solidFill>
              <a:latin typeface="Microsoft YaHei" panose="020B0503020204020204" pitchFamily="34" charset="-122"/>
              <a:ea typeface="Microsoft YaHei" panose="020B0503020204020204" pitchFamily="34" charset="-122"/>
            </a:endParaRPr>
          </a:p>
          <a:p>
            <a:r>
              <a:rPr lang="en-US" altLang="zh-CN" dirty="0" err="1" smtClean="0">
                <a:solidFill>
                  <a:srgbClr val="4D4D4D"/>
                </a:solidFill>
                <a:latin typeface="Microsoft YaHei" panose="020B0503020204020204" pitchFamily="34" charset="-122"/>
                <a:ea typeface="Microsoft YaHei" panose="020B0503020204020204" pitchFamily="34" charset="-122"/>
              </a:rPr>
              <a:t>Cross_Entropy</a:t>
            </a:r>
            <a:r>
              <a:rPr lang="zh-CN" altLang="en-US" dirty="0" smtClean="0">
                <a:solidFill>
                  <a:srgbClr val="4D4D4D"/>
                </a:solidFill>
                <a:latin typeface="Microsoft YaHei" panose="020B0503020204020204" pitchFamily="34" charset="-122"/>
                <a:ea typeface="Microsoft YaHei" panose="020B0503020204020204" pitchFamily="34" charset="-122"/>
              </a:rPr>
              <a:t>：</a:t>
            </a:r>
            <a:endParaRPr lang="zh-CN" altLang="en-US" dirty="0"/>
          </a:p>
        </p:txBody>
      </p:sp>
      <p:pic>
        <p:nvPicPr>
          <p:cNvPr id="8" name="图片 7"/>
          <p:cNvPicPr>
            <a:picLocks noChangeAspect="1"/>
          </p:cNvPicPr>
          <p:nvPr/>
        </p:nvPicPr>
        <p:blipFill>
          <a:blip r:embed="rId3"/>
          <a:stretch>
            <a:fillRect/>
          </a:stretch>
        </p:blipFill>
        <p:spPr>
          <a:xfrm>
            <a:off x="2918951" y="3091170"/>
            <a:ext cx="1447800" cy="438150"/>
          </a:xfrm>
          <a:prstGeom prst="rect">
            <a:avLst/>
          </a:prstGeom>
        </p:spPr>
      </p:pic>
      <p:pic>
        <p:nvPicPr>
          <p:cNvPr id="9" name="图片 8"/>
          <p:cNvPicPr>
            <a:picLocks noChangeAspect="1"/>
          </p:cNvPicPr>
          <p:nvPr/>
        </p:nvPicPr>
        <p:blipFill>
          <a:blip r:embed="rId4"/>
          <a:stretch>
            <a:fillRect/>
          </a:stretch>
        </p:blipFill>
        <p:spPr>
          <a:xfrm>
            <a:off x="2918951" y="3857935"/>
            <a:ext cx="1047750" cy="504825"/>
          </a:xfrm>
          <a:prstGeom prst="rect">
            <a:avLst/>
          </a:prstGeom>
        </p:spPr>
      </p:pic>
      <p:pic>
        <p:nvPicPr>
          <p:cNvPr id="10" name="图片 9"/>
          <p:cNvPicPr>
            <a:picLocks noChangeAspect="1"/>
          </p:cNvPicPr>
          <p:nvPr/>
        </p:nvPicPr>
        <p:blipFill>
          <a:blip r:embed="rId5"/>
          <a:stretch>
            <a:fillRect/>
          </a:stretch>
        </p:blipFill>
        <p:spPr>
          <a:xfrm>
            <a:off x="2774934" y="1737694"/>
            <a:ext cx="1466850" cy="180975"/>
          </a:xfrm>
          <a:prstGeom prst="rect">
            <a:avLst/>
          </a:prstGeom>
        </p:spPr>
      </p:pic>
      <p:pic>
        <p:nvPicPr>
          <p:cNvPr id="11" name="图片 10"/>
          <p:cNvPicPr>
            <a:picLocks noChangeAspect="1"/>
          </p:cNvPicPr>
          <p:nvPr/>
        </p:nvPicPr>
        <p:blipFill>
          <a:blip r:embed="rId6"/>
          <a:stretch>
            <a:fillRect/>
          </a:stretch>
        </p:blipFill>
        <p:spPr>
          <a:xfrm>
            <a:off x="2840687" y="2228751"/>
            <a:ext cx="2305050" cy="180975"/>
          </a:xfrm>
          <a:prstGeom prst="rect">
            <a:avLst/>
          </a:prstGeom>
        </p:spPr>
      </p:pic>
      <p:pic>
        <p:nvPicPr>
          <p:cNvPr id="13" name="图片 12"/>
          <p:cNvPicPr>
            <a:picLocks noChangeAspect="1"/>
          </p:cNvPicPr>
          <p:nvPr/>
        </p:nvPicPr>
        <p:blipFill>
          <a:blip r:embed="rId7"/>
          <a:stretch>
            <a:fillRect/>
          </a:stretch>
        </p:blipFill>
        <p:spPr>
          <a:xfrm>
            <a:off x="5289754" y="1190525"/>
            <a:ext cx="3352800" cy="2257425"/>
          </a:xfrm>
          <a:prstGeom prst="rect">
            <a:avLst/>
          </a:prstGeom>
        </p:spPr>
      </p:pic>
    </p:spTree>
    <p:extLst>
      <p:ext uri="{BB962C8B-B14F-4D97-AF65-F5344CB8AC3E}">
        <p14:creationId xmlns:p14="http://schemas.microsoft.com/office/powerpoint/2010/main" val="1194068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497169"/>
            <a:ext cx="9144000" cy="4252397"/>
          </a:xfrm>
          <a:prstGeom prst="rect">
            <a:avLst/>
          </a:prstGeom>
        </p:spPr>
      </p:pic>
      <p:sp>
        <p:nvSpPr>
          <p:cNvPr id="3" name="矩形 2"/>
          <p:cNvSpPr/>
          <p:nvPr/>
        </p:nvSpPr>
        <p:spPr>
          <a:xfrm>
            <a:off x="1287286" y="137342"/>
            <a:ext cx="6569427" cy="300082"/>
          </a:xfrm>
          <a:prstGeom prst="rect">
            <a:avLst/>
          </a:prstGeom>
        </p:spPr>
        <p:txBody>
          <a:bodyPr wrap="none">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由于目标的标签采用</a:t>
            </a:r>
            <a:r>
              <a:rPr lang="en-US" altLang="zh-CN" dirty="0" smtClean="0">
                <a:solidFill>
                  <a:schemeClr val="bg1"/>
                </a:solidFill>
                <a:latin typeface="Microsoft YaHei" panose="020B0503020204020204" pitchFamily="34" charset="-122"/>
                <a:ea typeface="Microsoft YaHei" panose="020B0503020204020204" pitchFamily="34" charset="-122"/>
              </a:rPr>
              <a:t>one-hot</a:t>
            </a:r>
            <a:r>
              <a:rPr lang="zh-CN" altLang="en-US" dirty="0" smtClean="0">
                <a:solidFill>
                  <a:schemeClr val="bg1"/>
                </a:solidFill>
                <a:latin typeface="Microsoft YaHei" panose="020B0503020204020204" pitchFamily="34" charset="-122"/>
                <a:ea typeface="Microsoft YaHei" panose="020B0503020204020204" pitchFamily="34" charset="-122"/>
              </a:rPr>
              <a:t>的方式，目标函数通常可以表达为正确类别的交叉熵。</a:t>
            </a:r>
            <a:endParaRPr lang="zh-CN" altLang="en-US" baseline="-25000" dirty="0">
              <a:solidFill>
                <a:schemeClr val="bg1"/>
              </a:solidFill>
            </a:endParaRPr>
          </a:p>
        </p:txBody>
      </p:sp>
    </p:spTree>
    <p:extLst>
      <p:ext uri="{BB962C8B-B14F-4D97-AF65-F5344CB8AC3E}">
        <p14:creationId xmlns:p14="http://schemas.microsoft.com/office/powerpoint/2010/main" val="165183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964807" y="1057697"/>
            <a:ext cx="3706607" cy="2975334"/>
          </a:xfrm>
          <a:prstGeom prst="rect">
            <a:avLst/>
          </a:prstGeom>
        </p:spPr>
      </p:pic>
      <p:pic>
        <p:nvPicPr>
          <p:cNvPr id="4" name="图片 3"/>
          <p:cNvPicPr>
            <a:picLocks noChangeAspect="1"/>
          </p:cNvPicPr>
          <p:nvPr/>
        </p:nvPicPr>
        <p:blipFill>
          <a:blip r:embed="rId3"/>
          <a:stretch>
            <a:fillRect/>
          </a:stretch>
        </p:blipFill>
        <p:spPr>
          <a:xfrm>
            <a:off x="4668079" y="1265962"/>
            <a:ext cx="3952353" cy="2266182"/>
          </a:xfrm>
          <a:prstGeom prst="rect">
            <a:avLst/>
          </a:prstGeom>
        </p:spPr>
      </p:pic>
    </p:spTree>
    <p:extLst>
      <p:ext uri="{BB962C8B-B14F-4D97-AF65-F5344CB8AC3E}">
        <p14:creationId xmlns:p14="http://schemas.microsoft.com/office/powerpoint/2010/main" val="1401268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143001" y="-150041"/>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2" name="文本框 1"/>
          <p:cNvSpPr txBox="1"/>
          <p:nvPr/>
        </p:nvSpPr>
        <p:spPr>
          <a:xfrm>
            <a:off x="1037939" y="15084"/>
            <a:ext cx="7472216" cy="4770537"/>
          </a:xfrm>
          <a:prstGeom prst="rect">
            <a:avLst/>
          </a:prstGeom>
          <a:noFill/>
        </p:spPr>
        <p:txBody>
          <a:bodyPr wrap="square" rtlCol="0" anchor="t">
            <a:spAutoFit/>
          </a:bodyPr>
          <a:lstStyle/>
          <a:p>
            <a:pPr algn="ctr"/>
            <a:r>
              <a:rPr lang="zh-CN" altLang="en-US" sz="1600" b="1" dirty="0">
                <a:solidFill>
                  <a:schemeClr val="bg1"/>
                </a:solidFill>
              </a:rPr>
              <a:t>网络训练过程</a:t>
            </a:r>
            <a:endParaRPr lang="en-US" altLang="zh-CN" sz="1600" b="1" dirty="0">
              <a:solidFill>
                <a:schemeClr val="bg1"/>
              </a:solidFill>
            </a:endParaRPr>
          </a:p>
          <a:p>
            <a:endParaRPr lang="en-US" altLang="zh-CN" sz="1600" dirty="0">
              <a:solidFill>
                <a:schemeClr val="bg1"/>
              </a:solidFill>
            </a:endParaRPr>
          </a:p>
          <a:p>
            <a:pPr>
              <a:buFont typeface="Wingdings" panose="05000000000000000000" pitchFamily="2" charset="2"/>
              <a:buChar char="Ø"/>
            </a:pPr>
            <a:r>
              <a:rPr lang="zh-CN" altLang="en-US" sz="1600" dirty="0">
                <a:solidFill>
                  <a:schemeClr val="bg1"/>
                </a:solidFill>
              </a:rPr>
              <a:t>使用训练集合的图片和对应的标签，训练网络模型。</a:t>
            </a:r>
            <a:endParaRPr lang="en-US" altLang="zh-CN" sz="1600" dirty="0">
              <a:solidFill>
                <a:schemeClr val="bg1"/>
              </a:solidFill>
            </a:endParaRPr>
          </a:p>
          <a:p>
            <a:endParaRPr lang="en-US" altLang="zh-CN" sz="1600" dirty="0">
              <a:solidFill>
                <a:schemeClr val="bg1"/>
              </a:solidFill>
            </a:endParaRPr>
          </a:p>
          <a:p>
            <a:pPr>
              <a:buFont typeface="Wingdings" panose="05000000000000000000" pitchFamily="2" charset="2"/>
              <a:buChar char="Ø"/>
            </a:pPr>
            <a:r>
              <a:rPr lang="zh-CN" altLang="en-US" sz="1600" dirty="0">
                <a:solidFill>
                  <a:schemeClr val="bg1"/>
                </a:solidFill>
              </a:rPr>
              <a:t>主要使用反馈机制，即将实际结果和网络模型预测结果进行比较，找出两者的差距，并改善下一次的行为。比如踢球时，“我应该再踢的用力一点”，“我应该再往左踢一点”等。预期结果和实际结果之间的差距越小，你下一次需要调整的幅度就越小。</a:t>
            </a:r>
            <a:endParaRPr lang="en-US" altLang="zh-CN" sz="1600" dirty="0">
              <a:solidFill>
                <a:schemeClr val="bg1"/>
              </a:solidFill>
            </a:endParaRPr>
          </a:p>
          <a:p>
            <a:endParaRPr lang="en-US" altLang="zh-CN" sz="1600" dirty="0">
              <a:solidFill>
                <a:schemeClr val="bg1"/>
              </a:solidFill>
            </a:endParaRPr>
          </a:p>
          <a:p>
            <a:pPr>
              <a:buFont typeface="Wingdings" panose="05000000000000000000" pitchFamily="2" charset="2"/>
              <a:buChar char="Ø"/>
            </a:pPr>
            <a:r>
              <a:rPr lang="zh-CN" altLang="en-US" sz="1600" dirty="0">
                <a:solidFill>
                  <a:schemeClr val="bg1"/>
                </a:solidFill>
              </a:rPr>
              <a:t>神经网络正是通过这种方式学习，利用“反向传播”（</a:t>
            </a:r>
            <a:r>
              <a:rPr lang="en-US" altLang="zh-CN" sz="1600" dirty="0">
                <a:solidFill>
                  <a:schemeClr val="bg1"/>
                </a:solidFill>
              </a:rPr>
              <a:t>BP</a:t>
            </a:r>
            <a:r>
              <a:rPr lang="zh-CN" altLang="en-US" sz="1600" dirty="0">
                <a:solidFill>
                  <a:schemeClr val="bg1"/>
                </a:solidFill>
              </a:rPr>
              <a:t>算法，</a:t>
            </a:r>
            <a:r>
              <a:rPr lang="en-US" altLang="zh-CN" sz="1600" dirty="0">
                <a:solidFill>
                  <a:schemeClr val="bg1"/>
                </a:solidFill>
              </a:rPr>
              <a:t>Back Propogation</a:t>
            </a:r>
            <a:r>
              <a:rPr lang="zh-CN" altLang="en-US" sz="1600" dirty="0">
                <a:solidFill>
                  <a:schemeClr val="bg1"/>
                </a:solidFill>
              </a:rPr>
              <a:t>）的反馈机制，它由正向传播过程和反向传播过程组成。</a:t>
            </a:r>
            <a:endParaRPr lang="en-US" altLang="zh-CN" sz="1600" dirty="0">
              <a:solidFill>
                <a:schemeClr val="bg1"/>
              </a:solidFill>
            </a:endParaRPr>
          </a:p>
          <a:p>
            <a:endParaRPr lang="en-US" altLang="zh-CN" sz="1600" dirty="0">
              <a:solidFill>
                <a:schemeClr val="bg1"/>
              </a:solidFill>
            </a:endParaRPr>
          </a:p>
          <a:p>
            <a:pPr>
              <a:buFont typeface="Wingdings" panose="05000000000000000000" pitchFamily="2" charset="2"/>
              <a:buChar char="Ø"/>
            </a:pPr>
            <a:r>
              <a:rPr lang="zh-CN" altLang="en-US" sz="1600" dirty="0">
                <a:solidFill>
                  <a:schemeClr val="bg1"/>
                </a:solidFill>
              </a:rPr>
              <a:t>在正向传播过程中，输入信息通过输入层逐层处理并传向输出层。如果在输出层得不到期望的输出值，则取输出与期望的误差的平方和作为目标函数（目标函数也可能是其他形式），转入反向传播。</a:t>
            </a:r>
            <a:endParaRPr lang="en-US" altLang="zh-CN" sz="1600" dirty="0">
              <a:solidFill>
                <a:schemeClr val="bg1"/>
              </a:solidFill>
            </a:endParaRPr>
          </a:p>
          <a:p>
            <a:endParaRPr lang="en-US" altLang="zh-CN" sz="1600" dirty="0">
              <a:solidFill>
                <a:schemeClr val="bg1"/>
              </a:solidFill>
            </a:endParaRPr>
          </a:p>
          <a:p>
            <a:pPr>
              <a:buFont typeface="Wingdings" panose="05000000000000000000" pitchFamily="2" charset="2"/>
              <a:buChar char="Ø"/>
            </a:pPr>
            <a:r>
              <a:rPr lang="zh-CN" altLang="en-US" sz="1600" dirty="0">
                <a:solidFill>
                  <a:schemeClr val="bg1"/>
                </a:solidFill>
              </a:rPr>
              <a:t>在反向传播中，逐层求出目标函数对各神经元权值的偏导数，构成目标函数对权值向量的梯量，作为修改权值的依据。神经网络的学习在权重值修改过程中完成，当误差达到所期望值或者达到最大迭代次数时，神经网络学习结束。</a:t>
            </a:r>
          </a:p>
        </p:txBody>
      </p:sp>
    </p:spTree>
    <p:extLst>
      <p:ext uri="{BB962C8B-B14F-4D97-AF65-F5344CB8AC3E}">
        <p14:creationId xmlns:p14="http://schemas.microsoft.com/office/powerpoint/2010/main" val="15591861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17961" y="730477"/>
            <a:ext cx="5472973" cy="300082"/>
          </a:xfrm>
          <a:prstGeom prst="rect">
            <a:avLst/>
          </a:prstGeom>
        </p:spPr>
        <p:txBody>
          <a:bodyPr wrap="none">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因此，需要求解交叉熵损失函数</a:t>
            </a:r>
            <a:r>
              <a:rPr lang="en-US" altLang="zh-CN" dirty="0" smtClean="0">
                <a:solidFill>
                  <a:schemeClr val="bg1"/>
                </a:solidFill>
                <a:latin typeface="Microsoft YaHei" panose="020B0503020204020204" pitchFamily="34" charset="-122"/>
                <a:ea typeface="Microsoft YaHei" panose="020B0503020204020204" pitchFamily="34" charset="-122"/>
              </a:rPr>
              <a:t>J</a:t>
            </a:r>
            <a:r>
              <a:rPr lang="zh-CN" altLang="en-US" dirty="0" smtClean="0">
                <a:solidFill>
                  <a:schemeClr val="bg1"/>
                </a:solidFill>
                <a:latin typeface="Microsoft YaHei" panose="020B0503020204020204" pitchFamily="34" charset="-122"/>
                <a:ea typeface="Microsoft YaHei" panose="020B0503020204020204" pitchFamily="34" charset="-122"/>
              </a:rPr>
              <a:t>相对于</a:t>
            </a:r>
            <a:r>
              <a:rPr lang="en-US" altLang="zh-CN" dirty="0" smtClean="0">
                <a:solidFill>
                  <a:schemeClr val="bg1"/>
                </a:solidFill>
                <a:latin typeface="Microsoft YaHei" panose="020B0503020204020204" pitchFamily="34" charset="-122"/>
                <a:ea typeface="Microsoft YaHei" panose="020B0503020204020204" pitchFamily="34" charset="-122"/>
              </a:rPr>
              <a:t>logit</a:t>
            </a:r>
            <a:r>
              <a:rPr lang="zh-CN" altLang="en-US" dirty="0" smtClean="0">
                <a:solidFill>
                  <a:schemeClr val="bg1"/>
                </a:solidFill>
                <a:latin typeface="Microsoft YaHei" panose="020B0503020204020204" pitchFamily="34" charset="-122"/>
                <a:ea typeface="Microsoft YaHei" panose="020B0503020204020204" pitchFamily="34" charset="-122"/>
              </a:rPr>
              <a:t> </a:t>
            </a:r>
            <a:r>
              <a:rPr lang="en-US" altLang="zh-CN" dirty="0" err="1" smtClean="0">
                <a:solidFill>
                  <a:schemeClr val="bg1"/>
                </a:solidFill>
                <a:latin typeface="Microsoft YaHei" panose="020B0503020204020204" pitchFamily="34" charset="-122"/>
                <a:ea typeface="Microsoft YaHei" panose="020B0503020204020204" pitchFamily="34" charset="-122"/>
              </a:rPr>
              <a:t>z</a:t>
            </a:r>
            <a:r>
              <a:rPr lang="en-US" altLang="zh-CN" baseline="-25000" dirty="0" err="1" smtClean="0">
                <a:solidFill>
                  <a:schemeClr val="bg1"/>
                </a:solidFill>
                <a:latin typeface="Microsoft YaHei" panose="020B0503020204020204" pitchFamily="34" charset="-122"/>
                <a:ea typeface="Microsoft YaHei" panose="020B0503020204020204" pitchFamily="34" charset="-122"/>
              </a:rPr>
              <a:t>i</a:t>
            </a:r>
            <a:r>
              <a:rPr lang="zh-CN" altLang="en-US" dirty="0">
                <a:solidFill>
                  <a:schemeClr val="bg1"/>
                </a:solidFill>
                <a:latin typeface="Microsoft YaHei" panose="020B0503020204020204" pitchFamily="34" charset="-122"/>
                <a:ea typeface="Microsoft YaHei" panose="020B0503020204020204" pitchFamily="34" charset="-122"/>
              </a:rPr>
              <a:t>的</a:t>
            </a:r>
            <a:r>
              <a:rPr lang="zh-CN" altLang="en-US" dirty="0" smtClean="0">
                <a:solidFill>
                  <a:schemeClr val="bg1"/>
                </a:solidFill>
                <a:latin typeface="Microsoft YaHei" panose="020B0503020204020204" pitchFamily="34" charset="-122"/>
                <a:ea typeface="Microsoft YaHei" panose="020B0503020204020204" pitchFamily="34" charset="-122"/>
              </a:rPr>
              <a:t>梯度，推导过程如下</a:t>
            </a:r>
            <a:endParaRPr lang="zh-CN" altLang="en-US" baseline="-25000" dirty="0">
              <a:solidFill>
                <a:schemeClr val="bg1"/>
              </a:solidFill>
            </a:endParaRPr>
          </a:p>
        </p:txBody>
      </p:sp>
      <p:pic>
        <p:nvPicPr>
          <p:cNvPr id="10" name="图片 9"/>
          <p:cNvPicPr>
            <a:picLocks noChangeAspect="1"/>
          </p:cNvPicPr>
          <p:nvPr/>
        </p:nvPicPr>
        <p:blipFill>
          <a:blip r:embed="rId2"/>
          <a:stretch>
            <a:fillRect/>
          </a:stretch>
        </p:blipFill>
        <p:spPr>
          <a:xfrm>
            <a:off x="4014002" y="1706731"/>
            <a:ext cx="1181869" cy="657736"/>
          </a:xfrm>
          <a:prstGeom prst="rect">
            <a:avLst/>
          </a:prstGeom>
        </p:spPr>
      </p:pic>
      <p:pic>
        <p:nvPicPr>
          <p:cNvPr id="11" name="图片 10"/>
          <p:cNvPicPr>
            <a:picLocks noChangeAspect="1"/>
          </p:cNvPicPr>
          <p:nvPr/>
        </p:nvPicPr>
        <p:blipFill>
          <a:blip r:embed="rId3"/>
          <a:stretch>
            <a:fillRect/>
          </a:stretch>
        </p:blipFill>
        <p:spPr>
          <a:xfrm>
            <a:off x="3943382" y="2776969"/>
            <a:ext cx="1447800" cy="438150"/>
          </a:xfrm>
          <a:prstGeom prst="rect">
            <a:avLst/>
          </a:prstGeom>
        </p:spPr>
      </p:pic>
      <p:pic>
        <p:nvPicPr>
          <p:cNvPr id="12" name="图片 11"/>
          <p:cNvPicPr>
            <a:picLocks noChangeAspect="1"/>
          </p:cNvPicPr>
          <p:nvPr/>
        </p:nvPicPr>
        <p:blipFill>
          <a:blip r:embed="rId4"/>
          <a:stretch>
            <a:fillRect/>
          </a:stretch>
        </p:blipFill>
        <p:spPr>
          <a:xfrm>
            <a:off x="495173" y="1498912"/>
            <a:ext cx="3352800" cy="2257425"/>
          </a:xfrm>
          <a:prstGeom prst="rect">
            <a:avLst/>
          </a:prstGeom>
        </p:spPr>
      </p:pic>
      <p:pic>
        <p:nvPicPr>
          <p:cNvPr id="13" name="图片 12"/>
          <p:cNvPicPr>
            <a:picLocks noChangeAspect="1"/>
          </p:cNvPicPr>
          <p:nvPr/>
        </p:nvPicPr>
        <p:blipFill>
          <a:blip r:embed="rId5"/>
          <a:stretch>
            <a:fillRect/>
          </a:stretch>
        </p:blipFill>
        <p:spPr>
          <a:xfrm>
            <a:off x="5847933" y="1580786"/>
            <a:ext cx="2485575" cy="2392366"/>
          </a:xfrm>
          <a:prstGeom prst="rect">
            <a:avLst/>
          </a:prstGeom>
        </p:spPr>
      </p:pic>
    </p:spTree>
    <p:extLst>
      <p:ext uri="{BB962C8B-B14F-4D97-AF65-F5344CB8AC3E}">
        <p14:creationId xmlns:p14="http://schemas.microsoft.com/office/powerpoint/2010/main" val="32115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57820" y="991252"/>
            <a:ext cx="876300" cy="371475"/>
          </a:xfrm>
          <a:prstGeom prst="rect">
            <a:avLst/>
          </a:prstGeom>
        </p:spPr>
      </p:pic>
      <p:pic>
        <p:nvPicPr>
          <p:cNvPr id="3" name="图片 2"/>
          <p:cNvPicPr>
            <a:picLocks noChangeAspect="1"/>
          </p:cNvPicPr>
          <p:nvPr/>
        </p:nvPicPr>
        <p:blipFill>
          <a:blip r:embed="rId3"/>
          <a:stretch>
            <a:fillRect/>
          </a:stretch>
        </p:blipFill>
        <p:spPr>
          <a:xfrm>
            <a:off x="3198076" y="867428"/>
            <a:ext cx="2466975" cy="619125"/>
          </a:xfrm>
          <a:prstGeom prst="rect">
            <a:avLst/>
          </a:prstGeom>
        </p:spPr>
      </p:pic>
      <p:pic>
        <p:nvPicPr>
          <p:cNvPr id="4" name="图片 3"/>
          <p:cNvPicPr>
            <a:picLocks noChangeAspect="1"/>
          </p:cNvPicPr>
          <p:nvPr/>
        </p:nvPicPr>
        <p:blipFill>
          <a:blip r:embed="rId4"/>
          <a:stretch>
            <a:fillRect/>
          </a:stretch>
        </p:blipFill>
        <p:spPr>
          <a:xfrm>
            <a:off x="2220767" y="1430573"/>
            <a:ext cx="3014760" cy="1359382"/>
          </a:xfrm>
          <a:prstGeom prst="rect">
            <a:avLst/>
          </a:prstGeom>
        </p:spPr>
      </p:pic>
      <p:pic>
        <p:nvPicPr>
          <p:cNvPr id="5" name="图片 4"/>
          <p:cNvPicPr>
            <a:picLocks noChangeAspect="1"/>
          </p:cNvPicPr>
          <p:nvPr/>
        </p:nvPicPr>
        <p:blipFill>
          <a:blip r:embed="rId5"/>
          <a:stretch>
            <a:fillRect/>
          </a:stretch>
        </p:blipFill>
        <p:spPr>
          <a:xfrm>
            <a:off x="3478621" y="143164"/>
            <a:ext cx="1933575" cy="866775"/>
          </a:xfrm>
          <a:prstGeom prst="rect">
            <a:avLst/>
          </a:prstGeom>
        </p:spPr>
      </p:pic>
      <p:pic>
        <p:nvPicPr>
          <p:cNvPr id="6" name="图片 5"/>
          <p:cNvPicPr>
            <a:picLocks noChangeAspect="1"/>
          </p:cNvPicPr>
          <p:nvPr/>
        </p:nvPicPr>
        <p:blipFill>
          <a:blip r:embed="rId6"/>
          <a:stretch>
            <a:fillRect/>
          </a:stretch>
        </p:blipFill>
        <p:spPr>
          <a:xfrm>
            <a:off x="2662084" y="2834301"/>
            <a:ext cx="3538960" cy="687505"/>
          </a:xfrm>
          <a:prstGeom prst="rect">
            <a:avLst/>
          </a:prstGeom>
        </p:spPr>
      </p:pic>
      <p:pic>
        <p:nvPicPr>
          <p:cNvPr id="7" name="图片 6"/>
          <p:cNvPicPr>
            <a:picLocks noChangeAspect="1"/>
          </p:cNvPicPr>
          <p:nvPr/>
        </p:nvPicPr>
        <p:blipFill>
          <a:blip r:embed="rId7"/>
          <a:stretch>
            <a:fillRect/>
          </a:stretch>
        </p:blipFill>
        <p:spPr>
          <a:xfrm>
            <a:off x="2869902" y="3705482"/>
            <a:ext cx="2805550" cy="678762"/>
          </a:xfrm>
          <a:prstGeom prst="rect">
            <a:avLst/>
          </a:prstGeom>
        </p:spPr>
      </p:pic>
      <p:pic>
        <p:nvPicPr>
          <p:cNvPr id="8" name="图片 7"/>
          <p:cNvPicPr>
            <a:picLocks noChangeAspect="1"/>
          </p:cNvPicPr>
          <p:nvPr/>
        </p:nvPicPr>
        <p:blipFill>
          <a:blip r:embed="rId8"/>
          <a:stretch>
            <a:fillRect/>
          </a:stretch>
        </p:blipFill>
        <p:spPr>
          <a:xfrm>
            <a:off x="1886959" y="3142743"/>
            <a:ext cx="771525" cy="257175"/>
          </a:xfrm>
          <a:prstGeom prst="rect">
            <a:avLst/>
          </a:prstGeom>
        </p:spPr>
      </p:pic>
      <p:pic>
        <p:nvPicPr>
          <p:cNvPr id="10" name="图片 9"/>
          <p:cNvPicPr>
            <a:picLocks noChangeAspect="1"/>
          </p:cNvPicPr>
          <p:nvPr/>
        </p:nvPicPr>
        <p:blipFill>
          <a:blip r:embed="rId9"/>
          <a:stretch>
            <a:fillRect/>
          </a:stretch>
        </p:blipFill>
        <p:spPr>
          <a:xfrm>
            <a:off x="1890559" y="3878109"/>
            <a:ext cx="660416" cy="339381"/>
          </a:xfrm>
          <a:prstGeom prst="rect">
            <a:avLst/>
          </a:prstGeom>
        </p:spPr>
      </p:pic>
      <p:sp>
        <p:nvSpPr>
          <p:cNvPr id="11" name="矩形 10"/>
          <p:cNvSpPr/>
          <p:nvPr/>
        </p:nvSpPr>
        <p:spPr>
          <a:xfrm>
            <a:off x="2695970" y="276428"/>
            <a:ext cx="662361" cy="379591"/>
          </a:xfrm>
          <a:prstGeom prst="rect">
            <a:avLst/>
          </a:prstGeom>
        </p:spPr>
        <p:txBody>
          <a:bodyPr wrap="none">
            <a:spAutoFit/>
          </a:bodyPr>
          <a:lstStyle/>
          <a:p>
            <a:r>
              <a:rPr lang="zh-CN" altLang="en-US" sz="2800" baseline="-25000" dirty="0" smtClean="0">
                <a:solidFill>
                  <a:schemeClr val="bg1"/>
                </a:solidFill>
              </a:rPr>
              <a:t>求解</a:t>
            </a:r>
            <a:endParaRPr lang="zh-CN" altLang="en-US" sz="2800" baseline="-25000" dirty="0">
              <a:solidFill>
                <a:schemeClr val="bg1"/>
              </a:solidFill>
            </a:endParaRPr>
          </a:p>
        </p:txBody>
      </p:sp>
    </p:spTree>
    <p:extLst>
      <p:ext uri="{BB962C8B-B14F-4D97-AF65-F5344CB8AC3E}">
        <p14:creationId xmlns:p14="http://schemas.microsoft.com/office/powerpoint/2010/main" val="3305006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45860" y="89959"/>
            <a:ext cx="2257425" cy="828675"/>
          </a:xfrm>
          <a:prstGeom prst="rect">
            <a:avLst/>
          </a:prstGeom>
        </p:spPr>
      </p:pic>
      <p:pic>
        <p:nvPicPr>
          <p:cNvPr id="3" name="图片 2"/>
          <p:cNvPicPr>
            <a:picLocks noChangeAspect="1"/>
          </p:cNvPicPr>
          <p:nvPr/>
        </p:nvPicPr>
        <p:blipFill>
          <a:blip r:embed="rId3"/>
          <a:stretch>
            <a:fillRect/>
          </a:stretch>
        </p:blipFill>
        <p:spPr>
          <a:xfrm>
            <a:off x="4142709" y="1071871"/>
            <a:ext cx="3600450" cy="581025"/>
          </a:xfrm>
          <a:prstGeom prst="rect">
            <a:avLst/>
          </a:prstGeom>
        </p:spPr>
      </p:pic>
      <p:pic>
        <p:nvPicPr>
          <p:cNvPr id="4" name="图片 3"/>
          <p:cNvPicPr>
            <a:picLocks noChangeAspect="1"/>
          </p:cNvPicPr>
          <p:nvPr/>
        </p:nvPicPr>
        <p:blipFill>
          <a:blip r:embed="rId4"/>
          <a:stretch>
            <a:fillRect/>
          </a:stretch>
        </p:blipFill>
        <p:spPr>
          <a:xfrm>
            <a:off x="4179579" y="1903774"/>
            <a:ext cx="2038350" cy="495300"/>
          </a:xfrm>
          <a:prstGeom prst="rect">
            <a:avLst/>
          </a:prstGeom>
        </p:spPr>
      </p:pic>
      <p:pic>
        <p:nvPicPr>
          <p:cNvPr id="5" name="图片 4"/>
          <p:cNvPicPr>
            <a:picLocks noChangeAspect="1"/>
          </p:cNvPicPr>
          <p:nvPr/>
        </p:nvPicPr>
        <p:blipFill>
          <a:blip r:embed="rId5"/>
          <a:stretch>
            <a:fillRect/>
          </a:stretch>
        </p:blipFill>
        <p:spPr>
          <a:xfrm>
            <a:off x="4179579" y="2486795"/>
            <a:ext cx="1428750" cy="523875"/>
          </a:xfrm>
          <a:prstGeom prst="rect">
            <a:avLst/>
          </a:prstGeom>
        </p:spPr>
      </p:pic>
      <p:pic>
        <p:nvPicPr>
          <p:cNvPr id="6" name="图片 5"/>
          <p:cNvPicPr>
            <a:picLocks noChangeAspect="1"/>
          </p:cNvPicPr>
          <p:nvPr/>
        </p:nvPicPr>
        <p:blipFill>
          <a:blip r:embed="rId6"/>
          <a:stretch>
            <a:fillRect/>
          </a:stretch>
        </p:blipFill>
        <p:spPr>
          <a:xfrm>
            <a:off x="5745505" y="2486795"/>
            <a:ext cx="3276600" cy="447675"/>
          </a:xfrm>
          <a:prstGeom prst="rect">
            <a:avLst/>
          </a:prstGeom>
        </p:spPr>
      </p:pic>
      <p:pic>
        <p:nvPicPr>
          <p:cNvPr id="7" name="图片 6"/>
          <p:cNvPicPr>
            <a:picLocks noChangeAspect="1"/>
          </p:cNvPicPr>
          <p:nvPr/>
        </p:nvPicPr>
        <p:blipFill>
          <a:blip r:embed="rId7"/>
          <a:stretch>
            <a:fillRect/>
          </a:stretch>
        </p:blipFill>
        <p:spPr>
          <a:xfrm>
            <a:off x="4285123" y="3098391"/>
            <a:ext cx="1000125" cy="285750"/>
          </a:xfrm>
          <a:prstGeom prst="rect">
            <a:avLst/>
          </a:prstGeom>
        </p:spPr>
      </p:pic>
      <p:sp>
        <p:nvSpPr>
          <p:cNvPr id="8" name="矩形 7"/>
          <p:cNvSpPr/>
          <p:nvPr/>
        </p:nvSpPr>
        <p:spPr>
          <a:xfrm>
            <a:off x="1371028" y="3471862"/>
            <a:ext cx="5376793" cy="1131079"/>
          </a:xfrm>
          <a:prstGeom prst="rect">
            <a:avLst/>
          </a:prstGeom>
        </p:spPr>
        <p:txBody>
          <a:bodyPr wrap="none">
            <a:spAutoFit/>
          </a:bodyPr>
          <a:lstStyle/>
          <a:p>
            <a:r>
              <a:rPr lang="zh-CN" altLang="en-US" dirty="0" smtClean="0">
                <a:solidFill>
                  <a:srgbClr val="FF0000"/>
                </a:solidFill>
                <a:latin typeface="Microsoft YaHei" panose="020B0503020204020204" pitchFamily="34" charset="-122"/>
                <a:ea typeface="Microsoft YaHei" panose="020B0503020204020204" pitchFamily="34" charset="-122"/>
              </a:rPr>
              <a:t>结论</a:t>
            </a:r>
            <a:r>
              <a:rPr lang="zh-CN" altLang="en-US" dirty="0" smtClean="0">
                <a:solidFill>
                  <a:schemeClr val="bg1"/>
                </a:solidFill>
                <a:latin typeface="Microsoft YaHei" panose="020B0503020204020204" pitchFamily="34" charset="-122"/>
                <a:ea typeface="Microsoft YaHei" panose="020B0503020204020204" pitchFamily="34" charset="-122"/>
              </a:rPr>
              <a:t>：交叉熵损失函数</a:t>
            </a:r>
            <a:r>
              <a:rPr lang="en-US" altLang="zh-CN" dirty="0" smtClean="0">
                <a:solidFill>
                  <a:schemeClr val="bg1"/>
                </a:solidFill>
                <a:latin typeface="Microsoft YaHei" panose="020B0503020204020204" pitchFamily="34" charset="-122"/>
                <a:ea typeface="Microsoft YaHei" panose="020B0503020204020204" pitchFamily="34" charset="-122"/>
              </a:rPr>
              <a:t>J</a:t>
            </a:r>
            <a:r>
              <a:rPr lang="zh-CN" altLang="en-US" dirty="0" smtClean="0">
                <a:solidFill>
                  <a:schemeClr val="bg1"/>
                </a:solidFill>
                <a:latin typeface="Microsoft YaHei" panose="020B0503020204020204" pitchFamily="34" charset="-122"/>
                <a:ea typeface="Microsoft YaHei" panose="020B0503020204020204" pitchFamily="34" charset="-122"/>
              </a:rPr>
              <a:t>相对于</a:t>
            </a:r>
            <a:r>
              <a:rPr lang="en-US" altLang="zh-CN" dirty="0" smtClean="0">
                <a:solidFill>
                  <a:schemeClr val="bg1"/>
                </a:solidFill>
                <a:latin typeface="Microsoft YaHei" panose="020B0503020204020204" pitchFamily="34" charset="-122"/>
                <a:ea typeface="Microsoft YaHei" panose="020B0503020204020204" pitchFamily="34" charset="-122"/>
              </a:rPr>
              <a:t>logit</a:t>
            </a:r>
            <a:r>
              <a:rPr lang="zh-CN" altLang="en-US" dirty="0" smtClean="0">
                <a:solidFill>
                  <a:schemeClr val="bg1"/>
                </a:solidFill>
                <a:latin typeface="Microsoft YaHei" panose="020B0503020204020204" pitchFamily="34" charset="-122"/>
                <a:ea typeface="Microsoft YaHei" panose="020B0503020204020204" pitchFamily="34" charset="-122"/>
              </a:rPr>
              <a:t> </a:t>
            </a:r>
            <a:r>
              <a:rPr lang="en-US" altLang="zh-CN" dirty="0" err="1" smtClean="0">
                <a:solidFill>
                  <a:schemeClr val="bg1"/>
                </a:solidFill>
                <a:latin typeface="Microsoft YaHei" panose="020B0503020204020204" pitchFamily="34" charset="-122"/>
                <a:ea typeface="Microsoft YaHei" panose="020B0503020204020204" pitchFamily="34" charset="-122"/>
              </a:rPr>
              <a:t>z</a:t>
            </a:r>
            <a:r>
              <a:rPr lang="en-US" altLang="zh-CN" baseline="-25000" dirty="0" err="1" smtClean="0">
                <a:solidFill>
                  <a:schemeClr val="bg1"/>
                </a:solidFill>
                <a:latin typeface="Microsoft YaHei" panose="020B0503020204020204" pitchFamily="34" charset="-122"/>
                <a:ea typeface="Microsoft YaHei" panose="020B0503020204020204" pitchFamily="34" charset="-122"/>
              </a:rPr>
              <a:t>i</a:t>
            </a:r>
            <a:r>
              <a:rPr lang="zh-CN" altLang="en-US" dirty="0">
                <a:solidFill>
                  <a:schemeClr val="bg1"/>
                </a:solidFill>
                <a:latin typeface="Microsoft YaHei" panose="020B0503020204020204" pitchFamily="34" charset="-122"/>
                <a:ea typeface="Microsoft YaHei" panose="020B0503020204020204" pitchFamily="34" charset="-122"/>
              </a:rPr>
              <a:t>的</a:t>
            </a:r>
            <a:r>
              <a:rPr lang="zh-CN" altLang="en-US" dirty="0" smtClean="0">
                <a:solidFill>
                  <a:schemeClr val="bg1"/>
                </a:solidFill>
                <a:latin typeface="Microsoft YaHei" panose="020B0503020204020204" pitchFamily="34" charset="-122"/>
                <a:ea typeface="Microsoft YaHei" panose="020B0503020204020204" pitchFamily="34" charset="-122"/>
              </a:rPr>
              <a:t>梯度为</a:t>
            </a:r>
            <a:r>
              <a:rPr lang="en-US" altLang="zh-CN" dirty="0" err="1" smtClean="0">
                <a:solidFill>
                  <a:schemeClr val="bg1"/>
                </a:solidFill>
                <a:latin typeface="Microsoft YaHei" panose="020B0503020204020204" pitchFamily="34" charset="-122"/>
                <a:ea typeface="Microsoft YaHei" panose="020B0503020204020204" pitchFamily="34" charset="-122"/>
              </a:rPr>
              <a:t>a</a:t>
            </a:r>
            <a:r>
              <a:rPr lang="en-US" altLang="zh-CN" baseline="-25000" dirty="0" err="1" smtClean="0">
                <a:solidFill>
                  <a:schemeClr val="bg1"/>
                </a:solidFill>
                <a:latin typeface="Microsoft YaHei" panose="020B0503020204020204" pitchFamily="34" charset="-122"/>
                <a:ea typeface="Microsoft YaHei" panose="020B0503020204020204" pitchFamily="34" charset="-122"/>
              </a:rPr>
              <a:t>i</a:t>
            </a:r>
            <a:r>
              <a:rPr lang="en-US" altLang="zh-CN" dirty="0" err="1" smtClean="0">
                <a:solidFill>
                  <a:schemeClr val="bg1"/>
                </a:solidFill>
                <a:latin typeface="Microsoft YaHei" panose="020B0503020204020204" pitchFamily="34" charset="-122"/>
                <a:ea typeface="Microsoft YaHei" panose="020B0503020204020204" pitchFamily="34" charset="-122"/>
              </a:rPr>
              <a:t>-y</a:t>
            </a:r>
            <a:r>
              <a:rPr lang="en-US" altLang="zh-CN" baseline="-25000" dirty="0" err="1" smtClean="0">
                <a:solidFill>
                  <a:schemeClr val="bg1"/>
                </a:solidFill>
                <a:latin typeface="Microsoft YaHei" panose="020B0503020204020204" pitchFamily="34" charset="-122"/>
                <a:ea typeface="Microsoft YaHei" panose="020B0503020204020204" pitchFamily="34" charset="-122"/>
              </a:rPr>
              <a:t>i</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en-US" altLang="zh-CN" dirty="0" smtClean="0">
              <a:solidFill>
                <a:schemeClr val="bg1"/>
              </a:solidFill>
              <a:latin typeface="Microsoft YaHei" panose="020B0503020204020204" pitchFamily="34" charset="-122"/>
              <a:ea typeface="Microsoft YaHei" panose="020B0503020204020204" pitchFamily="34" charset="-122"/>
            </a:endParaRPr>
          </a:p>
          <a:p>
            <a:r>
              <a:rPr lang="zh-CN" altLang="en-US" dirty="0" smtClean="0">
                <a:solidFill>
                  <a:schemeClr val="bg1"/>
                </a:solidFill>
                <a:latin typeface="Microsoft YaHei" panose="020B0503020204020204" pitchFamily="34" charset="-122"/>
                <a:ea typeface="Microsoft YaHei" panose="020B0503020204020204" pitchFamily="34" charset="-122"/>
              </a:rPr>
              <a:t>          即</a:t>
            </a:r>
            <a:r>
              <a:rPr lang="en-US" altLang="zh-CN" dirty="0" err="1" smtClean="0">
                <a:solidFill>
                  <a:schemeClr val="bg1"/>
                </a:solidFill>
                <a:latin typeface="Microsoft YaHei" panose="020B0503020204020204" pitchFamily="34" charset="-122"/>
                <a:ea typeface="Microsoft YaHei" panose="020B0503020204020204" pitchFamily="34" charset="-122"/>
              </a:rPr>
              <a:t>z</a:t>
            </a:r>
            <a:r>
              <a:rPr lang="en-US" altLang="zh-CN" baseline="-25000" dirty="0" err="1" smtClean="0">
                <a:solidFill>
                  <a:schemeClr val="bg1"/>
                </a:solidFill>
                <a:latin typeface="Microsoft YaHei" panose="020B0503020204020204" pitchFamily="34" charset="-122"/>
                <a:ea typeface="Microsoft YaHei" panose="020B0503020204020204" pitchFamily="34" charset="-122"/>
              </a:rPr>
              <a:t>i</a:t>
            </a:r>
            <a:r>
              <a:rPr lang="zh-CN" altLang="en-US" dirty="0">
                <a:solidFill>
                  <a:schemeClr val="bg1"/>
                </a:solidFill>
                <a:latin typeface="Microsoft YaHei" panose="020B0503020204020204" pitchFamily="34" charset="-122"/>
                <a:ea typeface="Microsoft YaHei" panose="020B0503020204020204" pitchFamily="34" charset="-122"/>
              </a:rPr>
              <a:t>的</a:t>
            </a:r>
            <a:r>
              <a:rPr lang="en-US" altLang="zh-CN" dirty="0" err="1" smtClean="0">
                <a:solidFill>
                  <a:schemeClr val="bg1"/>
                </a:solidFill>
                <a:latin typeface="Microsoft YaHei" panose="020B0503020204020204" pitchFamily="34" charset="-122"/>
                <a:ea typeface="Microsoft YaHei" panose="020B0503020204020204" pitchFamily="34" charset="-122"/>
              </a:rPr>
              <a:t>Softmax</a:t>
            </a:r>
            <a:r>
              <a:rPr lang="zh-CN" altLang="en-US" dirty="0" smtClean="0">
                <a:solidFill>
                  <a:schemeClr val="bg1"/>
                </a:solidFill>
                <a:latin typeface="Microsoft YaHei" panose="020B0503020204020204" pitchFamily="34" charset="-122"/>
                <a:ea typeface="Microsoft YaHei" panose="020B0503020204020204" pitchFamily="34" charset="-122"/>
              </a:rPr>
              <a:t>归一化预测概率</a:t>
            </a:r>
            <a:r>
              <a:rPr lang="en-US" altLang="zh-CN" dirty="0" err="1">
                <a:solidFill>
                  <a:schemeClr val="bg1"/>
                </a:solidFill>
                <a:latin typeface="Microsoft YaHei" panose="020B0503020204020204" pitchFamily="34" charset="-122"/>
                <a:ea typeface="Microsoft YaHei" panose="020B0503020204020204" pitchFamily="34" charset="-122"/>
              </a:rPr>
              <a:t>a</a:t>
            </a:r>
            <a:r>
              <a:rPr lang="en-US" altLang="zh-CN" baseline="-25000" dirty="0" err="1">
                <a:solidFill>
                  <a:schemeClr val="bg1"/>
                </a:solidFill>
                <a:latin typeface="Microsoft YaHei" panose="020B0503020204020204" pitchFamily="34" charset="-122"/>
                <a:ea typeface="Microsoft YaHei" panose="020B0503020204020204" pitchFamily="34" charset="-122"/>
              </a:rPr>
              <a:t>i</a:t>
            </a:r>
            <a:r>
              <a:rPr lang="zh-CN" altLang="en-US" dirty="0" smtClean="0">
                <a:solidFill>
                  <a:schemeClr val="bg1"/>
                </a:solidFill>
                <a:latin typeface="Microsoft YaHei" panose="020B0503020204020204" pitchFamily="34" charset="-122"/>
                <a:ea typeface="Microsoft YaHei" panose="020B0503020204020204" pitchFamily="34" charset="-122"/>
              </a:rPr>
              <a:t>和样本真实标签</a:t>
            </a:r>
            <a:r>
              <a:rPr lang="en-US" altLang="zh-CN" dirty="0" err="1" smtClean="0">
                <a:solidFill>
                  <a:schemeClr val="bg1"/>
                </a:solidFill>
                <a:latin typeface="Microsoft YaHei" panose="020B0503020204020204" pitchFamily="34" charset="-122"/>
                <a:ea typeface="Microsoft YaHei" panose="020B0503020204020204" pitchFamily="34" charset="-122"/>
              </a:rPr>
              <a:t>y</a:t>
            </a:r>
            <a:r>
              <a:rPr lang="en-US" altLang="zh-CN" baseline="-25000" dirty="0" err="1" smtClean="0">
                <a:solidFill>
                  <a:schemeClr val="bg1"/>
                </a:solidFill>
                <a:latin typeface="Microsoft YaHei" panose="020B0503020204020204" pitchFamily="34" charset="-122"/>
                <a:ea typeface="Microsoft YaHei" panose="020B0503020204020204" pitchFamily="34" charset="-122"/>
              </a:rPr>
              <a:t>i</a:t>
            </a:r>
            <a:r>
              <a:rPr lang="zh-CN" altLang="en-US" dirty="0" smtClean="0">
                <a:solidFill>
                  <a:schemeClr val="bg1"/>
                </a:solidFill>
                <a:latin typeface="Microsoft YaHei" panose="020B0503020204020204" pitchFamily="34" charset="-122"/>
                <a:ea typeface="Microsoft YaHei" panose="020B0503020204020204" pitchFamily="34" charset="-122"/>
              </a:rPr>
              <a:t>之间的差。</a:t>
            </a:r>
            <a:endParaRPr lang="en-US" altLang="zh-CN" dirty="0" smtClean="0">
              <a:solidFill>
                <a:schemeClr val="bg1"/>
              </a:solidFill>
              <a:latin typeface="Microsoft YaHei" panose="020B0503020204020204" pitchFamily="34" charset="-122"/>
              <a:ea typeface="Microsoft YaHei" panose="020B0503020204020204" pitchFamily="34" charset="-122"/>
            </a:endParaRPr>
          </a:p>
          <a:p>
            <a:endParaRPr lang="en-US" altLang="zh-CN" dirty="0" smtClean="0">
              <a:solidFill>
                <a:schemeClr val="bg1"/>
              </a:solidFill>
              <a:latin typeface="Microsoft YaHei" panose="020B0503020204020204" pitchFamily="34" charset="-122"/>
              <a:ea typeface="Microsoft YaHei" panose="020B0503020204020204" pitchFamily="34" charset="-122"/>
            </a:endParaRPr>
          </a:p>
          <a:p>
            <a:r>
              <a:rPr lang="zh-CN" altLang="en-US" dirty="0" smtClean="0">
                <a:solidFill>
                  <a:srgbClr val="FF0000"/>
                </a:solidFill>
                <a:latin typeface="Microsoft YaHei" panose="020B0503020204020204" pitchFamily="34" charset="-122"/>
                <a:ea typeface="Microsoft YaHei" panose="020B0503020204020204" pitchFamily="34" charset="-122"/>
              </a:rPr>
              <a:t>训练</a:t>
            </a:r>
            <a:r>
              <a:rPr lang="zh-CN" altLang="en-US" dirty="0" smtClean="0">
                <a:solidFill>
                  <a:schemeClr val="bg1"/>
                </a:solidFill>
                <a:latin typeface="Microsoft YaHei" panose="020B0503020204020204" pitchFamily="34" charset="-122"/>
                <a:ea typeface="Microsoft YaHei" panose="020B0503020204020204" pitchFamily="34" charset="-122"/>
              </a:rPr>
              <a:t>：在</a:t>
            </a:r>
            <a:r>
              <a:rPr lang="en-US" altLang="zh-CN" dirty="0" smtClean="0">
                <a:solidFill>
                  <a:schemeClr val="bg1"/>
                </a:solidFill>
                <a:latin typeface="Microsoft YaHei" panose="020B0503020204020204" pitchFamily="34" charset="-122"/>
                <a:ea typeface="Microsoft YaHei" panose="020B0503020204020204" pitchFamily="34" charset="-122"/>
              </a:rPr>
              <a:t>BP</a:t>
            </a:r>
            <a:r>
              <a:rPr lang="zh-CN" altLang="en-US" dirty="0" smtClean="0">
                <a:solidFill>
                  <a:schemeClr val="bg1"/>
                </a:solidFill>
                <a:latin typeface="Microsoft YaHei" panose="020B0503020204020204" pitchFamily="34" charset="-122"/>
                <a:ea typeface="Microsoft YaHei" panose="020B0503020204020204" pitchFamily="34" charset="-122"/>
              </a:rPr>
              <a:t>算法训练过程中，通过梯度更新，将预测值和真实值的</a:t>
            </a:r>
            <a:endParaRPr lang="en-US" altLang="zh-CN" dirty="0" smtClean="0">
              <a:solidFill>
                <a:schemeClr val="bg1"/>
              </a:solidFill>
              <a:latin typeface="Microsoft YaHei" panose="020B0503020204020204" pitchFamily="34" charset="-122"/>
              <a:ea typeface="Microsoft YaHei" panose="020B0503020204020204" pitchFamily="34" charset="-122"/>
            </a:endParaRPr>
          </a:p>
          <a:p>
            <a:r>
              <a:rPr lang="en-US" altLang="zh-CN" dirty="0">
                <a:solidFill>
                  <a:schemeClr val="bg1"/>
                </a:solidFill>
                <a:latin typeface="Microsoft YaHei" panose="020B0503020204020204" pitchFamily="34" charset="-122"/>
                <a:ea typeface="Microsoft YaHei" panose="020B0503020204020204" pitchFamily="34" charset="-122"/>
              </a:rPr>
              <a:t> </a:t>
            </a:r>
            <a:r>
              <a:rPr lang="en-US" altLang="zh-CN" dirty="0" smtClean="0">
                <a:solidFill>
                  <a:schemeClr val="bg1"/>
                </a:solidFill>
                <a:latin typeface="Microsoft YaHei" panose="020B0503020204020204" pitchFamily="34" charset="-122"/>
                <a:ea typeface="Microsoft YaHei" panose="020B0503020204020204" pitchFamily="34" charset="-122"/>
              </a:rPr>
              <a:t>         </a:t>
            </a:r>
            <a:r>
              <a:rPr lang="zh-CN" altLang="en-US" dirty="0" smtClean="0">
                <a:solidFill>
                  <a:schemeClr val="bg1"/>
                </a:solidFill>
                <a:latin typeface="Microsoft YaHei" panose="020B0503020204020204" pitchFamily="34" charset="-122"/>
                <a:ea typeface="Microsoft YaHei" panose="020B0503020204020204" pitchFamily="34" charset="-122"/>
              </a:rPr>
              <a:t>误差向前面的网络部件回传，更新模型权重参数。</a:t>
            </a:r>
            <a:endParaRPr lang="zh-CN" altLang="en-US" baseline="-25000" dirty="0">
              <a:solidFill>
                <a:schemeClr val="bg1"/>
              </a:solidFill>
            </a:endParaRPr>
          </a:p>
        </p:txBody>
      </p:sp>
      <p:pic>
        <p:nvPicPr>
          <p:cNvPr id="9" name="图片 8"/>
          <p:cNvPicPr>
            <a:picLocks noChangeAspect="1"/>
          </p:cNvPicPr>
          <p:nvPr/>
        </p:nvPicPr>
        <p:blipFill>
          <a:blip r:embed="rId8"/>
          <a:stretch>
            <a:fillRect/>
          </a:stretch>
        </p:blipFill>
        <p:spPr>
          <a:xfrm>
            <a:off x="193060" y="877937"/>
            <a:ext cx="3352800" cy="2257425"/>
          </a:xfrm>
          <a:prstGeom prst="rect">
            <a:avLst/>
          </a:prstGeom>
        </p:spPr>
      </p:pic>
      <p:pic>
        <p:nvPicPr>
          <p:cNvPr id="10" name="图片 9"/>
          <p:cNvPicPr>
            <a:picLocks noChangeAspect="1"/>
          </p:cNvPicPr>
          <p:nvPr/>
        </p:nvPicPr>
        <p:blipFill>
          <a:blip r:embed="rId9"/>
          <a:stretch>
            <a:fillRect/>
          </a:stretch>
        </p:blipFill>
        <p:spPr>
          <a:xfrm>
            <a:off x="1145560" y="291356"/>
            <a:ext cx="1447800" cy="438150"/>
          </a:xfrm>
          <a:prstGeom prst="rect">
            <a:avLst/>
          </a:prstGeom>
        </p:spPr>
      </p:pic>
    </p:spTree>
    <p:extLst>
      <p:ext uri="{BB962C8B-B14F-4D97-AF65-F5344CB8AC3E}">
        <p14:creationId xmlns:p14="http://schemas.microsoft.com/office/powerpoint/2010/main" val="2299165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AutoShape 52"/>
          <p:cNvSpPr>
            <a:spLocks noChangeArrowheads="1"/>
          </p:cNvSpPr>
          <p:nvPr/>
        </p:nvSpPr>
        <p:spPr bwMode="gray">
          <a:xfrm>
            <a:off x="2191458" y="1275607"/>
            <a:ext cx="4972831"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zh-CN" altLang="en-US" sz="2400" b="1" dirty="0">
                <a:solidFill>
                  <a:srgbClr val="002060"/>
                </a:solidFill>
                <a:latin typeface="Times New Roman" panose="02020603050405020304" pitchFamily="18" charset="0"/>
                <a:cs typeface="Times New Roman" panose="02020603050405020304" pitchFamily="18" charset="0"/>
              </a:rPr>
              <a:t>一</a:t>
            </a:r>
            <a:r>
              <a:rPr kumimoji="1" lang="zh-CN" altLang="en-US" sz="2400" b="1" dirty="0" smtClean="0">
                <a:solidFill>
                  <a:srgbClr val="002060"/>
                </a:solidFill>
                <a:latin typeface="Times New Roman" panose="02020603050405020304" pitchFamily="18" charset="0"/>
                <a:cs typeface="Times New Roman" panose="02020603050405020304" pitchFamily="18" charset="0"/>
              </a:rPr>
              <a:t>、</a:t>
            </a:r>
            <a:r>
              <a:rPr kumimoji="1" lang="en-US" altLang="zh-CN" sz="2400" b="1" dirty="0" err="1" smtClean="0">
                <a:solidFill>
                  <a:srgbClr val="002060"/>
                </a:solidFill>
                <a:latin typeface="Times New Roman" panose="02020603050405020304" pitchFamily="18" charset="0"/>
                <a:cs typeface="Times New Roman" panose="02020603050405020304" pitchFamily="18" charset="0"/>
              </a:rPr>
              <a:t>Softmax</a:t>
            </a:r>
            <a:r>
              <a:rPr kumimoji="1" lang="zh-CN" altLang="en-US" sz="2400" b="1" dirty="0" smtClean="0">
                <a:solidFill>
                  <a:srgbClr val="002060"/>
                </a:solidFill>
                <a:latin typeface="Times New Roman" panose="02020603050405020304" pitchFamily="18" charset="0"/>
                <a:cs typeface="Times New Roman" panose="02020603050405020304" pitchFamily="18" charset="0"/>
              </a:rPr>
              <a:t>应用场景</a:t>
            </a:r>
            <a:r>
              <a:rPr kumimoji="1" lang="en-US" altLang="zh-CN" sz="2400" b="1" dirty="0" smtClean="0">
                <a:solidFill>
                  <a:srgbClr val="002060"/>
                </a:solidFill>
                <a:latin typeface="Times New Roman" panose="02020603050405020304" pitchFamily="18" charset="0"/>
                <a:cs typeface="Times New Roman" panose="02020603050405020304" pitchFamily="18" charset="0"/>
              </a:rPr>
              <a:t>-CNN</a:t>
            </a:r>
            <a:r>
              <a:rPr kumimoji="1" lang="zh-CN" altLang="en-US" sz="2400" b="1" dirty="0" smtClean="0">
                <a:solidFill>
                  <a:srgbClr val="002060"/>
                </a:solidFill>
                <a:latin typeface="Times New Roman" panose="02020603050405020304" pitchFamily="18" charset="0"/>
                <a:cs typeface="Times New Roman" panose="02020603050405020304" pitchFamily="18" charset="0"/>
              </a:rPr>
              <a:t>分类</a:t>
            </a:r>
            <a:endParaRPr kumimoji="1" lang="zh-CN" altLang="en-US" sz="2400" b="1" dirty="0">
              <a:solidFill>
                <a:srgbClr val="002060"/>
              </a:solidFill>
              <a:latin typeface="Times New Roman" panose="02020603050405020304" pitchFamily="18" charset="0"/>
              <a:cs typeface="Times New Roman" panose="02020603050405020304" pitchFamily="18" charset="0"/>
            </a:endParaRPr>
          </a:p>
        </p:txBody>
      </p:sp>
      <p:grpSp>
        <p:nvGrpSpPr>
          <p:cNvPr id="2" name="Group 53"/>
          <p:cNvGrpSpPr/>
          <p:nvPr/>
        </p:nvGrpSpPr>
        <p:grpSpPr bwMode="auto">
          <a:xfrm>
            <a:off x="1659527" y="1310681"/>
            <a:ext cx="482204" cy="519212"/>
            <a:chOff x="2078" y="1619"/>
            <a:chExt cx="1615" cy="1739"/>
          </a:xfrm>
        </p:grpSpPr>
        <p:sp>
          <p:nvSpPr>
            <p:cNvPr id="5148"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49"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13" name="Oval 56"/>
            <p:cNvSpPr>
              <a:spLocks noChangeArrowheads="1"/>
            </p:cNvSpPr>
            <p:nvPr/>
          </p:nvSpPr>
          <p:spPr bwMode="gray">
            <a:xfrm>
              <a:off x="2253" y="1904"/>
              <a:ext cx="870" cy="11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51" name="Oval 57"/>
            <p:cNvSpPr>
              <a:spLocks noChangeArrowheads="1"/>
            </p:cNvSpPr>
            <p:nvPr/>
          </p:nvSpPr>
          <p:spPr bwMode="gray">
            <a:xfrm>
              <a:off x="2254" y="1619"/>
              <a:ext cx="870" cy="173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15" name="Oval 58"/>
            <p:cNvSpPr>
              <a:spLocks noChangeArrowheads="1"/>
            </p:cNvSpPr>
            <p:nvPr/>
          </p:nvSpPr>
          <p:spPr bwMode="gray">
            <a:xfrm>
              <a:off x="2333" y="1904"/>
              <a:ext cx="1097" cy="11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53" name="Oval 59"/>
            <p:cNvSpPr>
              <a:spLocks noChangeArrowheads="1"/>
            </p:cNvSpPr>
            <p:nvPr/>
          </p:nvSpPr>
          <p:spPr bwMode="gray">
            <a:xfrm>
              <a:off x="2337" y="1619"/>
              <a:ext cx="1096" cy="1739"/>
            </a:xfrm>
            <a:prstGeom prst="ellipse">
              <a:avLst/>
            </a:prstGeom>
            <a:solidFill>
              <a:schemeClr val="accent6">
                <a:lumMod val="60000"/>
                <a:lumOff val="40000"/>
              </a:schemeClr>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grpSp>
        <p:nvGrpSpPr>
          <p:cNvPr id="3" name="Group 60"/>
          <p:cNvGrpSpPr/>
          <p:nvPr/>
        </p:nvGrpSpPr>
        <p:grpSpPr bwMode="auto">
          <a:xfrm>
            <a:off x="1601540" y="2551306"/>
            <a:ext cx="542925" cy="519260"/>
            <a:chOff x="2078" y="1669"/>
            <a:chExt cx="1615" cy="1638"/>
          </a:xfrm>
        </p:grpSpPr>
        <p:sp>
          <p:nvSpPr>
            <p:cNvPr id="5142"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43"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0" name="Oval 63"/>
            <p:cNvSpPr>
              <a:spLocks noChangeArrowheads="1"/>
            </p:cNvSpPr>
            <p:nvPr/>
          </p:nvSpPr>
          <p:spPr bwMode="gray">
            <a:xfrm>
              <a:off x="2252" y="1938"/>
              <a:ext cx="773" cy="11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5" name="Oval 64"/>
            <p:cNvSpPr>
              <a:spLocks noChangeArrowheads="1"/>
            </p:cNvSpPr>
            <p:nvPr/>
          </p:nvSpPr>
          <p:spPr bwMode="gray">
            <a:xfrm>
              <a:off x="2254" y="1669"/>
              <a:ext cx="773" cy="1638"/>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2" name="Oval 65"/>
            <p:cNvSpPr>
              <a:spLocks noChangeArrowheads="1"/>
            </p:cNvSpPr>
            <p:nvPr/>
          </p:nvSpPr>
          <p:spPr bwMode="gray">
            <a:xfrm>
              <a:off x="2333" y="1937"/>
              <a:ext cx="1098" cy="11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7" name="Oval 66"/>
            <p:cNvSpPr>
              <a:spLocks noChangeArrowheads="1"/>
            </p:cNvSpPr>
            <p:nvPr/>
          </p:nvSpPr>
          <p:spPr bwMode="gray">
            <a:xfrm>
              <a:off x="2337" y="1669"/>
              <a:ext cx="1096" cy="163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grpSp>
        <p:nvGrpSpPr>
          <p:cNvPr id="4" name="Group 67"/>
          <p:cNvGrpSpPr/>
          <p:nvPr/>
        </p:nvGrpSpPr>
        <p:grpSpPr bwMode="auto">
          <a:xfrm>
            <a:off x="1601540" y="3741569"/>
            <a:ext cx="542925" cy="519370"/>
            <a:chOff x="2078" y="1623"/>
            <a:chExt cx="1615" cy="1731"/>
          </a:xfrm>
        </p:grpSpPr>
        <p:sp>
          <p:nvSpPr>
            <p:cNvPr id="5136"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37"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7" name="Oval 70"/>
            <p:cNvSpPr>
              <a:spLocks noChangeArrowheads="1"/>
            </p:cNvSpPr>
            <p:nvPr/>
          </p:nvSpPr>
          <p:spPr bwMode="gray">
            <a:xfrm>
              <a:off x="2252" y="1907"/>
              <a:ext cx="773" cy="11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39" name="Oval 71"/>
            <p:cNvSpPr>
              <a:spLocks noChangeArrowheads="1"/>
            </p:cNvSpPr>
            <p:nvPr/>
          </p:nvSpPr>
          <p:spPr bwMode="gray">
            <a:xfrm>
              <a:off x="2254" y="1623"/>
              <a:ext cx="773" cy="1731"/>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9" name="Oval 72"/>
            <p:cNvSpPr>
              <a:spLocks noChangeArrowheads="1"/>
            </p:cNvSpPr>
            <p:nvPr/>
          </p:nvSpPr>
          <p:spPr bwMode="gray">
            <a:xfrm>
              <a:off x="2333" y="1907"/>
              <a:ext cx="1098" cy="11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1" name="Oval 73"/>
            <p:cNvSpPr>
              <a:spLocks noChangeArrowheads="1"/>
            </p:cNvSpPr>
            <p:nvPr/>
          </p:nvSpPr>
          <p:spPr bwMode="gray">
            <a:xfrm>
              <a:off x="2337" y="1623"/>
              <a:ext cx="1096" cy="173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sp>
        <p:nvSpPr>
          <p:cNvPr id="44" name="AutoShape 52"/>
          <p:cNvSpPr>
            <a:spLocks noChangeArrowheads="1"/>
          </p:cNvSpPr>
          <p:nvPr/>
        </p:nvSpPr>
        <p:spPr bwMode="gray">
          <a:xfrm>
            <a:off x="2178996" y="2554793"/>
            <a:ext cx="4985292"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solidFill>
                  <a:srgbClr val="00B050"/>
                </a:solidFill>
                <a:latin typeface="Times New Roman" panose="02020603050405020304" pitchFamily="18" charset="0"/>
                <a:cs typeface="Times New Roman" panose="02020603050405020304" pitchFamily="18" charset="0"/>
              </a:rPr>
              <a:t>  </a:t>
            </a:r>
            <a:r>
              <a:rPr kumimoji="1" lang="zh-CN" altLang="en-US" sz="2400" b="1" dirty="0">
                <a:solidFill>
                  <a:srgbClr val="002060"/>
                </a:solidFill>
                <a:latin typeface="Times New Roman" panose="02020603050405020304" pitchFamily="18" charset="0"/>
                <a:cs typeface="Times New Roman" panose="02020603050405020304" pitchFamily="18" charset="0"/>
              </a:rPr>
              <a:t>二、</a:t>
            </a:r>
            <a:r>
              <a:rPr kumimoji="1" lang="en-US" altLang="zh-CN" sz="2400" b="1" dirty="0" err="1" smtClean="0">
                <a:solidFill>
                  <a:srgbClr val="002060"/>
                </a:solidFill>
                <a:latin typeface="Times New Roman" panose="02020603050405020304" pitchFamily="18" charset="0"/>
                <a:cs typeface="Times New Roman" panose="02020603050405020304" pitchFamily="18" charset="0"/>
              </a:rPr>
              <a:t>Softmax+CE</a:t>
            </a:r>
            <a:r>
              <a:rPr kumimoji="1" lang="zh-CN" altLang="en-US" sz="2400" b="1" dirty="0" smtClean="0">
                <a:solidFill>
                  <a:srgbClr val="002060"/>
                </a:solidFill>
                <a:latin typeface="Times New Roman" panose="02020603050405020304" pitchFamily="18" charset="0"/>
                <a:cs typeface="Times New Roman" panose="02020603050405020304" pitchFamily="18" charset="0"/>
              </a:rPr>
              <a:t>的</a:t>
            </a:r>
            <a:r>
              <a:rPr kumimoji="1" lang="zh-CN" altLang="en-US" sz="2400" b="1" dirty="0">
                <a:solidFill>
                  <a:srgbClr val="002060"/>
                </a:solidFill>
                <a:latin typeface="Times New Roman" panose="02020603050405020304" pitchFamily="18" charset="0"/>
                <a:cs typeface="Times New Roman" panose="02020603050405020304" pitchFamily="18" charset="0"/>
              </a:rPr>
              <a:t>求导过程</a:t>
            </a:r>
          </a:p>
        </p:txBody>
      </p:sp>
      <p:sp>
        <p:nvSpPr>
          <p:cNvPr id="45" name="AutoShape 52"/>
          <p:cNvSpPr>
            <a:spLocks noChangeArrowheads="1"/>
          </p:cNvSpPr>
          <p:nvPr/>
        </p:nvSpPr>
        <p:spPr bwMode="gray">
          <a:xfrm>
            <a:off x="2178996" y="3790168"/>
            <a:ext cx="4985292"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kumimoji="1" lang="zh-CN" altLang="en-US" sz="2400" b="1" dirty="0">
                <a:solidFill>
                  <a:srgbClr val="002060"/>
                </a:solidFill>
                <a:latin typeface="Times New Roman" panose="02020603050405020304" pitchFamily="18" charset="0"/>
                <a:cs typeface="Times New Roman" panose="02020603050405020304" pitchFamily="18" charset="0"/>
              </a:rPr>
              <a:t>  </a:t>
            </a:r>
            <a:r>
              <a:rPr kumimoji="1" lang="zh-CN" altLang="en-US" sz="2400" b="1" dirty="0">
                <a:solidFill>
                  <a:srgbClr val="00B050"/>
                </a:solidFill>
                <a:latin typeface="Times New Roman" panose="02020603050405020304" pitchFamily="18" charset="0"/>
                <a:cs typeface="Times New Roman" panose="02020603050405020304" pitchFamily="18" charset="0"/>
              </a:rPr>
              <a:t>三、</a:t>
            </a:r>
            <a:r>
              <a:rPr kumimoji="1" lang="en-US" altLang="zh-CN" sz="2400" b="1" dirty="0" err="1" smtClean="0">
                <a:solidFill>
                  <a:srgbClr val="00B050"/>
                </a:solidFill>
                <a:latin typeface="Times New Roman" panose="02020603050405020304" pitchFamily="18" charset="0"/>
                <a:cs typeface="Times New Roman" panose="02020603050405020304" pitchFamily="18" charset="0"/>
              </a:rPr>
              <a:t>Softmax+CE</a:t>
            </a:r>
            <a:r>
              <a:rPr kumimoji="1" lang="zh-CN" altLang="en-US" sz="2400" b="1" dirty="0" smtClean="0">
                <a:solidFill>
                  <a:srgbClr val="00B050"/>
                </a:solidFill>
                <a:latin typeface="Times New Roman" panose="02020603050405020304" pitchFamily="18" charset="0"/>
                <a:cs typeface="Times New Roman" panose="02020603050405020304" pitchFamily="18" charset="0"/>
              </a:rPr>
              <a:t>的实际使用</a:t>
            </a:r>
            <a:endParaRPr kumimoji="1" lang="zh-CN" altLang="en-US" sz="2400" b="1" dirty="0">
              <a:solidFill>
                <a:srgbClr val="00B050"/>
              </a:solidFill>
              <a:latin typeface="Times New Roman" panose="02020603050405020304" pitchFamily="18" charset="0"/>
              <a:cs typeface="Times New Roman" panose="02020603050405020304" pitchFamily="18" charset="0"/>
            </a:endParaRPr>
          </a:p>
        </p:txBody>
      </p:sp>
      <p:sp>
        <p:nvSpPr>
          <p:cNvPr id="38" name="Rectangle 2"/>
          <p:cNvSpPr txBox="1">
            <a:spLocks noChangeArrowheads="1"/>
          </p:cNvSpPr>
          <p:nvPr/>
        </p:nvSpPr>
        <p:spPr bwMode="auto">
          <a:xfrm>
            <a:off x="3500430" y="267875"/>
            <a:ext cx="1875235"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defRPr/>
            </a:pPr>
            <a:r>
              <a:rPr kumimoji="1" lang="zh-CN" altLang="en-US" sz="3000" b="1" kern="0" dirty="0">
                <a:solidFill>
                  <a:srgbClr val="1C1C1C"/>
                </a:solidFill>
                <a:latin typeface="Times New Roman" panose="02020603050405020304" pitchFamily="18" charset="0"/>
                <a:cs typeface="Times New Roman" panose="02020603050405020304" pitchFamily="18" charset="0"/>
              </a:rPr>
              <a:t> </a:t>
            </a:r>
            <a:r>
              <a:rPr kumimoji="1" lang="zh-CN" altLang="en-US" sz="3000" b="1" kern="0" dirty="0" smtClean="0">
                <a:solidFill>
                  <a:srgbClr val="1C1C1C"/>
                </a:solidFill>
                <a:latin typeface="Times New Roman" panose="02020603050405020304" pitchFamily="18" charset="0"/>
                <a:cs typeface="Times New Roman" panose="02020603050405020304" pitchFamily="18" charset="0"/>
              </a:rPr>
              <a:t>内容</a:t>
            </a:r>
            <a:endParaRPr kumimoji="1" lang="en-US" altLang="zh-CN" sz="3000" b="1" kern="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5768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9"/>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580005" y="128185"/>
            <a:ext cx="5732450" cy="877083"/>
          </a:xfrm>
          <a:prstGeom prst="rect">
            <a:avLst/>
          </a:prstGeom>
        </p:spPr>
        <p:txBody>
          <a:bodyPr vert="horz" wrap="square" lIns="34275" tIns="34275" rIns="34275" bIns="34275" rtlCol="0" anchor="ctr" anchorCtr="0">
            <a:noAutofit/>
          </a:bodyPr>
          <a:lstStyle/>
          <a:p>
            <a:r>
              <a:rPr lang="en" sz="2400" dirty="0">
                <a:solidFill>
                  <a:schemeClr val="bg1"/>
                </a:solidFill>
                <a:latin typeface="Times New Roman" panose="02020603050405020304" pitchFamily="18" charset="0"/>
                <a:cs typeface="Times New Roman" panose="02020603050405020304" pitchFamily="18" charset="0"/>
              </a:rPr>
              <a:t>Softmax </a:t>
            </a:r>
            <a:r>
              <a:rPr lang="en" sz="2400" dirty="0" smtClean="0">
                <a:solidFill>
                  <a:schemeClr val="bg1"/>
                </a:solidFill>
                <a:latin typeface="Times New Roman" panose="02020603050405020304" pitchFamily="18" charset="0"/>
                <a:cs typeface="Times New Roman" panose="02020603050405020304" pitchFamily="18" charset="0"/>
              </a:rPr>
              <a:t>Classifier</a:t>
            </a:r>
            <a:r>
              <a:rPr lang="en" sz="2400" dirty="0" smtClean="0">
                <a:latin typeface="Times New Roman" panose="02020603050405020304" pitchFamily="18" charset="0"/>
                <a:cs typeface="Times New Roman" panose="02020603050405020304" pitchFamily="18" charset="0"/>
              </a:rPr>
              <a:t/>
            </a:r>
            <a:br>
              <a:rPr lang="en" sz="2400" dirty="0" smtClean="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TensorFlow</a:t>
            </a:r>
            <a:r>
              <a:rPr lang="zh-CN" altLang="en-US" sz="2400" dirty="0" smtClean="0">
                <a:latin typeface="Times New Roman" panose="02020603050405020304" pitchFamily="18" charset="0"/>
                <a:cs typeface="Times New Roman" panose="02020603050405020304" pitchFamily="18" charset="0"/>
              </a:rPr>
              <a:t>）</a:t>
            </a:r>
            <a:endParaRPr lang="en" sz="2400" dirty="0">
              <a:latin typeface="Times New Roman" panose="02020603050405020304" pitchFamily="18" charset="0"/>
              <a:cs typeface="Times New Roman" panose="02020603050405020304" pitchFamily="18" charset="0"/>
            </a:endParaRPr>
          </a:p>
        </p:txBody>
      </p:sp>
      <p:pic>
        <p:nvPicPr>
          <p:cNvPr id="354" name="Shape 354"/>
          <p:cNvPicPr preferRelativeResize="0"/>
          <p:nvPr/>
        </p:nvPicPr>
        <p:blipFill>
          <a:blip r:embed="rId3">
            <a:alphaModFix/>
          </a:blip>
          <a:stretch>
            <a:fillRect/>
          </a:stretch>
        </p:blipFill>
        <p:spPr>
          <a:xfrm>
            <a:off x="675296" y="1090550"/>
            <a:ext cx="357425" cy="354900"/>
          </a:xfrm>
          <a:prstGeom prst="rect">
            <a:avLst/>
          </a:prstGeom>
          <a:noFill/>
          <a:ln>
            <a:noFill/>
          </a:ln>
        </p:spPr>
      </p:pic>
      <p:pic>
        <p:nvPicPr>
          <p:cNvPr id="355" name="Shape 355"/>
          <p:cNvPicPr preferRelativeResize="0"/>
          <p:nvPr/>
        </p:nvPicPr>
        <p:blipFill>
          <a:blip r:embed="rId4">
            <a:alphaModFix/>
          </a:blip>
          <a:stretch>
            <a:fillRect/>
          </a:stretch>
        </p:blipFill>
        <p:spPr>
          <a:xfrm>
            <a:off x="675296" y="2122693"/>
            <a:ext cx="357425" cy="354838"/>
          </a:xfrm>
          <a:prstGeom prst="rect">
            <a:avLst/>
          </a:prstGeom>
          <a:noFill/>
          <a:ln>
            <a:noFill/>
          </a:ln>
        </p:spPr>
      </p:pic>
      <p:sp>
        <p:nvSpPr>
          <p:cNvPr id="356" name="Shape 356"/>
          <p:cNvSpPr txBox="1"/>
          <p:nvPr/>
        </p:nvSpPr>
        <p:spPr>
          <a:xfrm>
            <a:off x="1107239" y="2315231"/>
            <a:ext cx="2781900" cy="324600"/>
          </a:xfrm>
          <a:prstGeom prst="rect">
            <a:avLst/>
          </a:prstGeom>
          <a:noFill/>
          <a:ln>
            <a:noFill/>
          </a:ln>
        </p:spPr>
        <p:txBody>
          <a:bodyPr wrap="square" lIns="34275" tIns="34275" rIns="34275" bIns="34275" anchor="t" anchorCtr="0">
            <a:noAutofit/>
          </a:bodyPr>
          <a:lstStyle/>
          <a:p>
            <a:r>
              <a:rPr lang="en" sz="2000">
                <a:latin typeface="Times New Roman" panose="02020603050405020304" pitchFamily="18" charset="0"/>
                <a:cs typeface="Times New Roman" panose="02020603050405020304" pitchFamily="18" charset="0"/>
              </a:rPr>
              <a:t>Cost?</a:t>
            </a:r>
          </a:p>
        </p:txBody>
      </p:sp>
      <p:sp>
        <p:nvSpPr>
          <p:cNvPr id="357" name="Shape 357"/>
          <p:cNvSpPr txBox="1"/>
          <p:nvPr/>
        </p:nvSpPr>
        <p:spPr>
          <a:xfrm>
            <a:off x="1107239" y="1096978"/>
            <a:ext cx="2781900" cy="324600"/>
          </a:xfrm>
          <a:prstGeom prst="rect">
            <a:avLst/>
          </a:prstGeom>
          <a:noFill/>
          <a:ln>
            <a:noFill/>
          </a:ln>
        </p:spPr>
        <p:txBody>
          <a:bodyPr wrap="square" lIns="34275" tIns="34275" rIns="34275" bIns="34275" anchor="t" anchorCtr="0">
            <a:noAutofit/>
          </a:bodyPr>
          <a:lstStyle/>
          <a:p>
            <a:r>
              <a:rPr lang="en" sz="2000">
                <a:latin typeface="Times New Roman" panose="02020603050405020304" pitchFamily="18" charset="0"/>
                <a:cs typeface="Times New Roman" panose="02020603050405020304" pitchFamily="18" charset="0"/>
              </a:rPr>
              <a:t>Model? (Hypothesis?)</a:t>
            </a:r>
          </a:p>
        </p:txBody>
      </p:sp>
      <p:sp>
        <p:nvSpPr>
          <p:cNvPr id="358" name="Shape 358"/>
          <p:cNvSpPr txBox="1"/>
          <p:nvPr/>
        </p:nvSpPr>
        <p:spPr>
          <a:xfrm>
            <a:off x="1107239" y="3983146"/>
            <a:ext cx="6823260" cy="661200"/>
          </a:xfrm>
          <a:prstGeom prst="rect">
            <a:avLst/>
          </a:prstGeom>
          <a:noFill/>
          <a:ln>
            <a:noFill/>
          </a:ln>
        </p:spPr>
        <p:txBody>
          <a:bodyPr wrap="square" lIns="91425" tIns="91425" rIns="91425" bIns="91425" anchor="ctr" anchorCtr="0">
            <a:noAutofit/>
          </a:bodyPr>
          <a:lstStyle/>
          <a:p>
            <a:pPr>
              <a:lnSpc>
                <a:spcPct val="115000"/>
              </a:lnSpc>
            </a:pPr>
            <a:r>
              <a:rPr lang="en" sz="1600" dirty="0">
                <a:solidFill>
                  <a:schemeClr val="dk1"/>
                </a:solidFill>
                <a:latin typeface="Times New Roman" panose="02020603050405020304" pitchFamily="18" charset="0"/>
                <a:ea typeface="Consolas"/>
                <a:cs typeface="Times New Roman" panose="02020603050405020304" pitchFamily="18" charset="0"/>
                <a:sym typeface="Consolas"/>
              </a:rPr>
              <a:t>train = tf.train.GradientDescentOptimizer(</a:t>
            </a:r>
            <a:r>
              <a:rPr lang="en" sz="1600" dirty="0">
                <a:solidFill>
                  <a:srgbClr val="660099"/>
                </a:solidFill>
                <a:latin typeface="Times New Roman" panose="02020603050405020304" pitchFamily="18" charset="0"/>
                <a:ea typeface="Consolas"/>
                <a:cs typeface="Times New Roman" panose="02020603050405020304" pitchFamily="18" charset="0"/>
                <a:sym typeface="Consolas"/>
              </a:rPr>
              <a:t>learning_rate</a:t>
            </a:r>
            <a:r>
              <a:rPr lang="en" sz="1600" dirty="0">
                <a:solidFill>
                  <a:schemeClr val="dk1"/>
                </a:solidFill>
                <a:latin typeface="Times New Roman" panose="02020603050405020304" pitchFamily="18" charset="0"/>
                <a:ea typeface="Consolas"/>
                <a:cs typeface="Times New Roman" panose="02020603050405020304" pitchFamily="18" charset="0"/>
                <a:sym typeface="Consolas"/>
              </a:rPr>
              <a:t>=</a:t>
            </a:r>
            <a:r>
              <a:rPr lang="en" sz="1600" dirty="0">
                <a:solidFill>
                  <a:schemeClr val="hlink"/>
                </a:solidFill>
                <a:latin typeface="Times New Roman" panose="02020603050405020304" pitchFamily="18" charset="0"/>
                <a:ea typeface="Consolas"/>
                <a:cs typeface="Times New Roman" panose="02020603050405020304" pitchFamily="18" charset="0"/>
                <a:sym typeface="Consolas"/>
              </a:rPr>
              <a:t>0.01</a:t>
            </a:r>
            <a:r>
              <a:rPr lang="en" sz="1600" dirty="0">
                <a:solidFill>
                  <a:schemeClr val="dk1"/>
                </a:solidFill>
                <a:latin typeface="Times New Roman" panose="02020603050405020304" pitchFamily="18" charset="0"/>
                <a:ea typeface="Consolas"/>
                <a:cs typeface="Times New Roman" panose="02020603050405020304" pitchFamily="18" charset="0"/>
                <a:sym typeface="Consolas"/>
              </a:rPr>
              <a:t>).minimize(cost)</a:t>
            </a:r>
          </a:p>
        </p:txBody>
      </p:sp>
      <p:sp>
        <p:nvSpPr>
          <p:cNvPr id="359" name="Shape 359"/>
          <p:cNvSpPr txBox="1"/>
          <p:nvPr/>
        </p:nvSpPr>
        <p:spPr>
          <a:xfrm>
            <a:off x="1175607" y="3645773"/>
            <a:ext cx="2781900" cy="324600"/>
          </a:xfrm>
          <a:prstGeom prst="rect">
            <a:avLst/>
          </a:prstGeom>
          <a:noFill/>
          <a:ln>
            <a:noFill/>
          </a:ln>
        </p:spPr>
        <p:txBody>
          <a:bodyPr wrap="square" lIns="34275" tIns="34275" rIns="34275" bIns="34275" anchor="t" anchorCtr="0">
            <a:noAutofit/>
          </a:bodyPr>
          <a:lstStyle/>
          <a:p>
            <a:r>
              <a:rPr lang="en" sz="2000" dirty="0">
                <a:solidFill>
                  <a:schemeClr val="bg1"/>
                </a:solidFill>
                <a:latin typeface="Times New Roman" panose="02020603050405020304" pitchFamily="18" charset="0"/>
                <a:cs typeface="Times New Roman" panose="02020603050405020304" pitchFamily="18" charset="0"/>
              </a:rPr>
              <a:t>GradientDescent</a:t>
            </a:r>
          </a:p>
        </p:txBody>
      </p:sp>
      <p:pic>
        <p:nvPicPr>
          <p:cNvPr id="360" name="Shape 360"/>
          <p:cNvPicPr preferRelativeResize="0"/>
          <p:nvPr/>
        </p:nvPicPr>
        <p:blipFill>
          <a:blip r:embed="rId5">
            <a:alphaModFix/>
          </a:blip>
          <a:stretch>
            <a:fillRect/>
          </a:stretch>
        </p:blipFill>
        <p:spPr>
          <a:xfrm>
            <a:off x="729874" y="3677617"/>
            <a:ext cx="357425" cy="354885"/>
          </a:xfrm>
          <a:prstGeom prst="rect">
            <a:avLst/>
          </a:prstGeom>
          <a:noFill/>
          <a:ln>
            <a:noFill/>
          </a:ln>
        </p:spPr>
      </p:pic>
      <p:pic>
        <p:nvPicPr>
          <p:cNvPr id="361" name="Shape 361"/>
          <p:cNvPicPr preferRelativeResize="0"/>
          <p:nvPr/>
        </p:nvPicPr>
        <p:blipFill rotWithShape="1">
          <a:blip r:embed="rId6">
            <a:alphaModFix/>
          </a:blip>
          <a:srcRect/>
          <a:stretch/>
        </p:blipFill>
        <p:spPr>
          <a:xfrm>
            <a:off x="3159494" y="3662865"/>
            <a:ext cx="1992000" cy="388200"/>
          </a:xfrm>
          <a:prstGeom prst="rect">
            <a:avLst/>
          </a:prstGeom>
          <a:noFill/>
          <a:ln>
            <a:noFill/>
          </a:ln>
        </p:spPr>
      </p:pic>
      <p:sp>
        <p:nvSpPr>
          <p:cNvPr id="362" name="Shape 362"/>
          <p:cNvSpPr txBox="1"/>
          <p:nvPr/>
        </p:nvSpPr>
        <p:spPr>
          <a:xfrm>
            <a:off x="1175606" y="1101192"/>
            <a:ext cx="7165089" cy="497100"/>
          </a:xfrm>
          <a:prstGeom prst="rect">
            <a:avLst/>
          </a:prstGeom>
          <a:noFill/>
          <a:ln>
            <a:noFill/>
          </a:ln>
        </p:spPr>
        <p:txBody>
          <a:bodyPr wrap="square" lIns="91425" tIns="91425" rIns="91425" bIns="91425" anchor="ctr" anchorCtr="0">
            <a:noAutofit/>
          </a:bodyPr>
          <a:lstStyle/>
          <a:p>
            <a:r>
              <a:rPr lang="en" sz="1600" dirty="0">
                <a:solidFill>
                  <a:schemeClr val="dk1"/>
                </a:solidFill>
                <a:latin typeface="Times New Roman" panose="02020603050405020304" pitchFamily="18" charset="0"/>
                <a:ea typeface="Consolas"/>
                <a:cs typeface="Times New Roman" panose="02020603050405020304" pitchFamily="18" charset="0"/>
                <a:sym typeface="Consolas"/>
              </a:rPr>
              <a:t>logits = tf.matmul(X,W)+b</a:t>
            </a:r>
          </a:p>
          <a:p>
            <a:r>
              <a:rPr lang="en" sz="1600" dirty="0">
                <a:solidFill>
                  <a:schemeClr val="bg1"/>
                </a:solidFill>
                <a:highlight>
                  <a:srgbClr val="FFE4FF"/>
                </a:highlight>
                <a:latin typeface="Times New Roman" panose="02020603050405020304" pitchFamily="18" charset="0"/>
                <a:ea typeface="Consolas"/>
                <a:cs typeface="Times New Roman" panose="02020603050405020304" pitchFamily="18" charset="0"/>
                <a:sym typeface="Consolas"/>
              </a:rPr>
              <a:t>hypothesis</a:t>
            </a:r>
            <a:r>
              <a:rPr lang="en" sz="1600" dirty="0">
                <a:solidFill>
                  <a:schemeClr val="bg1"/>
                </a:solidFill>
                <a:latin typeface="Times New Roman" panose="02020603050405020304" pitchFamily="18" charset="0"/>
                <a:ea typeface="Consolas"/>
                <a:cs typeface="Times New Roman" panose="02020603050405020304" pitchFamily="18" charset="0"/>
                <a:sym typeface="Consolas"/>
              </a:rPr>
              <a:t> = tf.nn.</a:t>
            </a:r>
            <a:r>
              <a:rPr lang="en" sz="1600" b="1" dirty="0">
                <a:solidFill>
                  <a:schemeClr val="bg1"/>
                </a:solidFill>
                <a:latin typeface="Times New Roman" panose="02020603050405020304" pitchFamily="18" charset="0"/>
                <a:ea typeface="Consolas"/>
                <a:cs typeface="Times New Roman" panose="02020603050405020304" pitchFamily="18" charset="0"/>
                <a:sym typeface="Consolas"/>
              </a:rPr>
              <a:t>softmax</a:t>
            </a:r>
            <a:r>
              <a:rPr lang="en" sz="1600" dirty="0">
                <a:solidFill>
                  <a:schemeClr val="bg1"/>
                </a:solidFill>
                <a:latin typeface="Times New Roman" panose="02020603050405020304" pitchFamily="18" charset="0"/>
                <a:ea typeface="Consolas"/>
                <a:cs typeface="Times New Roman" panose="02020603050405020304" pitchFamily="18" charset="0"/>
                <a:sym typeface="Consolas"/>
              </a:rPr>
              <a:t>(logits)</a:t>
            </a:r>
          </a:p>
        </p:txBody>
      </p:sp>
      <p:sp>
        <p:nvSpPr>
          <p:cNvPr id="363" name="Shape 363"/>
          <p:cNvSpPr txBox="1"/>
          <p:nvPr/>
        </p:nvSpPr>
        <p:spPr>
          <a:xfrm>
            <a:off x="1107239" y="1870691"/>
            <a:ext cx="6677982" cy="858842"/>
          </a:xfrm>
          <a:prstGeom prst="rect">
            <a:avLst/>
          </a:prstGeom>
          <a:noFill/>
          <a:ln>
            <a:noFill/>
          </a:ln>
        </p:spPr>
        <p:txBody>
          <a:bodyPr wrap="square" lIns="91425" tIns="91425" rIns="91425" bIns="91425" anchor="ctr" anchorCtr="0">
            <a:noAutofit/>
          </a:bodyPr>
          <a:lstStyle/>
          <a:p>
            <a:r>
              <a:rPr lang="en" sz="1600" i="1" dirty="0">
                <a:solidFill>
                  <a:schemeClr val="bg1"/>
                </a:solidFill>
                <a:latin typeface="Times New Roman" panose="02020603050405020304" pitchFamily="18" charset="0"/>
                <a:ea typeface="Consolas"/>
                <a:cs typeface="Times New Roman" panose="02020603050405020304" pitchFamily="18" charset="0"/>
                <a:sym typeface="Consolas"/>
              </a:rPr>
              <a:t># Cross entropy cost/loss</a:t>
            </a:r>
          </a:p>
          <a:p>
            <a:r>
              <a:rPr lang="en" sz="1600" b="1" dirty="0">
                <a:solidFill>
                  <a:schemeClr val="bg1"/>
                </a:solidFill>
                <a:latin typeface="Times New Roman" panose="02020603050405020304" pitchFamily="18" charset="0"/>
                <a:ea typeface="Consolas"/>
                <a:cs typeface="Times New Roman" panose="02020603050405020304" pitchFamily="18" charset="0"/>
                <a:sym typeface="Consolas"/>
              </a:rPr>
              <a:t>cost = tf.reduce_mean (-tf.reduce_sum(Y * tf.log(hypothesis), axis=1))</a:t>
            </a:r>
          </a:p>
        </p:txBody>
      </p:sp>
      <p:sp>
        <p:nvSpPr>
          <p:cNvPr id="364" name="Shape 364"/>
          <p:cNvSpPr txBox="1"/>
          <p:nvPr/>
        </p:nvSpPr>
        <p:spPr>
          <a:xfrm>
            <a:off x="1086930" y="2543858"/>
            <a:ext cx="7108490" cy="849600"/>
          </a:xfrm>
          <a:prstGeom prst="rect">
            <a:avLst/>
          </a:prstGeom>
          <a:noFill/>
          <a:ln>
            <a:noFill/>
          </a:ln>
        </p:spPr>
        <p:txBody>
          <a:bodyPr wrap="square" lIns="91425" tIns="91425" rIns="91425" bIns="91425" anchor="ctr" anchorCtr="0">
            <a:noAutofit/>
          </a:bodyPr>
          <a:lstStyle/>
          <a:p>
            <a:r>
              <a:rPr lang="en" sz="1600" dirty="0">
                <a:solidFill>
                  <a:schemeClr val="dk1"/>
                </a:solidFill>
                <a:latin typeface="Times New Roman" panose="02020603050405020304" pitchFamily="18" charset="0"/>
                <a:ea typeface="Consolas"/>
                <a:cs typeface="Times New Roman" panose="02020603050405020304" pitchFamily="18" charset="0"/>
                <a:sym typeface="Consolas"/>
              </a:rPr>
              <a:t>cost = tf.reduce_mean(</a:t>
            </a:r>
          </a:p>
          <a:p>
            <a:r>
              <a:rPr lang="en" sz="1600" dirty="0">
                <a:solidFill>
                  <a:schemeClr val="dk1"/>
                </a:solidFill>
                <a:latin typeface="Times New Roman" panose="02020603050405020304" pitchFamily="18" charset="0"/>
                <a:ea typeface="Consolas"/>
                <a:cs typeface="Times New Roman" panose="02020603050405020304" pitchFamily="18" charset="0"/>
                <a:sym typeface="Consolas"/>
              </a:rPr>
              <a:t>     tf.nn.</a:t>
            </a:r>
            <a:r>
              <a:rPr lang="en" sz="1600" dirty="0">
                <a:solidFill>
                  <a:srgbClr val="FF0000"/>
                </a:solidFill>
                <a:latin typeface="Times New Roman" panose="02020603050405020304" pitchFamily="18" charset="0"/>
                <a:ea typeface="Consolas"/>
                <a:cs typeface="Times New Roman" panose="02020603050405020304" pitchFamily="18" charset="0"/>
                <a:sym typeface="Consolas"/>
              </a:rPr>
              <a:t>softmax_cross_entropy_with_logits</a:t>
            </a:r>
            <a:r>
              <a:rPr lang="en" sz="1600" dirty="0">
                <a:solidFill>
                  <a:schemeClr val="dk1"/>
                </a:solidFill>
                <a:latin typeface="Times New Roman" panose="02020603050405020304" pitchFamily="18" charset="0"/>
                <a:ea typeface="Consolas"/>
                <a:cs typeface="Times New Roman" panose="02020603050405020304" pitchFamily="18" charset="0"/>
                <a:sym typeface="Consolas"/>
              </a:rPr>
              <a:t>(</a:t>
            </a:r>
            <a:r>
              <a:rPr lang="en" sz="1600" dirty="0">
                <a:solidFill>
                  <a:srgbClr val="660099"/>
                </a:solidFill>
                <a:latin typeface="Times New Roman" panose="02020603050405020304" pitchFamily="18" charset="0"/>
                <a:ea typeface="Consolas"/>
                <a:cs typeface="Times New Roman" panose="02020603050405020304" pitchFamily="18" charset="0"/>
                <a:sym typeface="Consolas"/>
              </a:rPr>
              <a:t>logits</a:t>
            </a:r>
            <a:r>
              <a:rPr lang="en" sz="1600" dirty="0">
                <a:solidFill>
                  <a:schemeClr val="dk1"/>
                </a:solidFill>
                <a:latin typeface="Times New Roman" panose="02020603050405020304" pitchFamily="18" charset="0"/>
                <a:ea typeface="Consolas"/>
                <a:cs typeface="Times New Roman" panose="02020603050405020304" pitchFamily="18" charset="0"/>
                <a:sym typeface="Consolas"/>
              </a:rPr>
              <a:t>=logits, </a:t>
            </a:r>
            <a:r>
              <a:rPr lang="en" sz="1600" dirty="0">
                <a:solidFill>
                  <a:srgbClr val="660099"/>
                </a:solidFill>
                <a:latin typeface="Times New Roman" panose="02020603050405020304" pitchFamily="18" charset="0"/>
                <a:ea typeface="Consolas"/>
                <a:cs typeface="Times New Roman" panose="02020603050405020304" pitchFamily="18" charset="0"/>
                <a:sym typeface="Consolas"/>
              </a:rPr>
              <a:t>labels</a:t>
            </a:r>
            <a:r>
              <a:rPr lang="en" sz="1600" dirty="0">
                <a:solidFill>
                  <a:schemeClr val="dk1"/>
                </a:solidFill>
                <a:latin typeface="Times New Roman" panose="02020603050405020304" pitchFamily="18" charset="0"/>
                <a:ea typeface="Consolas"/>
                <a:cs typeface="Times New Roman" panose="02020603050405020304" pitchFamily="18" charset="0"/>
                <a:sym typeface="Consolas"/>
              </a:rPr>
              <a:t>=Y))</a:t>
            </a:r>
          </a:p>
        </p:txBody>
      </p:sp>
    </p:spTree>
    <p:extLst>
      <p:ext uri="{BB962C8B-B14F-4D97-AF65-F5344CB8AC3E}">
        <p14:creationId xmlns:p14="http://schemas.microsoft.com/office/powerpoint/2010/main" val="1565702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AutoShape 52"/>
          <p:cNvSpPr>
            <a:spLocks noChangeArrowheads="1"/>
          </p:cNvSpPr>
          <p:nvPr/>
        </p:nvSpPr>
        <p:spPr bwMode="gray">
          <a:xfrm>
            <a:off x="2191458" y="1275607"/>
            <a:ext cx="4972831"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solidFill>
                  <a:srgbClr val="0070C0"/>
                </a:solidFill>
                <a:latin typeface="Times New Roman" panose="02020603050405020304" pitchFamily="18" charset="0"/>
                <a:cs typeface="Times New Roman" panose="02020603050405020304" pitchFamily="18" charset="0"/>
              </a:rPr>
              <a:t>  </a:t>
            </a:r>
            <a:r>
              <a:rPr kumimoji="1" lang="zh-CN" altLang="en-US" sz="2400" b="1" dirty="0">
                <a:solidFill>
                  <a:srgbClr val="002060"/>
                </a:solidFill>
                <a:latin typeface="Times New Roman" panose="02020603050405020304" pitchFamily="18" charset="0"/>
                <a:cs typeface="Times New Roman" panose="02020603050405020304" pitchFamily="18" charset="0"/>
              </a:rPr>
              <a:t>一</a:t>
            </a:r>
            <a:r>
              <a:rPr kumimoji="1" lang="zh-CN" altLang="en-US" sz="2400" b="1" dirty="0" smtClean="0">
                <a:solidFill>
                  <a:srgbClr val="002060"/>
                </a:solidFill>
                <a:latin typeface="Times New Roman" panose="02020603050405020304" pitchFamily="18" charset="0"/>
                <a:cs typeface="Times New Roman" panose="02020603050405020304" pitchFamily="18" charset="0"/>
              </a:rPr>
              <a:t>、</a:t>
            </a:r>
            <a:r>
              <a:rPr kumimoji="1" lang="en-US" altLang="zh-CN" sz="2400" b="1" dirty="0" err="1" smtClean="0">
                <a:solidFill>
                  <a:srgbClr val="002060"/>
                </a:solidFill>
                <a:latin typeface="Times New Roman" panose="02020603050405020304" pitchFamily="18" charset="0"/>
                <a:cs typeface="Times New Roman" panose="02020603050405020304" pitchFamily="18" charset="0"/>
              </a:rPr>
              <a:t>Softmax</a:t>
            </a:r>
            <a:r>
              <a:rPr kumimoji="1" lang="zh-CN" altLang="en-US" sz="2400" b="1" dirty="0" smtClean="0">
                <a:solidFill>
                  <a:srgbClr val="002060"/>
                </a:solidFill>
                <a:latin typeface="Times New Roman" panose="02020603050405020304" pitchFamily="18" charset="0"/>
                <a:cs typeface="Times New Roman" panose="02020603050405020304" pitchFamily="18" charset="0"/>
              </a:rPr>
              <a:t>应用场景</a:t>
            </a:r>
            <a:r>
              <a:rPr kumimoji="1" lang="en-US" altLang="zh-CN" sz="2400" b="1" dirty="0" smtClean="0">
                <a:solidFill>
                  <a:srgbClr val="002060"/>
                </a:solidFill>
                <a:latin typeface="Times New Roman" panose="02020603050405020304" pitchFamily="18" charset="0"/>
                <a:cs typeface="Times New Roman" panose="02020603050405020304" pitchFamily="18" charset="0"/>
              </a:rPr>
              <a:t>-CNN</a:t>
            </a:r>
            <a:r>
              <a:rPr kumimoji="1" lang="zh-CN" altLang="en-US" sz="2400" b="1" dirty="0" smtClean="0">
                <a:solidFill>
                  <a:srgbClr val="002060"/>
                </a:solidFill>
                <a:latin typeface="Times New Roman" panose="02020603050405020304" pitchFamily="18" charset="0"/>
                <a:cs typeface="Times New Roman" panose="02020603050405020304" pitchFamily="18" charset="0"/>
              </a:rPr>
              <a:t>分类</a:t>
            </a:r>
            <a:endParaRPr kumimoji="1" lang="zh-CN" altLang="en-US" sz="2400" b="1" dirty="0">
              <a:solidFill>
                <a:srgbClr val="002060"/>
              </a:solidFill>
              <a:latin typeface="Times New Roman" panose="02020603050405020304" pitchFamily="18" charset="0"/>
              <a:cs typeface="Times New Roman" panose="02020603050405020304" pitchFamily="18" charset="0"/>
            </a:endParaRPr>
          </a:p>
        </p:txBody>
      </p:sp>
      <p:grpSp>
        <p:nvGrpSpPr>
          <p:cNvPr id="2" name="Group 53"/>
          <p:cNvGrpSpPr/>
          <p:nvPr/>
        </p:nvGrpSpPr>
        <p:grpSpPr bwMode="auto">
          <a:xfrm>
            <a:off x="1659527" y="1310681"/>
            <a:ext cx="482204" cy="519212"/>
            <a:chOff x="2078" y="1619"/>
            <a:chExt cx="1615" cy="1739"/>
          </a:xfrm>
        </p:grpSpPr>
        <p:sp>
          <p:nvSpPr>
            <p:cNvPr id="5148"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49"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13" name="Oval 56"/>
            <p:cNvSpPr>
              <a:spLocks noChangeArrowheads="1"/>
            </p:cNvSpPr>
            <p:nvPr/>
          </p:nvSpPr>
          <p:spPr bwMode="gray">
            <a:xfrm>
              <a:off x="2253" y="1904"/>
              <a:ext cx="870" cy="11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51" name="Oval 57"/>
            <p:cNvSpPr>
              <a:spLocks noChangeArrowheads="1"/>
            </p:cNvSpPr>
            <p:nvPr/>
          </p:nvSpPr>
          <p:spPr bwMode="gray">
            <a:xfrm>
              <a:off x="2254" y="1619"/>
              <a:ext cx="870" cy="173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15" name="Oval 58"/>
            <p:cNvSpPr>
              <a:spLocks noChangeArrowheads="1"/>
            </p:cNvSpPr>
            <p:nvPr/>
          </p:nvSpPr>
          <p:spPr bwMode="gray">
            <a:xfrm>
              <a:off x="2333" y="1904"/>
              <a:ext cx="1097" cy="11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53" name="Oval 59"/>
            <p:cNvSpPr>
              <a:spLocks noChangeArrowheads="1"/>
            </p:cNvSpPr>
            <p:nvPr/>
          </p:nvSpPr>
          <p:spPr bwMode="gray">
            <a:xfrm>
              <a:off x="2337" y="1619"/>
              <a:ext cx="1096" cy="1739"/>
            </a:xfrm>
            <a:prstGeom prst="ellipse">
              <a:avLst/>
            </a:prstGeom>
            <a:solidFill>
              <a:schemeClr val="accent6">
                <a:lumMod val="60000"/>
                <a:lumOff val="40000"/>
              </a:schemeClr>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grpSp>
        <p:nvGrpSpPr>
          <p:cNvPr id="3" name="Group 60"/>
          <p:cNvGrpSpPr/>
          <p:nvPr/>
        </p:nvGrpSpPr>
        <p:grpSpPr bwMode="auto">
          <a:xfrm>
            <a:off x="1601540" y="2551306"/>
            <a:ext cx="542925" cy="519260"/>
            <a:chOff x="2078" y="1669"/>
            <a:chExt cx="1615" cy="1638"/>
          </a:xfrm>
        </p:grpSpPr>
        <p:sp>
          <p:nvSpPr>
            <p:cNvPr id="5142"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43"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0" name="Oval 63"/>
            <p:cNvSpPr>
              <a:spLocks noChangeArrowheads="1"/>
            </p:cNvSpPr>
            <p:nvPr/>
          </p:nvSpPr>
          <p:spPr bwMode="gray">
            <a:xfrm>
              <a:off x="2252" y="1938"/>
              <a:ext cx="773" cy="11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5" name="Oval 64"/>
            <p:cNvSpPr>
              <a:spLocks noChangeArrowheads="1"/>
            </p:cNvSpPr>
            <p:nvPr/>
          </p:nvSpPr>
          <p:spPr bwMode="gray">
            <a:xfrm>
              <a:off x="2254" y="1669"/>
              <a:ext cx="773" cy="1638"/>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2" name="Oval 65"/>
            <p:cNvSpPr>
              <a:spLocks noChangeArrowheads="1"/>
            </p:cNvSpPr>
            <p:nvPr/>
          </p:nvSpPr>
          <p:spPr bwMode="gray">
            <a:xfrm>
              <a:off x="2333" y="1937"/>
              <a:ext cx="1098" cy="11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7" name="Oval 66"/>
            <p:cNvSpPr>
              <a:spLocks noChangeArrowheads="1"/>
            </p:cNvSpPr>
            <p:nvPr/>
          </p:nvSpPr>
          <p:spPr bwMode="gray">
            <a:xfrm>
              <a:off x="2337" y="1669"/>
              <a:ext cx="1096" cy="163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grpSp>
        <p:nvGrpSpPr>
          <p:cNvPr id="4" name="Group 67"/>
          <p:cNvGrpSpPr/>
          <p:nvPr/>
        </p:nvGrpSpPr>
        <p:grpSpPr bwMode="auto">
          <a:xfrm>
            <a:off x="1601540" y="3741569"/>
            <a:ext cx="542925" cy="519370"/>
            <a:chOff x="2078" y="1623"/>
            <a:chExt cx="1615" cy="1731"/>
          </a:xfrm>
        </p:grpSpPr>
        <p:sp>
          <p:nvSpPr>
            <p:cNvPr id="5136"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5137"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7" name="Oval 70"/>
            <p:cNvSpPr>
              <a:spLocks noChangeArrowheads="1"/>
            </p:cNvSpPr>
            <p:nvPr/>
          </p:nvSpPr>
          <p:spPr bwMode="gray">
            <a:xfrm>
              <a:off x="2252" y="1907"/>
              <a:ext cx="773" cy="11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39" name="Oval 71"/>
            <p:cNvSpPr>
              <a:spLocks noChangeArrowheads="1"/>
            </p:cNvSpPr>
            <p:nvPr/>
          </p:nvSpPr>
          <p:spPr bwMode="gray">
            <a:xfrm>
              <a:off x="2254" y="1623"/>
              <a:ext cx="773" cy="1731"/>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sp>
          <p:nvSpPr>
            <p:cNvPr id="29" name="Oval 72"/>
            <p:cNvSpPr>
              <a:spLocks noChangeArrowheads="1"/>
            </p:cNvSpPr>
            <p:nvPr/>
          </p:nvSpPr>
          <p:spPr bwMode="gray">
            <a:xfrm>
              <a:off x="2333" y="1907"/>
              <a:ext cx="1098" cy="11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sz="1013">
                <a:latin typeface="Times New Roman" panose="02020603050405020304" pitchFamily="18" charset="0"/>
                <a:cs typeface="Times New Roman" panose="02020603050405020304" pitchFamily="18" charset="0"/>
              </a:endParaRPr>
            </a:p>
          </p:txBody>
        </p:sp>
        <p:sp>
          <p:nvSpPr>
            <p:cNvPr id="5141" name="Oval 73"/>
            <p:cNvSpPr>
              <a:spLocks noChangeArrowheads="1"/>
            </p:cNvSpPr>
            <p:nvPr/>
          </p:nvSpPr>
          <p:spPr bwMode="gray">
            <a:xfrm>
              <a:off x="2337" y="1623"/>
              <a:ext cx="1096" cy="173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1800">
                <a:latin typeface="Times New Roman" panose="02020603050405020304" pitchFamily="18" charset="0"/>
                <a:cs typeface="Times New Roman" panose="02020603050405020304" pitchFamily="18" charset="0"/>
              </a:endParaRPr>
            </a:p>
          </p:txBody>
        </p:sp>
      </p:grpSp>
      <p:sp>
        <p:nvSpPr>
          <p:cNvPr id="44" name="AutoShape 52"/>
          <p:cNvSpPr>
            <a:spLocks noChangeArrowheads="1"/>
          </p:cNvSpPr>
          <p:nvPr/>
        </p:nvSpPr>
        <p:spPr bwMode="gray">
          <a:xfrm>
            <a:off x="2178996" y="2554793"/>
            <a:ext cx="4985292"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kumimoji="1" lang="zh-CN" altLang="en-US" sz="2400" b="1" dirty="0">
                <a:solidFill>
                  <a:srgbClr val="14488A"/>
                </a:solidFill>
                <a:latin typeface="Times New Roman" panose="02020603050405020304" pitchFamily="18" charset="0"/>
                <a:cs typeface="Times New Roman" panose="02020603050405020304" pitchFamily="18" charset="0"/>
              </a:rPr>
              <a:t>  </a:t>
            </a:r>
            <a:r>
              <a:rPr kumimoji="1" lang="zh-CN" altLang="en-US" sz="2400" b="1" dirty="0">
                <a:solidFill>
                  <a:srgbClr val="002060"/>
                </a:solidFill>
                <a:latin typeface="Times New Roman" panose="02020603050405020304" pitchFamily="18" charset="0"/>
                <a:cs typeface="Times New Roman" panose="02020603050405020304" pitchFamily="18" charset="0"/>
              </a:rPr>
              <a:t>二、</a:t>
            </a:r>
            <a:r>
              <a:rPr kumimoji="1" lang="en-US" altLang="zh-CN" sz="2400" b="1" dirty="0" err="1">
                <a:solidFill>
                  <a:srgbClr val="002060"/>
                </a:solidFill>
                <a:latin typeface="Times New Roman" panose="02020603050405020304" pitchFamily="18" charset="0"/>
                <a:cs typeface="Times New Roman" panose="02020603050405020304" pitchFamily="18" charset="0"/>
              </a:rPr>
              <a:t>Softmax+CE</a:t>
            </a:r>
            <a:r>
              <a:rPr kumimoji="1" lang="zh-CN" altLang="en-US" sz="2400" b="1" dirty="0">
                <a:solidFill>
                  <a:srgbClr val="002060"/>
                </a:solidFill>
                <a:latin typeface="Times New Roman" panose="02020603050405020304" pitchFamily="18" charset="0"/>
                <a:cs typeface="Times New Roman" panose="02020603050405020304" pitchFamily="18" charset="0"/>
              </a:rPr>
              <a:t>的求导过程</a:t>
            </a:r>
          </a:p>
        </p:txBody>
      </p:sp>
      <p:sp>
        <p:nvSpPr>
          <p:cNvPr id="45" name="AutoShape 52"/>
          <p:cNvSpPr>
            <a:spLocks noChangeArrowheads="1"/>
          </p:cNvSpPr>
          <p:nvPr/>
        </p:nvSpPr>
        <p:spPr bwMode="gray">
          <a:xfrm>
            <a:off x="2178996" y="3790168"/>
            <a:ext cx="4985292" cy="535781"/>
          </a:xfrm>
          <a:prstGeom prst="roundRect">
            <a:avLst>
              <a:gd name="adj" fmla="val 50000"/>
            </a:avLst>
          </a:prstGeom>
          <a:noFill/>
          <a:ln w="28575" algn="ctr">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kumimoji="1" lang="zh-CN" altLang="en-US" sz="2400" b="1" dirty="0">
                <a:solidFill>
                  <a:srgbClr val="002060"/>
                </a:solidFill>
                <a:latin typeface="Times New Roman" panose="02020603050405020304" pitchFamily="18" charset="0"/>
                <a:cs typeface="Times New Roman" panose="02020603050405020304" pitchFamily="18" charset="0"/>
              </a:rPr>
              <a:t>  三</a:t>
            </a:r>
            <a:r>
              <a:rPr kumimoji="1" lang="zh-CN" altLang="en-US" sz="2400" b="1" dirty="0" smtClean="0">
                <a:solidFill>
                  <a:srgbClr val="002060"/>
                </a:solidFill>
                <a:latin typeface="Times New Roman" panose="02020603050405020304" pitchFamily="18" charset="0"/>
                <a:cs typeface="Times New Roman" panose="02020603050405020304" pitchFamily="18" charset="0"/>
              </a:rPr>
              <a:t>、</a:t>
            </a:r>
            <a:r>
              <a:rPr kumimoji="1" lang="en-US" altLang="zh-CN" sz="2400" b="1" dirty="0" err="1">
                <a:solidFill>
                  <a:srgbClr val="002060"/>
                </a:solidFill>
                <a:latin typeface="Times New Roman" panose="02020603050405020304" pitchFamily="18" charset="0"/>
                <a:cs typeface="Times New Roman" panose="02020603050405020304" pitchFamily="18" charset="0"/>
              </a:rPr>
              <a:t>Softmax</a:t>
            </a:r>
            <a:r>
              <a:rPr kumimoji="1" lang="zh-CN" altLang="en-US" sz="2400" b="1" dirty="0" smtClean="0">
                <a:solidFill>
                  <a:srgbClr val="002060"/>
                </a:solidFill>
                <a:latin typeface="Times New Roman" panose="02020603050405020304" pitchFamily="18" charset="0"/>
                <a:cs typeface="Times New Roman" panose="02020603050405020304" pitchFamily="18" charset="0"/>
              </a:rPr>
              <a:t>的实际使用</a:t>
            </a:r>
            <a:endParaRPr kumimoji="1"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38" name="Rectangle 2"/>
          <p:cNvSpPr txBox="1">
            <a:spLocks noChangeArrowheads="1"/>
          </p:cNvSpPr>
          <p:nvPr/>
        </p:nvSpPr>
        <p:spPr bwMode="auto">
          <a:xfrm>
            <a:off x="3500430" y="267875"/>
            <a:ext cx="1875235"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defRPr/>
            </a:pPr>
            <a:r>
              <a:rPr kumimoji="1" lang="zh-CN" altLang="en-US" sz="3000" b="1" kern="0" dirty="0">
                <a:solidFill>
                  <a:srgbClr val="1C1C1C"/>
                </a:solidFill>
                <a:latin typeface="Times New Roman" panose="02020603050405020304" pitchFamily="18" charset="0"/>
                <a:cs typeface="Times New Roman" panose="02020603050405020304" pitchFamily="18" charset="0"/>
              </a:rPr>
              <a:t> </a:t>
            </a:r>
            <a:r>
              <a:rPr kumimoji="1" lang="zh-CN" altLang="en-US" sz="3000" b="1" kern="0" dirty="0" smtClean="0">
                <a:solidFill>
                  <a:srgbClr val="1C1C1C"/>
                </a:solidFill>
                <a:latin typeface="Times New Roman" panose="02020603050405020304" pitchFamily="18" charset="0"/>
                <a:cs typeface="Times New Roman" panose="02020603050405020304" pitchFamily="18" charset="0"/>
              </a:rPr>
              <a:t>内容</a:t>
            </a:r>
            <a:endParaRPr kumimoji="1" lang="en-US" altLang="zh-CN" sz="3000" b="1" kern="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73960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cap="none" dirty="0">
                <a:solidFill>
                  <a:schemeClr val="bg1"/>
                </a:solidFill>
              </a:rPr>
              <a:t>Example </a:t>
            </a:r>
            <a:r>
              <a:rPr lang="en-US" altLang="zh-TW" cap="none" dirty="0" smtClean="0">
                <a:solidFill>
                  <a:schemeClr val="bg1"/>
                </a:solidFill>
              </a:rPr>
              <a:t>Application</a:t>
            </a:r>
            <a:r>
              <a:rPr lang="zh-CN" altLang="en-US" cap="none" dirty="0" smtClean="0">
                <a:solidFill>
                  <a:schemeClr val="bg1"/>
                </a:solidFill>
              </a:rPr>
              <a:t>（</a:t>
            </a:r>
            <a:r>
              <a:rPr lang="en-US" altLang="zh-CN" cap="none" dirty="0" err="1" smtClean="0">
                <a:solidFill>
                  <a:schemeClr val="bg1"/>
                </a:solidFill>
              </a:rPr>
              <a:t>Keras</a:t>
            </a:r>
            <a:r>
              <a:rPr lang="zh-CN" altLang="en-US" cap="none" dirty="0" smtClean="0">
                <a:solidFill>
                  <a:schemeClr val="bg1"/>
                </a:solidFill>
              </a:rPr>
              <a:t>）</a:t>
            </a:r>
            <a:r>
              <a:rPr lang="en-US" altLang="zh-TW" cap="none" dirty="0" smtClean="0">
                <a:solidFill>
                  <a:schemeClr val="bg1"/>
                </a:solidFill>
              </a:rPr>
              <a:t/>
            </a:r>
            <a:br>
              <a:rPr lang="en-US" altLang="zh-TW" cap="none" dirty="0" smtClean="0">
                <a:solidFill>
                  <a:schemeClr val="bg1"/>
                </a:solidFill>
              </a:rPr>
            </a:br>
            <a:r>
              <a:rPr lang="zh-CN" altLang="en-US" cap="none" dirty="0" smtClean="0">
                <a:solidFill>
                  <a:schemeClr val="bg1"/>
                </a:solidFill>
              </a:rPr>
              <a:t>手写数字识别</a:t>
            </a:r>
            <a:endParaRPr lang="zh-TW" altLang="en-US" cap="none" dirty="0">
              <a:solidFill>
                <a:schemeClr val="bg1"/>
              </a:solidFill>
            </a:endParaRPr>
          </a:p>
        </p:txBody>
      </p:sp>
      <p:sp>
        <p:nvSpPr>
          <p:cNvPr id="5" name="矩形 4"/>
          <p:cNvSpPr/>
          <p:nvPr/>
        </p:nvSpPr>
        <p:spPr>
          <a:xfrm>
            <a:off x="5660528" y="2053577"/>
            <a:ext cx="1525555" cy="1137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100" dirty="0"/>
              <a:t>Machine</a:t>
            </a:r>
            <a:endParaRPr lang="zh-TW" altLang="en-US" sz="2100" dirty="0"/>
          </a:p>
        </p:txBody>
      </p:sp>
      <p:sp>
        <p:nvSpPr>
          <p:cNvPr id="6" name="向右箭號 5"/>
          <p:cNvSpPr/>
          <p:nvPr/>
        </p:nvSpPr>
        <p:spPr>
          <a:xfrm>
            <a:off x="4940707" y="2241397"/>
            <a:ext cx="663677" cy="63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7" name="向右箭號 6"/>
          <p:cNvSpPr/>
          <p:nvPr/>
        </p:nvSpPr>
        <p:spPr>
          <a:xfrm>
            <a:off x="7218240" y="2257267"/>
            <a:ext cx="686892" cy="63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8" name="文字方塊 7"/>
          <p:cNvSpPr txBox="1"/>
          <p:nvPr/>
        </p:nvSpPr>
        <p:spPr>
          <a:xfrm>
            <a:off x="7905132" y="2344264"/>
            <a:ext cx="540993" cy="461665"/>
          </a:xfrm>
          <a:prstGeom prst="rect">
            <a:avLst/>
          </a:prstGeom>
          <a:noFill/>
        </p:spPr>
        <p:txBody>
          <a:bodyPr wrap="square" rtlCol="0">
            <a:spAutoFit/>
          </a:bodyPr>
          <a:lstStyle/>
          <a:p>
            <a:r>
              <a:rPr lang="en-US" altLang="zh-TW" sz="2400" dirty="0">
                <a:solidFill>
                  <a:schemeClr val="bg1"/>
                </a:solidFill>
              </a:rPr>
              <a:t>“1”</a:t>
            </a:r>
            <a:endParaRPr lang="zh-TW" altLang="en-US" sz="2400" dirty="0">
              <a:solidFill>
                <a:schemeClr val="bg1"/>
              </a:solidFill>
            </a:endParaRPr>
          </a:p>
        </p:txBody>
      </p:sp>
      <p:sp>
        <p:nvSpPr>
          <p:cNvPr id="9" name="矩形 8"/>
          <p:cNvSpPr/>
          <p:nvPr/>
        </p:nvSpPr>
        <p:spPr>
          <a:xfrm>
            <a:off x="2103972" y="3785047"/>
            <a:ext cx="4596843" cy="415498"/>
          </a:xfrm>
          <a:prstGeom prst="rect">
            <a:avLst/>
          </a:prstGeom>
        </p:spPr>
        <p:txBody>
          <a:bodyPr wrap="square">
            <a:spAutoFit/>
          </a:bodyPr>
          <a:lstStyle/>
          <a:p>
            <a:r>
              <a:rPr lang="en-US" altLang="zh-TW" sz="2100" dirty="0">
                <a:solidFill>
                  <a:schemeClr val="bg1"/>
                </a:solidFill>
              </a:rPr>
              <a:t>“Hello world” for deep learning</a:t>
            </a:r>
          </a:p>
        </p:txBody>
      </p:sp>
      <p:pic>
        <p:nvPicPr>
          <p:cNvPr id="13" name="Picture 2" descr="https://www.tensorflow.org/versions/r0.8/images/MNIST-Matri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855" y="1770538"/>
            <a:ext cx="4401703" cy="173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7232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 y="0"/>
            <a:ext cx="9144000" cy="5143500"/>
          </a:xfrm>
          <a:prstGeom prst="rect">
            <a:avLst/>
          </a:prstGeom>
        </p:spPr>
      </p:pic>
    </p:spTree>
    <p:extLst>
      <p:ext uri="{BB962C8B-B14F-4D97-AF65-F5344CB8AC3E}">
        <p14:creationId xmlns:p14="http://schemas.microsoft.com/office/powerpoint/2010/main" val="34456793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0258796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3416194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37488278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5970624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05280" y="1564640"/>
            <a:ext cx="5448300" cy="1198880"/>
          </a:xfrm>
          <a:prstGeom prst="rect">
            <a:avLst/>
          </a:prstGeom>
          <a:noFill/>
          <a:ln w="9525">
            <a:noFill/>
          </a:ln>
        </p:spPr>
        <p:txBody>
          <a:bodyPr wrap="square">
            <a:spAutoFit/>
          </a:bodyPr>
          <a:lstStyle/>
          <a:p>
            <a:pPr indent="0"/>
            <a:r>
              <a:rPr lang="zh-CN" altLang="en-US" sz="1800" b="0" dirty="0" smtClean="0">
                <a:solidFill>
                  <a:schemeClr val="bg1"/>
                </a:solidFill>
                <a:latin typeface="Times New Roman" panose="02020603050405020304" charset="0"/>
                <a:ea typeface="宋体" panose="02010600030101010101" pitchFamily="2" charset="-122"/>
                <a:cs typeface="Times New Roman" panose="02020603050405020304" charset="0"/>
              </a:rPr>
              <a:t>课件</a:t>
            </a:r>
            <a:r>
              <a:rPr lang="zh-CN" altLang="en-US" sz="1800" b="0" dirty="0">
                <a:solidFill>
                  <a:schemeClr val="bg1"/>
                </a:solidFill>
                <a:latin typeface="Times New Roman" panose="02020603050405020304" charset="0"/>
                <a:ea typeface="宋体" panose="02010600030101010101" pitchFamily="2" charset="-122"/>
                <a:cs typeface="Times New Roman" panose="02020603050405020304" charset="0"/>
              </a:rPr>
              <a:t>：</a:t>
            </a:r>
          </a:p>
          <a:p>
            <a:pPr indent="0"/>
            <a:r>
              <a:rPr lang="zh-CN" altLang="en-US" sz="1800" b="0" dirty="0">
                <a:solidFill>
                  <a:schemeClr val="bg1"/>
                </a:solidFill>
                <a:latin typeface="Times New Roman" panose="02020603050405020304" charset="0"/>
                <a:ea typeface="宋体" panose="02010600030101010101" pitchFamily="2" charset="-122"/>
                <a:cs typeface="Times New Roman" panose="02020603050405020304" charset="0"/>
              </a:rPr>
              <a:t>https://pan.baidu.com/s/1giAGsW8hTfpS87KIoEb4vw </a:t>
            </a:r>
          </a:p>
          <a:p>
            <a:pPr indent="0"/>
            <a:r>
              <a:rPr lang="zh-CN" altLang="en-US" sz="1800" b="0" dirty="0">
                <a:solidFill>
                  <a:schemeClr val="bg1"/>
                </a:solidFill>
                <a:latin typeface="Times New Roman" panose="02020603050405020304" charset="0"/>
                <a:ea typeface="宋体" panose="02010600030101010101" pitchFamily="2" charset="-122"/>
                <a:cs typeface="Times New Roman" panose="02020603050405020304" charset="0"/>
              </a:rPr>
              <a:t>提取码：ah98 </a:t>
            </a:r>
          </a:p>
          <a:p>
            <a:pPr indent="0"/>
            <a:endParaRPr lang="zh-CN" altLang="en-US" sz="1800" b="0" dirty="0">
              <a:solidFill>
                <a:schemeClr val="bg1"/>
              </a:solidFill>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31000" contrast="40000"/>
                    </a14:imgEffect>
                    <a14:imgEffect>
                      <a14:sharpenSoften amount="18000"/>
                    </a14:imgEffect>
                  </a14:imgLayer>
                </a14:imgProps>
              </a:ext>
              <a:ext uri="{28A0092B-C50C-407E-A947-70E740481C1C}">
                <a14:useLocalDpi xmlns:a14="http://schemas.microsoft.com/office/drawing/2010/main" val="0"/>
              </a:ext>
            </a:extLst>
          </a:blip>
          <a:stretch>
            <a:fillRect/>
          </a:stretch>
        </p:blipFill>
        <p:spPr>
          <a:xfrm>
            <a:off x="0" y="0"/>
            <a:ext cx="9151144" cy="5143500"/>
          </a:xfrm>
          <a:prstGeom prst="rect">
            <a:avLst/>
          </a:prstGeom>
        </p:spPr>
      </p:pic>
      <p:sp>
        <p:nvSpPr>
          <p:cNvPr id="6" name="矩形 5"/>
          <p:cNvSpPr/>
          <p:nvPr/>
        </p:nvSpPr>
        <p:spPr>
          <a:xfrm>
            <a:off x="0" y="829597"/>
            <a:ext cx="9144000" cy="2676833"/>
          </a:xfrm>
          <a:prstGeom prst="rect">
            <a:avLst/>
          </a:prstGeom>
          <a:solidFill>
            <a:srgbClr val="9DBB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b="1">
              <a:latin typeface="PingFang SC Semibold" charset="-122"/>
              <a:ea typeface="PingFang SC Semibold" charset="-122"/>
              <a:cs typeface="PingFang SC Semibold" charset="-122"/>
            </a:endParaRPr>
          </a:p>
        </p:txBody>
      </p:sp>
      <p:sp>
        <p:nvSpPr>
          <p:cNvPr id="9" name="文本框 8"/>
          <p:cNvSpPr txBox="1"/>
          <p:nvPr/>
        </p:nvSpPr>
        <p:spPr>
          <a:xfrm>
            <a:off x="4480411" y="4185423"/>
            <a:ext cx="4663589" cy="297815"/>
          </a:xfrm>
          <a:prstGeom prst="rect">
            <a:avLst/>
          </a:prstGeom>
          <a:noFill/>
          <a:effectLst/>
        </p:spPr>
        <p:txBody>
          <a:bodyPr wrap="square" lIns="68577" tIns="34289" rIns="68577" bIns="34289" rtlCol="0">
            <a:spAutoFit/>
          </a:bodyPr>
          <a:lstStyle/>
          <a:p>
            <a:r>
              <a:rPr lang="zh-CN" altLang="en-US" sz="1500" b="1" spc="300" dirty="0">
                <a:solidFill>
                  <a:schemeClr val="bg1"/>
                </a:solidFill>
                <a:latin typeface="PingFang SC Semibold" charset="-122"/>
                <a:ea typeface="PingFang SC Semibold" charset="-122"/>
                <a:cs typeface="PingFang SC Semibold" charset="-122"/>
              </a:rPr>
              <a:t>贪心学院讲师：</a:t>
            </a:r>
            <a:r>
              <a:rPr lang="zh-CN" altLang="en-US" sz="1500" b="1" dirty="0">
                <a:solidFill>
                  <a:schemeClr val="bg1"/>
                </a:solidFill>
                <a:latin typeface="PingFang SC Semibold" charset="-122"/>
                <a:ea typeface="PingFang SC Semibold" charset="-122"/>
                <a:cs typeface="PingFang SC Semibold" charset="-122"/>
              </a:rPr>
              <a:t> </a:t>
            </a:r>
            <a:endParaRPr lang="en-US" altLang="zh-CN" sz="1500" b="1" dirty="0">
              <a:solidFill>
                <a:schemeClr val="bg1"/>
              </a:solidFill>
              <a:latin typeface="PingFang SC Semibold" charset="-122"/>
              <a:ea typeface="PingFang SC Semibold" charset="-122"/>
              <a:cs typeface="PingFang SC Semibold"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477" y="1249136"/>
            <a:ext cx="1561202" cy="1560215"/>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0683" y="1233397"/>
            <a:ext cx="1560215" cy="1560215"/>
          </a:xfrm>
          <a:prstGeom prst="rect">
            <a:avLst/>
          </a:prstGeom>
        </p:spPr>
      </p:pic>
      <p:cxnSp>
        <p:nvCxnSpPr>
          <p:cNvPr id="23" name="直接连接符 53"/>
          <p:cNvCxnSpPr/>
          <p:nvPr/>
        </p:nvCxnSpPr>
        <p:spPr>
          <a:xfrm flipV="1">
            <a:off x="4572000" y="1125234"/>
            <a:ext cx="7374" cy="1776540"/>
          </a:xfrm>
          <a:prstGeom prst="line">
            <a:avLst/>
          </a:prstGeom>
          <a:ln w="1587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293910" y="3020958"/>
            <a:ext cx="4796378" cy="297815"/>
          </a:xfrm>
          <a:prstGeom prst="rect">
            <a:avLst/>
          </a:prstGeom>
          <a:noFill/>
          <a:effectLst>
            <a:outerShdw blurRad="50800" dist="38100" dir="2700000" algn="tl" rotWithShape="0">
              <a:prstClr val="black">
                <a:alpha val="40000"/>
              </a:prstClr>
            </a:outerShdw>
          </a:effectLst>
        </p:spPr>
        <p:txBody>
          <a:bodyPr wrap="square" lIns="68577" tIns="34289" rIns="68577" bIns="34289" rtlCol="0">
            <a:spAutoFit/>
          </a:bodyPr>
          <a:lstStyle/>
          <a:p>
            <a:pPr algn="dist"/>
            <a:r>
              <a:rPr lang="zh-CN" altLang="en-US" sz="1500" b="1" spc="300" dirty="0">
                <a:solidFill>
                  <a:schemeClr val="bg1"/>
                </a:solidFill>
                <a:latin typeface="PingFang SC Semibold" charset="-122"/>
                <a:ea typeface="PingFang SC Semibold" charset="-122"/>
                <a:cs typeface="PingFang SC Semibold" charset="-122"/>
              </a:rPr>
              <a:t>贪心科技  让每个人享受个性化教育服务</a:t>
            </a:r>
          </a:p>
        </p:txBody>
      </p:sp>
      <p:sp>
        <p:nvSpPr>
          <p:cNvPr id="30" name="文本框 29"/>
          <p:cNvSpPr txBox="1"/>
          <p:nvPr/>
        </p:nvSpPr>
        <p:spPr>
          <a:xfrm>
            <a:off x="406624" y="3875123"/>
            <a:ext cx="3541441" cy="897890"/>
          </a:xfrm>
          <a:prstGeom prst="rect">
            <a:avLst/>
          </a:prstGeom>
          <a:noFill/>
          <a:effectLst/>
        </p:spPr>
        <p:txBody>
          <a:bodyPr wrap="square" lIns="68577" tIns="34289" rIns="68577" bIns="34289" rtlCol="0">
            <a:spAutoFit/>
          </a:bodyPr>
          <a:lstStyle/>
          <a:p>
            <a:r>
              <a:rPr lang="en-US" altLang="zh-CN" sz="5400" b="1" dirty="0">
                <a:solidFill>
                  <a:schemeClr val="bg1"/>
                </a:solidFill>
                <a:latin typeface="PingFang SC Semibold" charset="-122"/>
                <a:ea typeface="PingFang SC Semibold" charset="-122"/>
                <a:cs typeface="PingFang SC Semibold" charset="-122"/>
              </a:rPr>
              <a:t>THANKS</a:t>
            </a:r>
            <a:r>
              <a:rPr lang="zh-CN" altLang="en-US" sz="5400" b="1" dirty="0">
                <a:solidFill>
                  <a:schemeClr val="bg1"/>
                </a:solidFill>
                <a:latin typeface="PingFang SC Semibold" charset="-122"/>
                <a:ea typeface="PingFang SC Semibold" charset="-122"/>
                <a:cs typeface="PingFang SC Semibold" charset="-122"/>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3" cstate="print"/>
          <a:stretch>
            <a:fillRect/>
          </a:stretch>
        </p:blipFill>
        <p:spPr>
          <a:xfrm>
            <a:off x="3264271" y="132736"/>
            <a:ext cx="5481524" cy="4505777"/>
          </a:xfrm>
          <a:prstGeom prst="rect">
            <a:avLst/>
          </a:prstGeom>
        </p:spPr>
      </p:pic>
      <p:sp>
        <p:nvSpPr>
          <p:cNvPr id="39" name="文本框 38"/>
          <p:cNvSpPr txBox="1"/>
          <p:nvPr/>
        </p:nvSpPr>
        <p:spPr>
          <a:xfrm>
            <a:off x="317089" y="969257"/>
            <a:ext cx="2780071" cy="3139321"/>
          </a:xfrm>
          <a:prstGeom prst="rect">
            <a:avLst/>
          </a:prstGeom>
          <a:noFill/>
          <a:ln w="9525">
            <a:noFill/>
          </a:ln>
        </p:spPr>
        <p:txBody>
          <a:bodyPr wrap="square">
            <a:spAutoFit/>
          </a:bodyPr>
          <a:lstStyle/>
          <a:p>
            <a:pPr marL="285750" indent="-285750">
              <a:buFont typeface="Arial" panose="020B0604020202020204" pitchFamily="34" charset="0"/>
              <a:buChar char="•"/>
            </a:pPr>
            <a:r>
              <a:rPr lang="zh-CN" altLang="en-US" sz="1800" b="0" dirty="0" smtClean="0">
                <a:solidFill>
                  <a:schemeClr val="bg1"/>
                </a:solidFill>
                <a:latin typeface="Times New Roman" panose="02020603050405020304" charset="0"/>
                <a:ea typeface="宋体" panose="02010600030101010101" pitchFamily="2" charset="-122"/>
                <a:cs typeface="Times New Roman" panose="02020603050405020304" charset="0"/>
              </a:rPr>
              <a:t>本节课讲解</a:t>
            </a:r>
            <a:r>
              <a:rPr lang="en-US" altLang="zh-CN" sz="1800" b="0" dirty="0" err="1" smtClean="0">
                <a:solidFill>
                  <a:schemeClr val="bg1"/>
                </a:solidFill>
                <a:latin typeface="Times New Roman" panose="02020603050405020304" charset="0"/>
                <a:ea typeface="宋体" panose="02010600030101010101" pitchFamily="2" charset="-122"/>
                <a:cs typeface="Times New Roman" panose="02020603050405020304" charset="0"/>
              </a:rPr>
              <a:t>Softmax</a:t>
            </a:r>
            <a:r>
              <a:rPr lang="zh-CN" altLang="en-US" sz="1800" b="0" dirty="0" smtClean="0">
                <a:solidFill>
                  <a:schemeClr val="bg1"/>
                </a:solidFill>
                <a:latin typeface="Times New Roman" panose="02020603050405020304" charset="0"/>
                <a:ea typeface="宋体" panose="02010600030101010101" pitchFamily="2" charset="-122"/>
                <a:cs typeface="Times New Roman" panose="02020603050405020304" charset="0"/>
              </a:rPr>
              <a:t>函数和</a:t>
            </a:r>
            <a:r>
              <a:rPr lang="en-US" altLang="zh-CN" sz="1800" b="0" dirty="0" smtClean="0">
                <a:solidFill>
                  <a:schemeClr val="bg1"/>
                </a:solidFill>
                <a:latin typeface="Times New Roman" panose="02020603050405020304" charset="0"/>
                <a:ea typeface="宋体" panose="02010600030101010101" pitchFamily="2" charset="-122"/>
                <a:cs typeface="Times New Roman" panose="02020603050405020304" charset="0"/>
              </a:rPr>
              <a:t>Cross Entropy</a:t>
            </a:r>
            <a:r>
              <a:rPr lang="zh-CN" altLang="en-US" sz="1800" b="0" dirty="0" smtClean="0">
                <a:solidFill>
                  <a:schemeClr val="bg1"/>
                </a:solidFill>
                <a:latin typeface="Times New Roman" panose="02020603050405020304" charset="0"/>
                <a:ea typeface="宋体" panose="02010600030101010101" pitchFamily="2" charset="-122"/>
                <a:cs typeface="Times New Roman" panose="02020603050405020304" charset="0"/>
              </a:rPr>
              <a:t>交叉熵损失</a:t>
            </a:r>
            <a:endParaRPr lang="en-US" altLang="zh-CN" sz="1800" b="0" dirty="0" smtClean="0">
              <a:solidFill>
                <a:schemeClr val="bg1"/>
              </a:solidFill>
              <a:latin typeface="Times New Roman" panose="02020603050405020304" charset="0"/>
              <a:ea typeface="宋体" panose="02010600030101010101" pitchFamily="2" charset="-122"/>
              <a:cs typeface="Times New Roman" panose="02020603050405020304" charset="0"/>
            </a:endParaRPr>
          </a:p>
          <a:p>
            <a:pPr indent="0"/>
            <a:endParaRPr lang="en-US" altLang="zh-CN" sz="1800" dirty="0">
              <a:solidFill>
                <a:schemeClr val="bg1"/>
              </a:solidFill>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zh-CN" altLang="en-US" sz="1800" b="0" dirty="0" smtClean="0">
                <a:solidFill>
                  <a:schemeClr val="bg1"/>
                </a:solidFill>
                <a:latin typeface="Times New Roman" panose="02020603050405020304" charset="0"/>
                <a:ea typeface="宋体" panose="02010600030101010101" pitchFamily="2" charset="-122"/>
                <a:cs typeface="Times New Roman" panose="02020603050405020304" charset="0"/>
              </a:rPr>
              <a:t>讲解之前，先简要介绍该部分的典型应用</a:t>
            </a:r>
            <a:r>
              <a:rPr lang="en-US" altLang="zh-CN" sz="1800" b="0" dirty="0" smtClean="0">
                <a:solidFill>
                  <a:schemeClr val="bg1"/>
                </a:solidFill>
                <a:latin typeface="Times New Roman" panose="02020603050405020304" charset="0"/>
                <a:ea typeface="宋体" panose="02010600030101010101" pitchFamily="2" charset="-122"/>
                <a:cs typeface="Times New Roman" panose="02020603050405020304" charset="0"/>
              </a:rPr>
              <a:t>—CNN</a:t>
            </a:r>
            <a:r>
              <a:rPr lang="zh-CN" altLang="en-US" sz="1800" dirty="0">
                <a:solidFill>
                  <a:schemeClr val="bg1"/>
                </a:solidFill>
                <a:latin typeface="Times New Roman" panose="02020603050405020304" charset="0"/>
                <a:ea typeface="宋体" panose="02010600030101010101" pitchFamily="2" charset="-122"/>
                <a:cs typeface="Times New Roman" panose="02020603050405020304" charset="0"/>
              </a:rPr>
              <a:t>目标</a:t>
            </a:r>
            <a:r>
              <a:rPr lang="zh-CN" altLang="en-US" sz="1800" b="0" dirty="0" smtClean="0">
                <a:solidFill>
                  <a:schemeClr val="bg1"/>
                </a:solidFill>
                <a:latin typeface="Times New Roman" panose="02020603050405020304" charset="0"/>
                <a:ea typeface="宋体" panose="02010600030101010101" pitchFamily="2" charset="-122"/>
                <a:cs typeface="Times New Roman" panose="02020603050405020304" charset="0"/>
              </a:rPr>
              <a:t>分类</a:t>
            </a:r>
            <a:endParaRPr lang="en-US" altLang="zh-CN" sz="1800" b="0" dirty="0" smtClean="0">
              <a:solidFill>
                <a:schemeClr val="bg1"/>
              </a:solidFill>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endParaRPr lang="en-US" altLang="zh-CN" sz="1800" dirty="0">
              <a:solidFill>
                <a:schemeClr val="bg1"/>
              </a:solidFill>
              <a:latin typeface="Times New Roman" panose="02020603050405020304" charset="0"/>
              <a:ea typeface="宋体" panose="02010600030101010101" pitchFamily="2" charset="-122"/>
              <a:cs typeface="Times New Roman" panose="02020603050405020304" charset="0"/>
            </a:endParaRPr>
          </a:p>
          <a:p>
            <a:pPr marL="285750" indent="-285750">
              <a:buFont typeface="Arial" panose="020B0604020202020204" pitchFamily="34" charset="0"/>
              <a:buChar char="•"/>
            </a:pPr>
            <a:r>
              <a:rPr lang="zh-CN" altLang="en-US" sz="1800" dirty="0" smtClean="0">
                <a:solidFill>
                  <a:schemeClr val="bg1"/>
                </a:solidFill>
                <a:latin typeface="Times New Roman" panose="02020603050405020304" charset="0"/>
                <a:ea typeface="宋体" panose="02010600030101010101" pitchFamily="2" charset="-122"/>
                <a:cs typeface="Times New Roman" panose="02020603050405020304" charset="0"/>
              </a:rPr>
              <a:t>此处不讲卷积网络构造，主要讲解后面的全连接层、输出层和损失函数</a:t>
            </a:r>
            <a:endParaRPr lang="zh-CN" altLang="en-US" sz="1800" b="0" dirty="0">
              <a:solidFill>
                <a:schemeClr val="bg1"/>
              </a:solidFill>
              <a:latin typeface="Times New Roman" panose="02020603050405020304" charset="0"/>
              <a:ea typeface="宋体" panose="02010600030101010101" pitchFamily="2" charset="-122"/>
              <a:cs typeface="Times New Roman" panose="02020603050405020304" charset="0"/>
            </a:endParaRPr>
          </a:p>
        </p:txBody>
      </p:sp>
    </p:spTree>
    <p:extLst>
      <p:ext uri="{BB962C8B-B14F-4D97-AF65-F5344CB8AC3E}">
        <p14:creationId xmlns:p14="http://schemas.microsoft.com/office/powerpoint/2010/main" val="13532046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14946" y="3314656"/>
            <a:ext cx="4173041" cy="7016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013"/>
          </a:p>
        </p:txBody>
      </p:sp>
      <p:sp>
        <p:nvSpPr>
          <p:cNvPr id="10" name="矩形 9"/>
          <p:cNvSpPr/>
          <p:nvPr/>
        </p:nvSpPr>
        <p:spPr>
          <a:xfrm>
            <a:off x="420796" y="1285088"/>
            <a:ext cx="4173041" cy="178094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1013"/>
          </a:p>
        </p:txBody>
      </p:sp>
      <p:pic>
        <p:nvPicPr>
          <p:cNvPr id="12290" name="Picture 2" descr="http://s.hswstatic.com/gif/whiskers-s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643" y="143648"/>
            <a:ext cx="1771005" cy="90321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249922" y="1447129"/>
            <a:ext cx="1776327" cy="4173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dirty="0">
                <a:solidFill>
                  <a:srgbClr val="00B0F0"/>
                </a:solidFill>
              </a:rPr>
              <a:t>卷积</a:t>
            </a:r>
            <a:r>
              <a:rPr lang="en-US" altLang="zh-TW" sz="1600" dirty="0">
                <a:solidFill>
                  <a:srgbClr val="00B0F0"/>
                </a:solidFill>
              </a:rPr>
              <a:t>Convolution</a:t>
            </a:r>
            <a:endParaRPr lang="zh-TW" altLang="en-US" sz="1600" dirty="0">
              <a:solidFill>
                <a:srgbClr val="00B0F0"/>
              </a:solidFill>
            </a:endParaRPr>
          </a:p>
        </p:txBody>
      </p:sp>
      <p:sp>
        <p:nvSpPr>
          <p:cNvPr id="13" name="矩形 12"/>
          <p:cNvSpPr/>
          <p:nvPr/>
        </p:nvSpPr>
        <p:spPr>
          <a:xfrm>
            <a:off x="5289525" y="2272138"/>
            <a:ext cx="1736724" cy="4173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600" dirty="0"/>
              <a:t>池化</a:t>
            </a:r>
            <a:r>
              <a:rPr lang="en-US" altLang="zh-TW" sz="1600" dirty="0"/>
              <a:t>Max Pooling</a:t>
            </a:r>
            <a:endParaRPr lang="zh-TW" altLang="en-US" sz="1600" dirty="0"/>
          </a:p>
        </p:txBody>
      </p:sp>
      <p:sp>
        <p:nvSpPr>
          <p:cNvPr id="14" name="矩形 13"/>
          <p:cNvSpPr/>
          <p:nvPr/>
        </p:nvSpPr>
        <p:spPr>
          <a:xfrm>
            <a:off x="5249923" y="3073298"/>
            <a:ext cx="1736724" cy="41736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dirty="0"/>
              <a:t>卷积</a:t>
            </a:r>
            <a:r>
              <a:rPr lang="en-US" altLang="zh-TW" sz="1600" dirty="0"/>
              <a:t>Convolution</a:t>
            </a:r>
            <a:endParaRPr lang="zh-TW" altLang="en-US" sz="1600" dirty="0"/>
          </a:p>
        </p:txBody>
      </p:sp>
      <p:sp>
        <p:nvSpPr>
          <p:cNvPr id="15" name="矩形 14"/>
          <p:cNvSpPr/>
          <p:nvPr/>
        </p:nvSpPr>
        <p:spPr>
          <a:xfrm>
            <a:off x="5249923" y="3848237"/>
            <a:ext cx="1736724" cy="4173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600" dirty="0"/>
              <a:t>池化</a:t>
            </a:r>
            <a:r>
              <a:rPr lang="en-US" altLang="zh-TW" sz="1600" dirty="0"/>
              <a:t>Max Pooling</a:t>
            </a:r>
            <a:endParaRPr lang="zh-TW" altLang="en-US" sz="1600" dirty="0"/>
          </a:p>
        </p:txBody>
      </p:sp>
      <p:sp>
        <p:nvSpPr>
          <p:cNvPr id="16" name="文字方塊 15"/>
          <p:cNvSpPr txBox="1"/>
          <p:nvPr/>
        </p:nvSpPr>
        <p:spPr>
          <a:xfrm>
            <a:off x="3982637" y="4554155"/>
            <a:ext cx="144983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1800" dirty="0"/>
              <a:t>拉伸</a:t>
            </a:r>
            <a:r>
              <a:rPr lang="en-US" altLang="zh-TW" sz="1800" dirty="0"/>
              <a:t>Flatten</a:t>
            </a:r>
            <a:endParaRPr lang="zh-TW" altLang="en-US" sz="1800" dirty="0"/>
          </a:p>
        </p:txBody>
      </p:sp>
      <p:sp>
        <p:nvSpPr>
          <p:cNvPr id="12" name="向下箭號 11"/>
          <p:cNvSpPr/>
          <p:nvPr/>
        </p:nvSpPr>
        <p:spPr>
          <a:xfrm>
            <a:off x="5869621" y="1088820"/>
            <a:ext cx="545690" cy="3313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18" name="向下箭號 17"/>
          <p:cNvSpPr/>
          <p:nvPr/>
        </p:nvSpPr>
        <p:spPr>
          <a:xfrm>
            <a:off x="5869621" y="1921907"/>
            <a:ext cx="545690" cy="3313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19" name="向下箭號 18"/>
          <p:cNvSpPr/>
          <p:nvPr/>
        </p:nvSpPr>
        <p:spPr>
          <a:xfrm>
            <a:off x="5869621" y="2740639"/>
            <a:ext cx="545690" cy="3313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20" name="向下箭號 19"/>
          <p:cNvSpPr/>
          <p:nvPr/>
        </p:nvSpPr>
        <p:spPr>
          <a:xfrm>
            <a:off x="5869621" y="3516884"/>
            <a:ext cx="545690" cy="3313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17" name="右彎箭號 16"/>
          <p:cNvSpPr/>
          <p:nvPr/>
        </p:nvSpPr>
        <p:spPr>
          <a:xfrm rot="10800000">
            <a:off x="5416995" y="4286263"/>
            <a:ext cx="815939" cy="563807"/>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solidFill>
                <a:schemeClr val="tx1"/>
              </a:solidFill>
            </a:endParaRPr>
          </a:p>
        </p:txBody>
      </p:sp>
      <p:sp>
        <p:nvSpPr>
          <p:cNvPr id="22" name="右彎箭號 21"/>
          <p:cNvSpPr/>
          <p:nvPr/>
        </p:nvSpPr>
        <p:spPr>
          <a:xfrm rot="16200000">
            <a:off x="1459083" y="4149960"/>
            <a:ext cx="726317" cy="677453"/>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solidFill>
                <a:schemeClr val="tx1"/>
              </a:solidFill>
            </a:endParaRPr>
          </a:p>
        </p:txBody>
      </p:sp>
      <p:sp>
        <p:nvSpPr>
          <p:cNvPr id="21" name="文字方塊 20"/>
          <p:cNvSpPr txBox="1"/>
          <p:nvPr/>
        </p:nvSpPr>
        <p:spPr>
          <a:xfrm>
            <a:off x="7424969" y="2528759"/>
            <a:ext cx="1690625" cy="923330"/>
          </a:xfrm>
          <a:prstGeom prst="rect">
            <a:avLst/>
          </a:prstGeom>
          <a:noFill/>
        </p:spPr>
        <p:txBody>
          <a:bodyPr wrap="square" rtlCol="0">
            <a:spAutoFit/>
          </a:bodyPr>
          <a:lstStyle/>
          <a:p>
            <a:r>
              <a:rPr lang="zh-CN" altLang="en-US" sz="1800" dirty="0">
                <a:solidFill>
                  <a:schemeClr val="bg1"/>
                </a:solidFill>
              </a:rPr>
              <a:t>卷积层和池化层可堆叠多层</a:t>
            </a:r>
            <a:endParaRPr lang="en-US" altLang="zh-CN" sz="1800" dirty="0">
              <a:solidFill>
                <a:schemeClr val="bg1"/>
              </a:solidFill>
            </a:endParaRPr>
          </a:p>
          <a:p>
            <a:endParaRPr lang="zh-TW" altLang="en-US" sz="1800" dirty="0">
              <a:solidFill>
                <a:schemeClr val="bg1"/>
              </a:solidFill>
            </a:endParaRPr>
          </a:p>
        </p:txBody>
      </p:sp>
      <p:sp>
        <p:nvSpPr>
          <p:cNvPr id="23" name="左大括弧 22"/>
          <p:cNvSpPr/>
          <p:nvPr/>
        </p:nvSpPr>
        <p:spPr>
          <a:xfrm flipH="1">
            <a:off x="7026249" y="1354907"/>
            <a:ext cx="334434" cy="3035575"/>
          </a:xfrm>
          <a:prstGeom prst="leftBrace">
            <a:avLst>
              <a:gd name="adj1" fmla="val 728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13"/>
          </a:p>
        </p:txBody>
      </p:sp>
      <p:sp>
        <p:nvSpPr>
          <p:cNvPr id="3" name="矩形 2"/>
          <p:cNvSpPr/>
          <p:nvPr/>
        </p:nvSpPr>
        <p:spPr>
          <a:xfrm>
            <a:off x="427898" y="1396840"/>
            <a:ext cx="4305543" cy="646331"/>
          </a:xfrm>
          <a:prstGeom prst="rect">
            <a:avLst/>
          </a:prstGeom>
        </p:spPr>
        <p:txBody>
          <a:bodyPr wrap="square">
            <a:spAutoFit/>
          </a:bodyPr>
          <a:lstStyle/>
          <a:p>
            <a:pPr marL="257175" indent="-257175">
              <a:buFont typeface="Wingdings" panose="05000000000000000000" pitchFamily="2" charset="2"/>
              <a:buChar char="Ø"/>
            </a:pPr>
            <a:r>
              <a:rPr lang="zh-CN" altLang="en-US" sz="1800" dirty="0">
                <a:solidFill>
                  <a:srgbClr val="00B0F0"/>
                </a:solidFill>
              </a:rPr>
              <a:t>某些模式比全图小得多，卷积可采用局部连接的方式。（局部连接）</a:t>
            </a:r>
            <a:endParaRPr lang="zh-TW" altLang="en-US" sz="1800" dirty="0">
              <a:solidFill>
                <a:srgbClr val="00B0F0"/>
              </a:solidFill>
            </a:endParaRPr>
          </a:p>
        </p:txBody>
      </p:sp>
      <p:sp>
        <p:nvSpPr>
          <p:cNvPr id="7" name="矩形 6"/>
          <p:cNvSpPr/>
          <p:nvPr/>
        </p:nvSpPr>
        <p:spPr>
          <a:xfrm>
            <a:off x="441502" y="2424184"/>
            <a:ext cx="4165938" cy="646331"/>
          </a:xfrm>
          <a:prstGeom prst="rect">
            <a:avLst/>
          </a:prstGeom>
          <a:solidFill>
            <a:schemeClr val="accent3">
              <a:lumMod val="40000"/>
              <a:lumOff val="60000"/>
            </a:schemeClr>
          </a:solidFill>
        </p:spPr>
        <p:txBody>
          <a:bodyPr wrap="square">
            <a:spAutoFit/>
          </a:bodyPr>
          <a:lstStyle/>
          <a:p>
            <a:pPr marL="214313" indent="-214313">
              <a:buFont typeface="Wingdings" panose="05000000000000000000" pitchFamily="2" charset="2"/>
              <a:buChar char="Ø"/>
            </a:pPr>
            <a:r>
              <a:rPr lang="zh-CN" altLang="en-US" sz="1800" dirty="0">
                <a:solidFill>
                  <a:srgbClr val="00B0F0"/>
                </a:solidFill>
              </a:rPr>
              <a:t>相同模式可能出现在图中的任意位置，卷积核的参数可共用（权值共享）</a:t>
            </a:r>
            <a:endParaRPr lang="zh-TW" altLang="en-US" sz="1800" dirty="0">
              <a:solidFill>
                <a:srgbClr val="00B0F0"/>
              </a:solidFill>
            </a:endParaRPr>
          </a:p>
        </p:txBody>
      </p:sp>
      <p:sp>
        <p:nvSpPr>
          <p:cNvPr id="8" name="矩形 7"/>
          <p:cNvSpPr/>
          <p:nvPr/>
        </p:nvSpPr>
        <p:spPr>
          <a:xfrm>
            <a:off x="465944" y="3416113"/>
            <a:ext cx="4173041" cy="646331"/>
          </a:xfrm>
          <a:prstGeom prst="rect">
            <a:avLst/>
          </a:prstGeom>
        </p:spPr>
        <p:txBody>
          <a:bodyPr wrap="square">
            <a:spAutoFit/>
          </a:bodyPr>
          <a:lstStyle/>
          <a:p>
            <a:pPr marL="214313" indent="-214313">
              <a:buFont typeface="Wingdings" panose="05000000000000000000" pitchFamily="2" charset="2"/>
              <a:buChar char="Ø"/>
            </a:pPr>
            <a:r>
              <a:rPr lang="zh-CN" altLang="en-US" sz="1800" dirty="0">
                <a:solidFill>
                  <a:srgbClr val="00B0F0"/>
                </a:solidFill>
              </a:rPr>
              <a:t>像素下采样一般不会影响目标识别性能，同时可显著降低参数和计算量</a:t>
            </a:r>
            <a:endParaRPr lang="zh-TW" altLang="en-US" sz="1800" dirty="0">
              <a:solidFill>
                <a:srgbClr val="00B0F0"/>
              </a:solidFill>
            </a:endParaRPr>
          </a:p>
        </p:txBody>
      </p:sp>
      <p:cxnSp>
        <p:nvCxnSpPr>
          <p:cNvPr id="26" name="直線單箭頭接點 25"/>
          <p:cNvCxnSpPr>
            <a:stCxn id="11" idx="1"/>
            <a:endCxn id="10" idx="3"/>
          </p:cNvCxnSpPr>
          <p:nvPr/>
        </p:nvCxnSpPr>
        <p:spPr>
          <a:xfrm flipH="1">
            <a:off x="4593837" y="1655812"/>
            <a:ext cx="656085" cy="51975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4" idx="1"/>
            <a:endCxn id="10" idx="3"/>
          </p:cNvCxnSpPr>
          <p:nvPr/>
        </p:nvCxnSpPr>
        <p:spPr>
          <a:xfrm flipH="1" flipV="1">
            <a:off x="4593837" y="2175563"/>
            <a:ext cx="656087" cy="110641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3" idx="1"/>
            <a:endCxn id="25" idx="3"/>
          </p:cNvCxnSpPr>
          <p:nvPr/>
        </p:nvCxnSpPr>
        <p:spPr>
          <a:xfrm flipH="1">
            <a:off x="4587987" y="2480821"/>
            <a:ext cx="701538" cy="11846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15" idx="1"/>
            <a:endCxn id="25" idx="3"/>
          </p:cNvCxnSpPr>
          <p:nvPr/>
        </p:nvCxnSpPr>
        <p:spPr>
          <a:xfrm flipH="1" flipV="1">
            <a:off x="4587987" y="3665480"/>
            <a:ext cx="661937" cy="3914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87519" y="1041717"/>
            <a:ext cx="1581687" cy="3791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800" dirty="0"/>
              <a:t>特点</a:t>
            </a:r>
            <a:r>
              <a:rPr lang="en-US" altLang="zh-TW" sz="1800" dirty="0"/>
              <a:t>1</a:t>
            </a:r>
            <a:endParaRPr lang="zh-TW" altLang="en-US" sz="1800" dirty="0"/>
          </a:p>
        </p:txBody>
      </p:sp>
      <p:sp>
        <p:nvSpPr>
          <p:cNvPr id="29" name="矩形 28"/>
          <p:cNvSpPr/>
          <p:nvPr/>
        </p:nvSpPr>
        <p:spPr>
          <a:xfrm>
            <a:off x="287519" y="2057386"/>
            <a:ext cx="1581687" cy="3791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800" dirty="0"/>
              <a:t>特点</a:t>
            </a:r>
            <a:r>
              <a:rPr lang="en-US" altLang="zh-TW" sz="1800" dirty="0"/>
              <a:t> 2</a:t>
            </a:r>
            <a:endParaRPr lang="zh-TW" altLang="en-US" sz="1800" dirty="0"/>
          </a:p>
        </p:txBody>
      </p:sp>
      <p:sp>
        <p:nvSpPr>
          <p:cNvPr id="35" name="矩形 34"/>
          <p:cNvSpPr/>
          <p:nvPr/>
        </p:nvSpPr>
        <p:spPr>
          <a:xfrm>
            <a:off x="287519" y="3053041"/>
            <a:ext cx="1581687" cy="3791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800" dirty="0"/>
              <a:t>特点</a:t>
            </a:r>
            <a:r>
              <a:rPr lang="en-US" altLang="zh-TW" sz="1800" dirty="0"/>
              <a:t> 3</a:t>
            </a:r>
            <a:endParaRPr lang="zh-TW" altLang="en-US" sz="1800" dirty="0"/>
          </a:p>
        </p:txBody>
      </p:sp>
      <p:sp>
        <p:nvSpPr>
          <p:cNvPr id="30" name="文字方塊 15"/>
          <p:cNvSpPr txBox="1"/>
          <p:nvPr/>
        </p:nvSpPr>
        <p:spPr>
          <a:xfrm>
            <a:off x="2160967" y="4582955"/>
            <a:ext cx="128909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1800" dirty="0"/>
              <a:t>全连接层</a:t>
            </a:r>
            <a:endParaRPr lang="zh-TW" altLang="en-US" sz="1800" dirty="0"/>
          </a:p>
        </p:txBody>
      </p:sp>
      <p:sp>
        <p:nvSpPr>
          <p:cNvPr id="32" name="向下箭號 19"/>
          <p:cNvSpPr/>
          <p:nvPr/>
        </p:nvSpPr>
        <p:spPr>
          <a:xfrm rot="5400000">
            <a:off x="3500430" y="4500576"/>
            <a:ext cx="428628" cy="5357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36" name="標題 1"/>
          <p:cNvSpPr>
            <a:spLocks noGrp="1"/>
          </p:cNvSpPr>
          <p:nvPr>
            <p:ph type="title"/>
          </p:nvPr>
        </p:nvSpPr>
        <p:spPr>
          <a:xfrm>
            <a:off x="752168" y="50581"/>
            <a:ext cx="4463475" cy="987866"/>
          </a:xfrm>
        </p:spPr>
        <p:txBody>
          <a:bodyPr>
            <a:normAutofit/>
          </a:bodyPr>
          <a:lstStyle/>
          <a:p>
            <a:r>
              <a:rPr lang="en-US" altLang="zh-TW" sz="2000" b="1" dirty="0" smtClean="0">
                <a:solidFill>
                  <a:schemeClr val="bg1"/>
                </a:solidFill>
                <a:latin typeface="Times New Roman" panose="02020603050405020304" pitchFamily="18" charset="0"/>
                <a:cs typeface="Times New Roman" panose="02020603050405020304" pitchFamily="18" charset="0"/>
              </a:rPr>
              <a:t>CNN </a:t>
            </a:r>
            <a:r>
              <a:rPr lang="zh-CN" altLang="en-US" sz="2000" b="1" dirty="0" smtClean="0">
                <a:solidFill>
                  <a:schemeClr val="bg1"/>
                </a:solidFill>
                <a:latin typeface="Times New Roman" panose="02020603050405020304" pitchFamily="18" charset="0"/>
                <a:cs typeface="Times New Roman" panose="02020603050405020304" pitchFamily="18" charset="0"/>
              </a:rPr>
              <a:t>卷积神经网络</a:t>
            </a:r>
            <a:r>
              <a:rPr lang="en-US" altLang="zh-TW" sz="2000" dirty="0" smtClean="0">
                <a:solidFill>
                  <a:schemeClr val="bg1"/>
                </a:solidFill>
                <a:latin typeface="Times New Roman" panose="02020603050405020304" pitchFamily="18" charset="0"/>
                <a:cs typeface="Times New Roman" panose="02020603050405020304" pitchFamily="18" charset="0"/>
              </a:rPr>
              <a:t/>
            </a:r>
            <a:br>
              <a:rPr lang="en-US" altLang="zh-TW" sz="2000" dirty="0" smtClean="0">
                <a:solidFill>
                  <a:schemeClr val="bg1"/>
                </a:solidFill>
                <a:latin typeface="Times New Roman" panose="02020603050405020304" pitchFamily="18" charset="0"/>
                <a:cs typeface="Times New Roman" panose="02020603050405020304" pitchFamily="18" charset="0"/>
              </a:rPr>
            </a:br>
            <a:r>
              <a:rPr lang="en-US" altLang="zh-TW" sz="2000" dirty="0" smtClean="0">
                <a:solidFill>
                  <a:schemeClr val="bg1"/>
                </a:solidFill>
                <a:latin typeface="Times New Roman" panose="02020603050405020304" pitchFamily="18" charset="0"/>
                <a:cs typeface="Times New Roman" panose="02020603050405020304" pitchFamily="18" charset="0"/>
              </a:rPr>
              <a:t>(</a:t>
            </a:r>
            <a:r>
              <a:rPr lang="en-US" altLang="zh-TW" sz="1800" dirty="0" smtClean="0">
                <a:solidFill>
                  <a:schemeClr val="bg1"/>
                </a:solidFill>
                <a:latin typeface="Times New Roman" panose="02020603050405020304" pitchFamily="18" charset="0"/>
                <a:cs typeface="Times New Roman" panose="02020603050405020304" pitchFamily="18" charset="0"/>
              </a:rPr>
              <a:t>C</a:t>
            </a:r>
            <a:r>
              <a:rPr lang="en-US" altLang="zh-CN" sz="1800" dirty="0" smtClean="0">
                <a:solidFill>
                  <a:schemeClr val="bg1"/>
                </a:solidFill>
                <a:latin typeface="Times New Roman" panose="02020603050405020304" pitchFamily="18" charset="0"/>
                <a:cs typeface="Times New Roman" panose="02020603050405020304" pitchFamily="18" charset="0"/>
              </a:rPr>
              <a:t>onvolutional</a:t>
            </a:r>
            <a:r>
              <a:rPr lang="en-US" altLang="zh-TW" sz="1800" dirty="0" smtClean="0">
                <a:solidFill>
                  <a:schemeClr val="bg1"/>
                </a:solidFill>
                <a:latin typeface="Times New Roman" panose="02020603050405020304" pitchFamily="18" charset="0"/>
                <a:cs typeface="Times New Roman" panose="02020603050405020304" pitchFamily="18" charset="0"/>
              </a:rPr>
              <a:t> Neural Network</a:t>
            </a:r>
            <a:r>
              <a:rPr lang="en-US" altLang="zh-TW" sz="2000" dirty="0" smtClean="0">
                <a:solidFill>
                  <a:schemeClr val="bg1"/>
                </a:solidFill>
                <a:latin typeface="Times New Roman" panose="02020603050405020304" pitchFamily="18" charset="0"/>
                <a:cs typeface="Times New Roman" panose="02020603050405020304" pitchFamily="18" charset="0"/>
              </a:rPr>
              <a:t>)</a:t>
            </a:r>
            <a:endParaRPr lang="zh-TW"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677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143001" y="-150041"/>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3" name="文本框 2"/>
          <p:cNvSpPr txBox="1"/>
          <p:nvPr/>
        </p:nvSpPr>
        <p:spPr>
          <a:xfrm>
            <a:off x="1143001" y="2374492"/>
            <a:ext cx="6459793" cy="2246769"/>
          </a:xfrm>
          <a:prstGeom prst="rect">
            <a:avLst/>
          </a:prstGeom>
          <a:noFill/>
        </p:spPr>
        <p:txBody>
          <a:bodyPr wrap="square" rtlCol="0" anchor="t">
            <a:spAutoFit/>
          </a:bodyPr>
          <a:lstStyle/>
          <a:p>
            <a:r>
              <a:rPr lang="zh-CN" altLang="en-US" sz="1400" b="1" dirty="0">
                <a:solidFill>
                  <a:schemeClr val="bg1"/>
                </a:solidFill>
              </a:rPr>
              <a:t>全连接层</a:t>
            </a:r>
          </a:p>
          <a:p>
            <a:endParaRPr lang="en-US" altLang="zh-CN" sz="1400" b="1" dirty="0">
              <a:solidFill>
                <a:schemeClr val="bg1"/>
              </a:solidFill>
            </a:endParaRPr>
          </a:p>
          <a:p>
            <a:pPr>
              <a:buFont typeface="Wingdings" panose="05000000000000000000" pitchFamily="2" charset="2"/>
              <a:buChar char="Ø"/>
            </a:pPr>
            <a:r>
              <a:rPr lang="zh-CN" altLang="en-US" sz="1400" dirty="0">
                <a:solidFill>
                  <a:schemeClr val="bg1"/>
                </a:solidFill>
              </a:rPr>
              <a:t>全连接层，又称完全连接层，即fully-connected layer，利用基于训练数据集得到的特征，将最后的输出映射到线性可分的空间，从而将输入图像分为不同的类别。</a:t>
            </a:r>
            <a:endParaRPr lang="en-US" altLang="zh-CN" sz="1400" dirty="0">
              <a:solidFill>
                <a:schemeClr val="bg1"/>
              </a:solidFill>
            </a:endParaRPr>
          </a:p>
          <a:p>
            <a:endParaRPr lang="en-US" altLang="zh-CN" sz="1400" dirty="0">
              <a:solidFill>
                <a:schemeClr val="bg1"/>
              </a:solidFill>
            </a:endParaRPr>
          </a:p>
          <a:p>
            <a:pPr>
              <a:buFont typeface="Wingdings" panose="05000000000000000000" pitchFamily="2" charset="2"/>
              <a:buChar char="Ø"/>
            </a:pPr>
            <a:r>
              <a:rPr lang="zh-CN" altLang="en-US" sz="1400" dirty="0">
                <a:solidFill>
                  <a:schemeClr val="bg1"/>
                </a:solidFill>
              </a:rPr>
              <a:t>“完全连接”这个术语意味着前一层中的每个神经元都连接到下一层的每个神经元。</a:t>
            </a:r>
          </a:p>
          <a:p>
            <a:endParaRPr lang="en-US" altLang="zh-CN" sz="1400" dirty="0">
              <a:solidFill>
                <a:schemeClr val="bg1"/>
              </a:solidFill>
            </a:endParaRPr>
          </a:p>
          <a:p>
            <a:pPr>
              <a:buFont typeface="Wingdings" panose="05000000000000000000" pitchFamily="2" charset="2"/>
              <a:buChar char="Ø"/>
            </a:pPr>
            <a:r>
              <a:rPr lang="zh-CN" altLang="en-US" sz="1400" dirty="0">
                <a:solidFill>
                  <a:schemeClr val="bg1"/>
                </a:solidFill>
              </a:rPr>
              <a:t>添加完全连接层也是一个比较简单的学习这些特征非线性组合的方式</a:t>
            </a:r>
            <a:r>
              <a:rPr lang="zh-CN" altLang="en-US" sz="1400" dirty="0" smtClean="0">
                <a:solidFill>
                  <a:schemeClr val="bg1"/>
                </a:solidFill>
              </a:rPr>
              <a:t>。</a:t>
            </a:r>
            <a:endParaRPr lang="en-US" altLang="zh-CN" sz="1400" dirty="0">
              <a:solidFill>
                <a:schemeClr val="bg1"/>
              </a:solidFill>
            </a:endParaRPr>
          </a:p>
        </p:txBody>
      </p:sp>
      <p:pic>
        <p:nvPicPr>
          <p:cNvPr id="46082" name="Picture 2" descr="https://ujwlkarn.files.wordpress.com/2016/08/screen-shot-2016-08-06-at-12-34-02-am.png"/>
          <p:cNvPicPr>
            <a:picLocks noChangeAspect="1" noChangeArrowheads="1"/>
          </p:cNvPicPr>
          <p:nvPr/>
        </p:nvPicPr>
        <p:blipFill>
          <a:blip r:embed="rId3" cstate="print"/>
          <a:srcRect/>
          <a:stretch>
            <a:fillRect/>
          </a:stretch>
        </p:blipFill>
        <p:spPr bwMode="auto">
          <a:xfrm>
            <a:off x="1106131" y="142405"/>
            <a:ext cx="7125965" cy="2232087"/>
          </a:xfrm>
          <a:prstGeom prst="rect">
            <a:avLst/>
          </a:prstGeom>
          <a:noFill/>
        </p:spPr>
      </p:pic>
    </p:spTree>
    <p:extLst>
      <p:ext uri="{BB962C8B-B14F-4D97-AF65-F5344CB8AC3E}">
        <p14:creationId xmlns:p14="http://schemas.microsoft.com/office/powerpoint/2010/main" val="270558786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143001" y="-150041"/>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pic>
        <p:nvPicPr>
          <p:cNvPr id="2" name="图片 1"/>
          <p:cNvPicPr>
            <a:picLocks noChangeAspect="1"/>
          </p:cNvPicPr>
          <p:nvPr/>
        </p:nvPicPr>
        <p:blipFill>
          <a:blip r:embed="rId3" cstate="print"/>
          <a:stretch>
            <a:fillRect/>
          </a:stretch>
        </p:blipFill>
        <p:spPr>
          <a:xfrm>
            <a:off x="0" y="925552"/>
            <a:ext cx="5721981" cy="4217947"/>
          </a:xfrm>
          <a:prstGeom prst="rect">
            <a:avLst/>
          </a:prstGeom>
        </p:spPr>
      </p:pic>
      <p:sp>
        <p:nvSpPr>
          <p:cNvPr id="6" name="文本框 5"/>
          <p:cNvSpPr txBox="1"/>
          <p:nvPr/>
        </p:nvSpPr>
        <p:spPr>
          <a:xfrm>
            <a:off x="5924714" y="987764"/>
            <a:ext cx="3071802" cy="2800767"/>
          </a:xfrm>
          <a:prstGeom prst="rect">
            <a:avLst/>
          </a:prstGeom>
          <a:noFill/>
        </p:spPr>
        <p:txBody>
          <a:bodyPr wrap="square" rtlCol="0" anchor="t">
            <a:spAutoFit/>
          </a:bodyPr>
          <a:lstStyle/>
          <a:p>
            <a:pPr algn="ctr"/>
            <a:r>
              <a:rPr lang="zh-CN" altLang="en-US" sz="1600" b="1" dirty="0">
                <a:solidFill>
                  <a:schemeClr val="bg1"/>
                </a:solidFill>
                <a:sym typeface="+mn-ea"/>
              </a:rPr>
              <a:t>输出层</a:t>
            </a:r>
          </a:p>
          <a:p>
            <a:endParaRPr lang="zh-CN" altLang="en-US" sz="1600" dirty="0">
              <a:solidFill>
                <a:schemeClr val="bg1"/>
              </a:solidFill>
              <a:sym typeface="+mn-ea"/>
            </a:endParaRPr>
          </a:p>
          <a:p>
            <a:pPr>
              <a:buFont typeface="Wingdings" panose="05000000000000000000" pitchFamily="2" charset="2"/>
              <a:buChar char="Ø"/>
            </a:pPr>
            <a:r>
              <a:rPr lang="zh-CN" altLang="en-US" sz="1600" dirty="0">
                <a:solidFill>
                  <a:schemeClr val="bg1"/>
                </a:solidFill>
                <a:sym typeface="+mn-ea"/>
              </a:rPr>
              <a:t>当抓取到足以用来识别图片的特征后，接下来的就是如何进行分类。输出层主要准备做最后目标结果的输出。</a:t>
            </a:r>
            <a:endParaRPr lang="en-US" altLang="zh-CN" sz="1600" dirty="0">
              <a:solidFill>
                <a:schemeClr val="bg1"/>
              </a:solidFill>
              <a:sym typeface="+mn-ea"/>
            </a:endParaRPr>
          </a:p>
          <a:p>
            <a:endParaRPr lang="en-US" altLang="zh-CN" sz="1600" dirty="0">
              <a:solidFill>
                <a:schemeClr val="bg1"/>
              </a:solidFill>
              <a:sym typeface="+mn-ea"/>
            </a:endParaRPr>
          </a:p>
          <a:p>
            <a:endParaRPr lang="en-US" altLang="zh-CN" sz="1600" dirty="0">
              <a:solidFill>
                <a:schemeClr val="bg1"/>
              </a:solidFill>
              <a:sym typeface="+mn-ea"/>
            </a:endParaRPr>
          </a:p>
          <a:p>
            <a:pPr>
              <a:buFont typeface="Wingdings" panose="05000000000000000000" pitchFamily="2" charset="2"/>
              <a:buChar char="Ø"/>
            </a:pPr>
            <a:r>
              <a:rPr lang="zh-CN" altLang="en-US" sz="1600" dirty="0">
                <a:solidFill>
                  <a:schemeClr val="bg1"/>
                </a:solidFill>
                <a:sym typeface="+mn-ea"/>
              </a:rPr>
              <a:t>图像目标识别通常使用</a:t>
            </a:r>
            <a:r>
              <a:rPr lang="en-US" altLang="zh-CN" sz="1600" dirty="0">
                <a:solidFill>
                  <a:schemeClr val="bg1"/>
                </a:solidFill>
                <a:sym typeface="+mn-ea"/>
              </a:rPr>
              <a:t>Softmax</a:t>
            </a:r>
            <a:r>
              <a:rPr lang="zh-CN" altLang="en-US" sz="1600" dirty="0">
                <a:solidFill>
                  <a:schemeClr val="bg1"/>
                </a:solidFill>
                <a:sym typeface="+mn-ea"/>
              </a:rPr>
              <a:t>输出层，输出各个类别的预测概率。</a:t>
            </a:r>
            <a:endParaRPr lang="zh-CN" altLang="en-US" sz="1600" dirty="0">
              <a:solidFill>
                <a:schemeClr val="bg1"/>
              </a:solidFill>
            </a:endParaRPr>
          </a:p>
        </p:txBody>
      </p:sp>
    </p:spTree>
    <p:extLst>
      <p:ext uri="{BB962C8B-B14F-4D97-AF65-F5344CB8AC3E}">
        <p14:creationId xmlns:p14="http://schemas.microsoft.com/office/powerpoint/2010/main" val="3826382075"/>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143001" y="-150041"/>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pic>
        <p:nvPicPr>
          <p:cNvPr id="4" name="图片 3"/>
          <p:cNvPicPr>
            <a:picLocks noChangeAspect="1"/>
          </p:cNvPicPr>
          <p:nvPr/>
        </p:nvPicPr>
        <p:blipFill>
          <a:blip r:embed="rId3" cstate="print"/>
          <a:stretch>
            <a:fillRect/>
          </a:stretch>
        </p:blipFill>
        <p:spPr>
          <a:xfrm>
            <a:off x="0" y="863732"/>
            <a:ext cx="5411429" cy="3868962"/>
          </a:xfrm>
          <a:prstGeom prst="rect">
            <a:avLst/>
          </a:prstGeom>
        </p:spPr>
      </p:pic>
      <p:sp>
        <p:nvSpPr>
          <p:cNvPr id="5" name="矩形 4"/>
          <p:cNvSpPr/>
          <p:nvPr/>
        </p:nvSpPr>
        <p:spPr>
          <a:xfrm>
            <a:off x="5504384" y="1004611"/>
            <a:ext cx="3329899" cy="3323987"/>
          </a:xfrm>
          <a:prstGeom prst="rect">
            <a:avLst/>
          </a:prstGeom>
        </p:spPr>
        <p:txBody>
          <a:bodyPr wrap="square">
            <a:spAutoFit/>
          </a:bodyPr>
          <a:lstStyle/>
          <a:p>
            <a:pPr algn="ctr"/>
            <a:r>
              <a:rPr lang="zh-CN" altLang="en-US" sz="1400" b="1" dirty="0">
                <a:solidFill>
                  <a:schemeClr val="bg1"/>
                </a:solidFill>
                <a:sym typeface="+mn-ea"/>
              </a:rPr>
              <a:t>损失函数（</a:t>
            </a:r>
            <a:r>
              <a:rPr lang="en-US" altLang="zh-CN" sz="1400" b="1" dirty="0">
                <a:solidFill>
                  <a:schemeClr val="bg1"/>
                </a:solidFill>
                <a:sym typeface="+mn-ea"/>
              </a:rPr>
              <a:t>Loss Function</a:t>
            </a:r>
            <a:r>
              <a:rPr lang="zh-CN" altLang="en-US" sz="1400" b="1" dirty="0">
                <a:solidFill>
                  <a:schemeClr val="bg1"/>
                </a:solidFill>
                <a:sym typeface="+mn-ea"/>
              </a:rPr>
              <a:t>）</a:t>
            </a:r>
          </a:p>
          <a:p>
            <a:endParaRPr lang="en-US" altLang="zh-CN" sz="1400" dirty="0">
              <a:solidFill>
                <a:schemeClr val="bg1"/>
              </a:solidFill>
              <a:sym typeface="+mn-ea"/>
            </a:endParaRPr>
          </a:p>
          <a:p>
            <a:endParaRPr lang="zh-CN" altLang="en-US" sz="1400" dirty="0">
              <a:solidFill>
                <a:schemeClr val="bg1"/>
              </a:solidFill>
              <a:sym typeface="+mn-ea"/>
            </a:endParaRPr>
          </a:p>
          <a:p>
            <a:pPr>
              <a:buFont typeface="Wingdings" panose="05000000000000000000" pitchFamily="2" charset="2"/>
              <a:buChar char="Ø"/>
            </a:pPr>
            <a:r>
              <a:rPr lang="zh-CN" altLang="en-US" sz="1400" dirty="0">
                <a:solidFill>
                  <a:schemeClr val="bg1"/>
                </a:solidFill>
                <a:sym typeface="+mn-ea"/>
              </a:rPr>
              <a:t>损失函数用于衡量网络的预测输出和真实标签之间的差距。</a:t>
            </a:r>
            <a:endParaRPr lang="en-US" altLang="zh-CN" sz="1400" dirty="0">
              <a:solidFill>
                <a:schemeClr val="bg1"/>
              </a:solidFill>
              <a:sym typeface="+mn-ea"/>
            </a:endParaRPr>
          </a:p>
          <a:p>
            <a:endParaRPr lang="en-US" altLang="zh-CN" sz="1400" dirty="0">
              <a:solidFill>
                <a:schemeClr val="bg1"/>
              </a:solidFill>
              <a:sym typeface="+mn-ea"/>
            </a:endParaRPr>
          </a:p>
          <a:p>
            <a:endParaRPr lang="en-US" altLang="zh-CN" sz="1400" dirty="0">
              <a:solidFill>
                <a:schemeClr val="bg1"/>
              </a:solidFill>
              <a:sym typeface="+mn-ea"/>
            </a:endParaRPr>
          </a:p>
          <a:p>
            <a:pPr>
              <a:buFont typeface="Wingdings" panose="05000000000000000000" pitchFamily="2" charset="2"/>
              <a:buChar char="Ø"/>
            </a:pPr>
            <a:r>
              <a:rPr lang="zh-CN" altLang="en-US" sz="1400" dirty="0">
                <a:solidFill>
                  <a:schemeClr val="bg1"/>
                </a:solidFill>
                <a:sym typeface="+mn-ea"/>
              </a:rPr>
              <a:t>图像目标识别通常使用互熵损失（</a:t>
            </a:r>
            <a:r>
              <a:rPr lang="en-US" altLang="zh-CN" sz="1400" dirty="0">
                <a:solidFill>
                  <a:schemeClr val="bg1"/>
                </a:solidFill>
                <a:sym typeface="+mn-ea"/>
              </a:rPr>
              <a:t>Cross Entropy</a:t>
            </a:r>
            <a:r>
              <a:rPr lang="zh-CN" altLang="en-US" sz="1400" dirty="0">
                <a:solidFill>
                  <a:schemeClr val="bg1"/>
                </a:solidFill>
                <a:sym typeface="+mn-ea"/>
              </a:rPr>
              <a:t>，又称为交叉熵）。</a:t>
            </a:r>
            <a:endParaRPr lang="en-US" altLang="zh-CN" sz="1400" dirty="0">
              <a:solidFill>
                <a:schemeClr val="bg1"/>
              </a:solidFill>
              <a:sym typeface="+mn-ea"/>
            </a:endParaRPr>
          </a:p>
          <a:p>
            <a:pPr>
              <a:buFont typeface="Wingdings" panose="05000000000000000000" pitchFamily="2" charset="2"/>
              <a:buChar char="Ø"/>
            </a:pPr>
            <a:endParaRPr lang="en-US" altLang="zh-CN" sz="1400" dirty="0" smtClean="0">
              <a:solidFill>
                <a:schemeClr val="bg1"/>
              </a:solidFill>
              <a:sym typeface="+mn-ea"/>
            </a:endParaRPr>
          </a:p>
          <a:p>
            <a:endParaRPr lang="en-US" altLang="zh-CN" sz="1400" dirty="0">
              <a:solidFill>
                <a:schemeClr val="bg1"/>
              </a:solidFill>
              <a:sym typeface="+mn-ea"/>
            </a:endParaRPr>
          </a:p>
          <a:p>
            <a:pPr>
              <a:buFont typeface="Wingdings" panose="05000000000000000000" pitchFamily="2" charset="2"/>
              <a:buChar char="Ø"/>
            </a:pPr>
            <a:r>
              <a:rPr lang="zh-CN" altLang="en-US" sz="1400" dirty="0">
                <a:solidFill>
                  <a:schemeClr val="bg1"/>
                </a:solidFill>
                <a:sym typeface="+mn-ea"/>
              </a:rPr>
              <a:t>交叉熵用于衡量预测概率分布和样本真实标签分布的差异。差异越小，预测分布越接近真实标签分布，其中预测概率最大的类别越可能是正确的类别。</a:t>
            </a:r>
            <a:endParaRPr lang="zh-CN" altLang="en-US" sz="1400" dirty="0">
              <a:solidFill>
                <a:schemeClr val="bg1"/>
              </a:solidFill>
            </a:endParaRPr>
          </a:p>
        </p:txBody>
      </p:sp>
    </p:spTree>
    <p:extLst>
      <p:ext uri="{BB962C8B-B14F-4D97-AF65-F5344CB8AC3E}">
        <p14:creationId xmlns:p14="http://schemas.microsoft.com/office/powerpoint/2010/main" val="417116197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69573" y="2959073"/>
            <a:ext cx="7870639" cy="1815882"/>
          </a:xfrm>
          <a:prstGeom prst="rect">
            <a:avLst/>
          </a:prstGeom>
          <a:noFill/>
          <a:ln w="9525">
            <a:noFill/>
          </a:ln>
        </p:spPr>
        <p:txBody>
          <a:bodyPr wrap="square">
            <a:spAutoFit/>
          </a:bodyPr>
          <a:lstStyle/>
          <a:p>
            <a:pPr indent="0"/>
            <a:r>
              <a:rPr lang="en-US" altLang="zh-CN" sz="1600" dirty="0" smtClean="0">
                <a:solidFill>
                  <a:schemeClr val="bg1"/>
                </a:solidFill>
                <a:latin typeface="Times New Roman" panose="02020603050405020304" charset="0"/>
                <a:cs typeface="Times New Roman" panose="02020603050405020304" charset="0"/>
              </a:rPr>
              <a:t>X</a:t>
            </a:r>
            <a:r>
              <a:rPr lang="zh-CN" altLang="en-US" sz="1600" dirty="0" smtClean="0">
                <a:solidFill>
                  <a:schemeClr val="bg1"/>
                </a:solidFill>
                <a:latin typeface="Times New Roman" panose="02020603050405020304" charset="0"/>
                <a:cs typeface="Times New Roman" panose="02020603050405020304" charset="0"/>
              </a:rPr>
              <a:t>：</a:t>
            </a:r>
            <a:r>
              <a:rPr lang="en-US" altLang="zh-CN" sz="1600" dirty="0" smtClean="0">
                <a:solidFill>
                  <a:schemeClr val="bg1"/>
                </a:solidFill>
                <a:latin typeface="Times New Roman" panose="02020603050405020304" charset="0"/>
                <a:cs typeface="Times New Roman" panose="02020603050405020304" charset="0"/>
              </a:rPr>
              <a:t> </a:t>
            </a:r>
            <a:r>
              <a:rPr lang="zh-CN" altLang="en-US" sz="1600" dirty="0" smtClean="0">
                <a:solidFill>
                  <a:srgbClr val="FF0000"/>
                </a:solidFill>
                <a:latin typeface="Times New Roman" panose="02020603050405020304" charset="0"/>
                <a:cs typeface="Times New Roman" panose="02020603050405020304" charset="0"/>
              </a:rPr>
              <a:t>输入特征</a:t>
            </a:r>
            <a:r>
              <a:rPr lang="en-US" altLang="zh-CN" sz="1600" dirty="0">
                <a:solidFill>
                  <a:srgbClr val="FF0000"/>
                </a:solidFill>
                <a:latin typeface="Times New Roman" panose="02020603050405020304" charset="0"/>
                <a:cs typeface="Times New Roman" panose="02020603050405020304" charset="0"/>
              </a:rPr>
              <a:t>X</a:t>
            </a:r>
            <a:r>
              <a:rPr lang="zh-CN" altLang="en-US" sz="1600" dirty="0" smtClean="0">
                <a:solidFill>
                  <a:schemeClr val="bg1"/>
                </a:solidFill>
                <a:latin typeface="Times New Roman" panose="02020603050405020304" charset="0"/>
                <a:cs typeface="Times New Roman" panose="02020603050405020304" charset="0"/>
              </a:rPr>
              <a:t>是</a:t>
            </a:r>
            <a:r>
              <a:rPr lang="en-US" altLang="zh-CN" sz="1600" dirty="0">
                <a:solidFill>
                  <a:schemeClr val="bg1"/>
                </a:solidFill>
                <a:latin typeface="Times New Roman" panose="02020603050405020304" charset="0"/>
                <a:cs typeface="Times New Roman" panose="02020603050405020304" charset="0"/>
              </a:rPr>
              <a:t>N*1</a:t>
            </a:r>
            <a:r>
              <a:rPr lang="zh-CN" altLang="en-US" sz="1600" dirty="0">
                <a:solidFill>
                  <a:schemeClr val="bg1"/>
                </a:solidFill>
                <a:latin typeface="Times New Roman" panose="02020603050405020304" charset="0"/>
                <a:cs typeface="Times New Roman" panose="02020603050405020304" charset="0"/>
              </a:rPr>
              <a:t>的</a:t>
            </a:r>
            <a:r>
              <a:rPr lang="zh-CN" altLang="en-US" sz="1600" dirty="0" smtClean="0">
                <a:solidFill>
                  <a:schemeClr val="bg1"/>
                </a:solidFill>
                <a:latin typeface="Times New Roman" panose="02020603050405020304" charset="0"/>
                <a:cs typeface="Times New Roman" panose="02020603050405020304" charset="0"/>
              </a:rPr>
              <a:t>向量，作为网络全连接</a:t>
            </a:r>
            <a:r>
              <a:rPr lang="zh-CN" altLang="en-US" sz="1600" dirty="0">
                <a:solidFill>
                  <a:schemeClr val="bg1"/>
                </a:solidFill>
                <a:latin typeface="Times New Roman" panose="02020603050405020304" charset="0"/>
                <a:cs typeface="Times New Roman" panose="02020603050405020304" charset="0"/>
              </a:rPr>
              <a:t>层的输入</a:t>
            </a:r>
            <a:r>
              <a:rPr lang="zh-CN" altLang="en-US" sz="1600" dirty="0" smtClean="0">
                <a:solidFill>
                  <a:schemeClr val="bg1"/>
                </a:solidFill>
                <a:latin typeface="Times New Roman" panose="02020603050405020304" charset="0"/>
                <a:cs typeface="Times New Roman" panose="02020603050405020304" charset="0"/>
              </a:rPr>
              <a:t>，这个特征可以是输入样本的原始信号，或者是全</a:t>
            </a:r>
            <a:r>
              <a:rPr lang="zh-CN" altLang="en-US" sz="1600" dirty="0">
                <a:solidFill>
                  <a:schemeClr val="bg1"/>
                </a:solidFill>
                <a:latin typeface="Times New Roman" panose="02020603050405020304" charset="0"/>
                <a:cs typeface="Times New Roman" panose="02020603050405020304" charset="0"/>
              </a:rPr>
              <a:t>连接层前面多个卷积层和池化</a:t>
            </a:r>
            <a:r>
              <a:rPr lang="zh-CN" altLang="en-US" sz="1600" dirty="0" smtClean="0">
                <a:solidFill>
                  <a:schemeClr val="bg1"/>
                </a:solidFill>
                <a:latin typeface="Times New Roman" panose="02020603050405020304" charset="0"/>
                <a:cs typeface="Times New Roman" panose="02020603050405020304" charset="0"/>
              </a:rPr>
              <a:t>层等网络层处理</a:t>
            </a:r>
            <a:r>
              <a:rPr lang="zh-CN" altLang="en-US" sz="1600" dirty="0">
                <a:solidFill>
                  <a:schemeClr val="bg1"/>
                </a:solidFill>
                <a:latin typeface="Times New Roman" panose="02020603050405020304" charset="0"/>
                <a:cs typeface="Times New Roman" panose="02020603050405020304" charset="0"/>
              </a:rPr>
              <a:t>后</a:t>
            </a:r>
            <a:r>
              <a:rPr lang="zh-CN" altLang="en-US" sz="1600" dirty="0" smtClean="0">
                <a:solidFill>
                  <a:schemeClr val="bg1"/>
                </a:solidFill>
                <a:latin typeface="Times New Roman" panose="02020603050405020304" charset="0"/>
                <a:cs typeface="Times New Roman" panose="02020603050405020304" charset="0"/>
              </a:rPr>
              <a:t>得到的特征向量。</a:t>
            </a:r>
            <a:endParaRPr lang="en-US" altLang="zh-CN" sz="1600" dirty="0" smtClean="0">
              <a:solidFill>
                <a:schemeClr val="bg1"/>
              </a:solidFill>
              <a:latin typeface="Times New Roman" panose="02020603050405020304" charset="0"/>
              <a:cs typeface="Times New Roman" panose="02020603050405020304" charset="0"/>
            </a:endParaRPr>
          </a:p>
          <a:p>
            <a:pPr indent="0"/>
            <a:endParaRPr lang="en-US" altLang="zh-CN" sz="1600" dirty="0" smtClean="0">
              <a:solidFill>
                <a:schemeClr val="bg1"/>
              </a:solidFill>
              <a:latin typeface="Times New Roman" panose="02020603050405020304" charset="0"/>
              <a:cs typeface="Times New Roman" panose="02020603050405020304" charset="0"/>
            </a:endParaRPr>
          </a:p>
          <a:p>
            <a:r>
              <a:rPr lang="en-US" altLang="zh-CN" sz="1600" dirty="0" smtClean="0">
                <a:solidFill>
                  <a:schemeClr val="bg1"/>
                </a:solidFill>
                <a:latin typeface="Times New Roman" panose="02020603050405020304" charset="0"/>
                <a:cs typeface="Times New Roman" panose="02020603050405020304" charset="0"/>
              </a:rPr>
              <a:t>W</a:t>
            </a:r>
            <a:r>
              <a:rPr lang="zh-CN" altLang="en-US" sz="1600" dirty="0" smtClean="0">
                <a:solidFill>
                  <a:schemeClr val="bg1"/>
                </a:solidFill>
                <a:latin typeface="Times New Roman" panose="02020603050405020304" charset="0"/>
                <a:cs typeface="Times New Roman" panose="02020603050405020304" charset="0"/>
              </a:rPr>
              <a:t>：</a:t>
            </a:r>
            <a:r>
              <a:rPr lang="zh-CN" altLang="en-US" sz="1600" dirty="0">
                <a:solidFill>
                  <a:srgbClr val="FF0000"/>
                </a:solidFill>
                <a:latin typeface="Times New Roman" panose="02020603050405020304" charset="0"/>
                <a:cs typeface="Times New Roman" panose="02020603050405020304" charset="0"/>
              </a:rPr>
              <a:t>权重矩阵</a:t>
            </a:r>
            <a:r>
              <a:rPr lang="en-US" altLang="zh-CN" sz="1600" dirty="0" smtClean="0">
                <a:solidFill>
                  <a:srgbClr val="FF0000"/>
                </a:solidFill>
                <a:latin typeface="Times New Roman" panose="02020603050405020304" charset="0"/>
                <a:cs typeface="Times New Roman" panose="02020603050405020304" charset="0"/>
              </a:rPr>
              <a:t>W</a:t>
            </a:r>
            <a:r>
              <a:rPr lang="zh-CN" altLang="en-US" sz="1600" dirty="0" smtClean="0">
                <a:solidFill>
                  <a:schemeClr val="bg1"/>
                </a:solidFill>
                <a:latin typeface="Times New Roman" panose="02020603050405020304" charset="0"/>
                <a:cs typeface="Times New Roman" panose="02020603050405020304" charset="0"/>
              </a:rPr>
              <a:t>是</a:t>
            </a:r>
            <a:r>
              <a:rPr lang="en-US" altLang="zh-CN" sz="1600" dirty="0" smtClean="0">
                <a:solidFill>
                  <a:schemeClr val="bg1"/>
                </a:solidFill>
                <a:latin typeface="Times New Roman" panose="02020603050405020304" charset="0"/>
                <a:cs typeface="Times New Roman" panose="02020603050405020304" charset="0"/>
              </a:rPr>
              <a:t>T*N</a:t>
            </a:r>
            <a:r>
              <a:rPr lang="zh-CN" altLang="en-US" sz="1600" dirty="0">
                <a:solidFill>
                  <a:schemeClr val="bg1"/>
                </a:solidFill>
                <a:latin typeface="Times New Roman" panose="02020603050405020304" charset="0"/>
                <a:cs typeface="Times New Roman" panose="02020603050405020304" charset="0"/>
              </a:rPr>
              <a:t>的</a:t>
            </a:r>
            <a:r>
              <a:rPr lang="zh-CN" altLang="en-US" sz="1600" dirty="0" smtClean="0">
                <a:solidFill>
                  <a:schemeClr val="bg1"/>
                </a:solidFill>
                <a:latin typeface="Times New Roman" panose="02020603050405020304" charset="0"/>
                <a:cs typeface="Times New Roman" panose="02020603050405020304" charset="0"/>
              </a:rPr>
              <a:t>矩阵，是</a:t>
            </a:r>
            <a:r>
              <a:rPr lang="zh-CN" altLang="en-US" sz="1600" dirty="0">
                <a:solidFill>
                  <a:schemeClr val="bg1"/>
                </a:solidFill>
                <a:latin typeface="Times New Roman" panose="02020603050405020304" charset="0"/>
                <a:cs typeface="Times New Roman" panose="02020603050405020304" charset="0"/>
              </a:rPr>
              <a:t>全连接层</a:t>
            </a:r>
            <a:r>
              <a:rPr lang="zh-CN" altLang="en-US" sz="1600" dirty="0" smtClean="0">
                <a:solidFill>
                  <a:schemeClr val="bg1"/>
                </a:solidFill>
                <a:latin typeface="Times New Roman" panose="02020603050405020304" charset="0"/>
                <a:cs typeface="Times New Roman" panose="02020603050405020304" charset="0"/>
              </a:rPr>
              <a:t>的学习参数，</a:t>
            </a:r>
            <a:r>
              <a:rPr lang="en-US" altLang="zh-CN" sz="1600" dirty="0" smtClean="0">
                <a:solidFill>
                  <a:schemeClr val="bg1"/>
                </a:solidFill>
                <a:latin typeface="Times New Roman" panose="02020603050405020304" charset="0"/>
                <a:cs typeface="Times New Roman" panose="02020603050405020304" charset="0"/>
              </a:rPr>
              <a:t>T</a:t>
            </a:r>
            <a:r>
              <a:rPr lang="zh-CN" altLang="en-US" sz="1600" dirty="0" smtClean="0">
                <a:solidFill>
                  <a:schemeClr val="bg1"/>
                </a:solidFill>
                <a:latin typeface="Times New Roman" panose="02020603050405020304" charset="0"/>
                <a:cs typeface="Times New Roman" panose="02020603050405020304" charset="0"/>
              </a:rPr>
              <a:t>表示分类的类别数。</a:t>
            </a:r>
            <a:endParaRPr lang="en-US" altLang="zh-CN" sz="1600" dirty="0" smtClean="0">
              <a:solidFill>
                <a:schemeClr val="bg1"/>
              </a:solidFill>
              <a:latin typeface="Times New Roman" panose="02020603050405020304" charset="0"/>
              <a:cs typeface="Times New Roman" panose="02020603050405020304" charset="0"/>
            </a:endParaRPr>
          </a:p>
          <a:p>
            <a:endParaRPr lang="en-US" altLang="zh-CN" sz="1600" dirty="0" smtClean="0">
              <a:solidFill>
                <a:schemeClr val="bg1"/>
              </a:solidFill>
              <a:latin typeface="Times New Roman" panose="02020603050405020304" charset="0"/>
              <a:cs typeface="Times New Roman" panose="02020603050405020304" charset="0"/>
            </a:endParaRPr>
          </a:p>
          <a:p>
            <a:pPr indent="0"/>
            <a:r>
              <a:rPr lang="en-US" altLang="zh-CN" sz="1600" dirty="0" smtClean="0">
                <a:solidFill>
                  <a:schemeClr val="bg1"/>
                </a:solidFill>
                <a:latin typeface="Times New Roman" panose="02020603050405020304" charset="0"/>
                <a:cs typeface="Times New Roman" panose="02020603050405020304" charset="0"/>
              </a:rPr>
              <a:t>Logits</a:t>
            </a:r>
            <a:r>
              <a:rPr lang="zh-CN" altLang="en-US" sz="1600" dirty="0" smtClean="0">
                <a:solidFill>
                  <a:schemeClr val="bg1"/>
                </a:solidFill>
                <a:latin typeface="Times New Roman" panose="02020603050405020304" charset="0"/>
                <a:cs typeface="Times New Roman" panose="02020603050405020304" charset="0"/>
              </a:rPr>
              <a:t>：全</a:t>
            </a:r>
            <a:r>
              <a:rPr lang="zh-CN" altLang="en-US" sz="1600" dirty="0">
                <a:solidFill>
                  <a:schemeClr val="bg1"/>
                </a:solidFill>
                <a:latin typeface="Times New Roman" panose="02020603050405020304" charset="0"/>
                <a:cs typeface="Times New Roman" panose="02020603050405020304" charset="0"/>
              </a:rPr>
              <a:t>连接</a:t>
            </a:r>
            <a:r>
              <a:rPr lang="zh-CN" altLang="en-US" sz="1600" dirty="0" smtClean="0">
                <a:solidFill>
                  <a:schemeClr val="bg1"/>
                </a:solidFill>
                <a:latin typeface="Times New Roman" panose="02020603050405020304" charset="0"/>
                <a:cs typeface="Times New Roman" panose="02020603050405020304" charset="0"/>
              </a:rPr>
              <a:t>层执行</a:t>
            </a:r>
            <a:r>
              <a:rPr lang="en-US" altLang="zh-CN" sz="1600" dirty="0" smtClean="0">
                <a:solidFill>
                  <a:schemeClr val="bg1"/>
                </a:solidFill>
                <a:latin typeface="Times New Roman" panose="02020603050405020304" charset="0"/>
                <a:cs typeface="Times New Roman" panose="02020603050405020304" charset="0"/>
              </a:rPr>
              <a:t>WX</a:t>
            </a:r>
            <a:r>
              <a:rPr lang="zh-CN" altLang="en-US" sz="1600" dirty="0" smtClean="0">
                <a:solidFill>
                  <a:schemeClr val="bg1"/>
                </a:solidFill>
                <a:latin typeface="Times New Roman" panose="02020603050405020304" charset="0"/>
                <a:cs typeface="Times New Roman" panose="02020603050405020304" charset="0"/>
              </a:rPr>
              <a:t>，得到</a:t>
            </a:r>
            <a:r>
              <a:rPr lang="zh-CN" altLang="en-US" sz="1600" dirty="0">
                <a:solidFill>
                  <a:schemeClr val="bg1"/>
                </a:solidFill>
                <a:latin typeface="Times New Roman" panose="02020603050405020304" charset="0"/>
                <a:cs typeface="Times New Roman" panose="02020603050405020304" charset="0"/>
              </a:rPr>
              <a:t>一个</a:t>
            </a:r>
            <a:r>
              <a:rPr lang="en-US" altLang="zh-CN" sz="1600" dirty="0">
                <a:solidFill>
                  <a:schemeClr val="bg1"/>
                </a:solidFill>
                <a:latin typeface="Times New Roman" panose="02020603050405020304" charset="0"/>
                <a:cs typeface="Times New Roman" panose="02020603050405020304" charset="0"/>
              </a:rPr>
              <a:t>T*1</a:t>
            </a:r>
            <a:r>
              <a:rPr lang="zh-CN" altLang="en-US" sz="1600" dirty="0">
                <a:solidFill>
                  <a:schemeClr val="bg1"/>
                </a:solidFill>
                <a:latin typeface="Times New Roman" panose="02020603050405020304" charset="0"/>
                <a:cs typeface="Times New Roman" panose="02020603050405020304" charset="0"/>
              </a:rPr>
              <a:t>的</a:t>
            </a:r>
            <a:r>
              <a:rPr lang="zh-CN" altLang="en-US" sz="1600" dirty="0" smtClean="0">
                <a:solidFill>
                  <a:schemeClr val="bg1"/>
                </a:solidFill>
                <a:latin typeface="Times New Roman" panose="02020603050405020304" charset="0"/>
                <a:cs typeface="Times New Roman" panose="02020603050405020304" charset="0"/>
              </a:rPr>
              <a:t>向量</a:t>
            </a:r>
            <a:r>
              <a:rPr lang="en-US" altLang="zh-CN" sz="1600" dirty="0" smtClean="0">
                <a:solidFill>
                  <a:schemeClr val="bg1"/>
                </a:solidFill>
                <a:latin typeface="Times New Roman" panose="02020603050405020304" charset="0"/>
                <a:cs typeface="Times New Roman" panose="02020603050405020304" charset="0"/>
              </a:rPr>
              <a:t>logits</a:t>
            </a:r>
            <a:r>
              <a:rPr lang="zh-CN" altLang="en-US" sz="1600" dirty="0" smtClean="0">
                <a:solidFill>
                  <a:schemeClr val="bg1"/>
                </a:solidFill>
                <a:latin typeface="Times New Roman" panose="02020603050405020304" charset="0"/>
                <a:cs typeface="Times New Roman" panose="02020603050405020304" charset="0"/>
              </a:rPr>
              <a:t>，向量的每个数</a:t>
            </a:r>
            <a:r>
              <a:rPr lang="zh-CN" altLang="en-US" sz="1600" dirty="0">
                <a:solidFill>
                  <a:schemeClr val="bg1"/>
                </a:solidFill>
                <a:latin typeface="Times New Roman" panose="02020603050405020304" charset="0"/>
                <a:cs typeface="Times New Roman" panose="02020603050405020304" charset="0"/>
              </a:rPr>
              <a:t>都没有大小</a:t>
            </a:r>
            <a:r>
              <a:rPr lang="zh-CN" altLang="en-US" sz="1600" dirty="0" smtClean="0">
                <a:solidFill>
                  <a:schemeClr val="bg1"/>
                </a:solidFill>
                <a:latin typeface="Times New Roman" panose="02020603050405020304" charset="0"/>
                <a:cs typeface="Times New Roman" panose="02020603050405020304" charset="0"/>
              </a:rPr>
              <a:t>限制，取值范围从</a:t>
            </a:r>
            <a:r>
              <a:rPr lang="zh-CN" altLang="en-US" sz="1600" dirty="0">
                <a:solidFill>
                  <a:schemeClr val="bg1"/>
                </a:solidFill>
                <a:latin typeface="Times New Roman" panose="02020603050405020304" charset="0"/>
                <a:cs typeface="Times New Roman" panose="02020603050405020304" charset="0"/>
              </a:rPr>
              <a:t>负</a:t>
            </a:r>
            <a:r>
              <a:rPr lang="zh-CN" altLang="en-US" sz="1600" dirty="0" smtClean="0">
                <a:solidFill>
                  <a:schemeClr val="bg1"/>
                </a:solidFill>
                <a:latin typeface="Times New Roman" panose="02020603050405020304" charset="0"/>
                <a:cs typeface="Times New Roman" panose="02020603050405020304" charset="0"/>
              </a:rPr>
              <a:t>无穷到</a:t>
            </a:r>
            <a:r>
              <a:rPr lang="zh-CN" altLang="en-US" sz="1600" dirty="0">
                <a:solidFill>
                  <a:schemeClr val="bg1"/>
                </a:solidFill>
                <a:latin typeface="Times New Roman" panose="02020603050405020304" charset="0"/>
                <a:cs typeface="Times New Roman" panose="02020603050405020304" charset="0"/>
              </a:rPr>
              <a:t>正</a:t>
            </a:r>
            <a:r>
              <a:rPr lang="zh-CN" altLang="en-US" sz="1600" dirty="0" smtClean="0">
                <a:solidFill>
                  <a:schemeClr val="bg1"/>
                </a:solidFill>
                <a:latin typeface="Times New Roman" panose="02020603050405020304" charset="0"/>
                <a:cs typeface="Times New Roman" panose="02020603050405020304" charset="0"/>
              </a:rPr>
              <a:t>无穷，可以把它叫做</a:t>
            </a:r>
            <a:r>
              <a:rPr lang="zh-CN" altLang="en-US" sz="1600" dirty="0" smtClean="0">
                <a:solidFill>
                  <a:srgbClr val="FF0000"/>
                </a:solidFill>
                <a:latin typeface="Times New Roman" panose="02020603050405020304" charset="0"/>
                <a:cs typeface="Times New Roman" panose="02020603050405020304" charset="0"/>
              </a:rPr>
              <a:t>未</a:t>
            </a:r>
            <a:r>
              <a:rPr lang="zh-CN" altLang="en-US" sz="1600" dirty="0">
                <a:solidFill>
                  <a:srgbClr val="FF0000"/>
                </a:solidFill>
                <a:latin typeface="Times New Roman" panose="02020603050405020304" charset="0"/>
                <a:cs typeface="Times New Roman" panose="02020603050405020304" charset="0"/>
              </a:rPr>
              <a:t>归一化的</a:t>
            </a:r>
            <a:r>
              <a:rPr lang="zh-CN" altLang="en-US" sz="1600" dirty="0" smtClean="0">
                <a:solidFill>
                  <a:srgbClr val="FF0000"/>
                </a:solidFill>
                <a:latin typeface="Times New Roman" panose="02020603050405020304" charset="0"/>
                <a:cs typeface="Times New Roman" panose="02020603050405020304" charset="0"/>
              </a:rPr>
              <a:t>概率</a:t>
            </a:r>
            <a:r>
              <a:rPr lang="zh-CN" altLang="en-US" sz="1600" dirty="0" smtClean="0">
                <a:solidFill>
                  <a:schemeClr val="bg1"/>
                </a:solidFill>
                <a:latin typeface="Times New Roman" panose="02020603050405020304" charset="0"/>
                <a:cs typeface="Times New Roman" panose="02020603050405020304" charset="0"/>
              </a:rPr>
              <a:t>。</a:t>
            </a:r>
            <a:endParaRPr lang="en-US" altLang="zh-CN" sz="1600" b="0" dirty="0">
              <a:solidFill>
                <a:schemeClr val="bg1"/>
              </a:solidFill>
              <a:latin typeface="Times New Roman" panose="02020603050405020304" charset="0"/>
              <a:ea typeface="宋体" panose="02010600030101010101" pitchFamily="2" charset="-122"/>
              <a:cs typeface="Times New Roman" panose="02020603050405020304" charset="0"/>
            </a:endParaRPr>
          </a:p>
        </p:txBody>
      </p:sp>
      <p:pic>
        <p:nvPicPr>
          <p:cNvPr id="1026" name="Picture 2" descr="è¿éå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28" y="41569"/>
            <a:ext cx="6901527" cy="2924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69573" y="3042207"/>
            <a:ext cx="7870639" cy="1323439"/>
          </a:xfrm>
          <a:prstGeom prst="rect">
            <a:avLst/>
          </a:prstGeom>
          <a:noFill/>
          <a:ln w="9525">
            <a:noFill/>
          </a:ln>
        </p:spPr>
        <p:txBody>
          <a:bodyPr wrap="square">
            <a:spAutoFit/>
          </a:bodyPr>
          <a:lstStyle/>
          <a:p>
            <a:pPr indent="0"/>
            <a:r>
              <a:rPr lang="en-US" altLang="zh-CN" sz="1600" dirty="0" smtClean="0">
                <a:solidFill>
                  <a:schemeClr val="bg1"/>
                </a:solidFill>
                <a:latin typeface="Times New Roman" panose="02020603050405020304" charset="0"/>
                <a:cs typeface="Times New Roman" panose="02020603050405020304" charset="0"/>
              </a:rPr>
              <a:t>X</a:t>
            </a:r>
            <a:r>
              <a:rPr lang="zh-CN" altLang="en-US" sz="1600" dirty="0" smtClean="0">
                <a:solidFill>
                  <a:schemeClr val="bg1"/>
                </a:solidFill>
                <a:latin typeface="Times New Roman" panose="02020603050405020304" charset="0"/>
                <a:cs typeface="Times New Roman" panose="02020603050405020304" charset="0"/>
              </a:rPr>
              <a:t>：</a:t>
            </a:r>
            <a:r>
              <a:rPr lang="en-US" altLang="zh-CN" sz="1600" dirty="0" smtClean="0">
                <a:solidFill>
                  <a:schemeClr val="bg1"/>
                </a:solidFill>
                <a:latin typeface="Times New Roman" panose="02020603050405020304" charset="0"/>
                <a:cs typeface="Times New Roman" panose="02020603050405020304" charset="0"/>
              </a:rPr>
              <a:t> </a:t>
            </a:r>
            <a:r>
              <a:rPr lang="zh-CN" altLang="en-US" sz="1600" dirty="0" smtClean="0">
                <a:solidFill>
                  <a:schemeClr val="bg1"/>
                </a:solidFill>
                <a:latin typeface="Times New Roman" panose="02020603050405020304" charset="0"/>
                <a:cs typeface="Times New Roman" panose="02020603050405020304" charset="0"/>
              </a:rPr>
              <a:t>输入特征；</a:t>
            </a:r>
            <a:r>
              <a:rPr lang="en-US" altLang="zh-CN" sz="1600" dirty="0" smtClean="0">
                <a:solidFill>
                  <a:schemeClr val="bg1"/>
                </a:solidFill>
                <a:latin typeface="Times New Roman" panose="02020603050405020304" charset="0"/>
                <a:cs typeface="Times New Roman" panose="02020603050405020304" charset="0"/>
              </a:rPr>
              <a:t>W</a:t>
            </a:r>
            <a:r>
              <a:rPr lang="zh-CN" altLang="en-US" sz="1600" dirty="0" smtClean="0">
                <a:solidFill>
                  <a:schemeClr val="bg1"/>
                </a:solidFill>
                <a:latin typeface="Times New Roman" panose="02020603050405020304" charset="0"/>
                <a:cs typeface="Times New Roman" panose="02020603050405020304" charset="0"/>
              </a:rPr>
              <a:t>：权重矩阵</a:t>
            </a:r>
            <a:r>
              <a:rPr lang="en-US" altLang="zh-CN" sz="1600" dirty="0" smtClean="0">
                <a:solidFill>
                  <a:schemeClr val="bg1"/>
                </a:solidFill>
                <a:latin typeface="Times New Roman" panose="02020603050405020304" charset="0"/>
                <a:cs typeface="Times New Roman" panose="02020603050405020304" charset="0"/>
              </a:rPr>
              <a:t>W</a:t>
            </a:r>
            <a:r>
              <a:rPr lang="zh-CN" altLang="en-US" sz="1600" dirty="0">
                <a:solidFill>
                  <a:schemeClr val="bg1"/>
                </a:solidFill>
                <a:latin typeface="Times New Roman" panose="02020603050405020304" charset="0"/>
                <a:cs typeface="Times New Roman" panose="02020603050405020304" charset="0"/>
              </a:rPr>
              <a:t>；</a:t>
            </a:r>
            <a:r>
              <a:rPr lang="en-US" altLang="zh-CN" sz="1600" dirty="0" smtClean="0">
                <a:solidFill>
                  <a:schemeClr val="bg1"/>
                </a:solidFill>
                <a:latin typeface="Times New Roman" panose="02020603050405020304" charset="0"/>
                <a:cs typeface="Times New Roman" panose="02020603050405020304" charset="0"/>
              </a:rPr>
              <a:t>Logits</a:t>
            </a:r>
            <a:r>
              <a:rPr lang="zh-CN" altLang="en-US" sz="1600" dirty="0">
                <a:solidFill>
                  <a:schemeClr val="bg1"/>
                </a:solidFill>
                <a:latin typeface="Times New Roman" panose="02020603050405020304" charset="0"/>
                <a:cs typeface="Times New Roman" panose="02020603050405020304" charset="0"/>
              </a:rPr>
              <a:t>：</a:t>
            </a:r>
            <a:r>
              <a:rPr lang="zh-CN" altLang="en-US" sz="1600" dirty="0">
                <a:solidFill>
                  <a:srgbClr val="FF0000"/>
                </a:solidFill>
                <a:latin typeface="Times New Roman" panose="02020603050405020304" charset="0"/>
                <a:cs typeface="Times New Roman" panose="02020603050405020304" charset="0"/>
              </a:rPr>
              <a:t>未归一化的</a:t>
            </a:r>
            <a:r>
              <a:rPr lang="zh-CN" altLang="en-US" sz="1600" dirty="0" smtClean="0">
                <a:solidFill>
                  <a:srgbClr val="FF0000"/>
                </a:solidFill>
                <a:latin typeface="Times New Roman" panose="02020603050405020304" charset="0"/>
                <a:cs typeface="Times New Roman" panose="02020603050405020304" charset="0"/>
              </a:rPr>
              <a:t>概率</a:t>
            </a:r>
            <a:endParaRPr lang="en-US" altLang="zh-CN" sz="1600" dirty="0" smtClean="0">
              <a:solidFill>
                <a:srgbClr val="FF0000"/>
              </a:solidFill>
              <a:latin typeface="Times New Roman" panose="02020603050405020304" charset="0"/>
              <a:cs typeface="Times New Roman" panose="02020603050405020304" charset="0"/>
            </a:endParaRPr>
          </a:p>
          <a:p>
            <a:pPr indent="0"/>
            <a:endParaRPr lang="en-US" altLang="zh-CN" sz="1600" b="0" dirty="0" smtClean="0">
              <a:solidFill>
                <a:schemeClr val="bg1"/>
              </a:solidFill>
              <a:latin typeface="Times New Roman" panose="02020603050405020304" charset="0"/>
              <a:ea typeface="宋体" panose="02010600030101010101" pitchFamily="2" charset="-122"/>
              <a:cs typeface="Times New Roman" panose="02020603050405020304" charset="0"/>
            </a:endParaRPr>
          </a:p>
          <a:p>
            <a:pPr indent="0"/>
            <a:r>
              <a:rPr lang="en-US" altLang="zh-CN" sz="1600" dirty="0" err="1" smtClean="0">
                <a:solidFill>
                  <a:schemeClr val="bg1"/>
                </a:solidFill>
                <a:latin typeface="Times New Roman" panose="02020603050405020304" charset="0"/>
                <a:ea typeface="宋体" panose="02010600030101010101" pitchFamily="2" charset="-122"/>
                <a:cs typeface="Times New Roman" panose="02020603050405020304" charset="0"/>
              </a:rPr>
              <a:t>Prob</a:t>
            </a:r>
            <a:r>
              <a:rPr lang="zh-CN" altLang="en-US" sz="1600" dirty="0" smtClean="0">
                <a:solidFill>
                  <a:schemeClr val="bg1"/>
                </a:solidFill>
                <a:latin typeface="Times New Roman" panose="02020603050405020304" charset="0"/>
                <a:ea typeface="宋体" panose="02010600030101010101" pitchFamily="2" charset="-122"/>
                <a:cs typeface="Times New Roman" panose="02020603050405020304" charset="0"/>
              </a:rPr>
              <a:t>：</a:t>
            </a:r>
            <a:r>
              <a:rPr lang="zh-CN" altLang="en-US" sz="1600" dirty="0" smtClean="0">
                <a:solidFill>
                  <a:srgbClr val="FF0000"/>
                </a:solidFill>
                <a:latin typeface="Times New Roman" panose="02020603050405020304" charset="0"/>
                <a:ea typeface="宋体" panose="02010600030101010101" pitchFamily="2" charset="-122"/>
                <a:cs typeface="Times New Roman" panose="02020603050405020304" charset="0"/>
              </a:rPr>
              <a:t>归一化的类别预测概率</a:t>
            </a:r>
            <a:r>
              <a:rPr lang="zh-CN" altLang="en-US" sz="1600" dirty="0" smtClean="0">
                <a:solidFill>
                  <a:schemeClr val="bg1"/>
                </a:solidFill>
                <a:latin typeface="Times New Roman" panose="02020603050405020304" charset="0"/>
                <a:ea typeface="宋体" panose="02010600030101010101" pitchFamily="2" charset="-122"/>
                <a:cs typeface="Times New Roman" panose="02020603050405020304" charset="0"/>
              </a:rPr>
              <a:t>，</a:t>
            </a:r>
            <a:r>
              <a:rPr lang="zh-CN" altLang="en-US" sz="1600" dirty="0" smtClean="0">
                <a:solidFill>
                  <a:schemeClr val="bg1"/>
                </a:solidFill>
                <a:latin typeface="Times New Roman" panose="02020603050405020304" charset="0"/>
                <a:cs typeface="Times New Roman" panose="02020603050405020304" charset="0"/>
              </a:rPr>
              <a:t>全</a:t>
            </a:r>
            <a:r>
              <a:rPr lang="zh-CN" altLang="en-US" sz="1600" dirty="0">
                <a:solidFill>
                  <a:schemeClr val="bg1"/>
                </a:solidFill>
                <a:latin typeface="Times New Roman" panose="02020603050405020304" charset="0"/>
                <a:cs typeface="Times New Roman" panose="02020603050405020304" charset="0"/>
              </a:rPr>
              <a:t>连接层后面接一个</a:t>
            </a:r>
            <a:r>
              <a:rPr lang="en-US" altLang="zh-CN" sz="1600" dirty="0" err="1">
                <a:solidFill>
                  <a:schemeClr val="bg1"/>
                </a:solidFill>
                <a:latin typeface="Times New Roman" panose="02020603050405020304" charset="0"/>
                <a:cs typeface="Times New Roman" panose="02020603050405020304" charset="0"/>
              </a:rPr>
              <a:t>softmax</a:t>
            </a:r>
            <a:r>
              <a:rPr lang="zh-CN" altLang="en-US" sz="1600" dirty="0">
                <a:solidFill>
                  <a:schemeClr val="bg1"/>
                </a:solidFill>
                <a:latin typeface="Times New Roman" panose="02020603050405020304" charset="0"/>
                <a:cs typeface="Times New Roman" panose="02020603050405020304" charset="0"/>
              </a:rPr>
              <a:t>层，这个</a:t>
            </a:r>
            <a:r>
              <a:rPr lang="en-US" altLang="zh-CN" sz="1600" dirty="0" err="1">
                <a:solidFill>
                  <a:schemeClr val="bg1"/>
                </a:solidFill>
                <a:latin typeface="Times New Roman" panose="02020603050405020304" charset="0"/>
                <a:cs typeface="Times New Roman" panose="02020603050405020304" charset="0"/>
              </a:rPr>
              <a:t>softmax</a:t>
            </a:r>
            <a:r>
              <a:rPr lang="zh-CN" altLang="en-US" sz="1600" dirty="0">
                <a:solidFill>
                  <a:schemeClr val="bg1"/>
                </a:solidFill>
                <a:latin typeface="Times New Roman" panose="02020603050405020304" charset="0"/>
                <a:cs typeface="Times New Roman" panose="02020603050405020304" charset="0"/>
              </a:rPr>
              <a:t>的输入是</a:t>
            </a:r>
            <a:r>
              <a:rPr lang="en-US" altLang="zh-CN" sz="1600" dirty="0">
                <a:solidFill>
                  <a:schemeClr val="bg1"/>
                </a:solidFill>
                <a:latin typeface="Times New Roman" panose="02020603050405020304" charset="0"/>
                <a:cs typeface="Times New Roman" panose="02020603050405020304" charset="0"/>
              </a:rPr>
              <a:t>T*1</a:t>
            </a:r>
            <a:r>
              <a:rPr lang="zh-CN" altLang="en-US" sz="1600" dirty="0">
                <a:solidFill>
                  <a:schemeClr val="bg1"/>
                </a:solidFill>
                <a:latin typeface="Times New Roman" panose="02020603050405020304" charset="0"/>
                <a:cs typeface="Times New Roman" panose="02020603050405020304" charset="0"/>
              </a:rPr>
              <a:t>的</a:t>
            </a:r>
            <a:r>
              <a:rPr lang="zh-CN" altLang="en-US" sz="1600" dirty="0" smtClean="0">
                <a:solidFill>
                  <a:schemeClr val="bg1"/>
                </a:solidFill>
                <a:latin typeface="Times New Roman" panose="02020603050405020304" charset="0"/>
                <a:cs typeface="Times New Roman" panose="02020603050405020304" charset="0"/>
              </a:rPr>
              <a:t>向量</a:t>
            </a:r>
            <a:r>
              <a:rPr lang="en-US" altLang="zh-CN" sz="1600" dirty="0">
                <a:solidFill>
                  <a:schemeClr val="bg1"/>
                </a:solidFill>
                <a:latin typeface="Times New Roman" panose="02020603050405020304" charset="0"/>
                <a:cs typeface="Times New Roman" panose="02020603050405020304" charset="0"/>
              </a:rPr>
              <a:t>Logits </a:t>
            </a:r>
            <a:r>
              <a:rPr lang="zh-CN" altLang="en-US" sz="1600" dirty="0" smtClean="0">
                <a:solidFill>
                  <a:schemeClr val="bg1"/>
                </a:solidFill>
                <a:latin typeface="Times New Roman" panose="02020603050405020304" charset="0"/>
                <a:cs typeface="Times New Roman" panose="02020603050405020304" charset="0"/>
              </a:rPr>
              <a:t>，输出是</a:t>
            </a:r>
            <a:r>
              <a:rPr lang="en-US" altLang="zh-CN" sz="1600" dirty="0">
                <a:solidFill>
                  <a:schemeClr val="bg1"/>
                </a:solidFill>
                <a:latin typeface="Times New Roman" panose="02020603050405020304" charset="0"/>
                <a:cs typeface="Times New Roman" panose="02020603050405020304" charset="0"/>
              </a:rPr>
              <a:t>T*1</a:t>
            </a:r>
            <a:r>
              <a:rPr lang="zh-CN" altLang="en-US" sz="1600" dirty="0">
                <a:solidFill>
                  <a:schemeClr val="bg1"/>
                </a:solidFill>
                <a:latin typeface="Times New Roman" panose="02020603050405020304" charset="0"/>
                <a:cs typeface="Times New Roman" panose="02020603050405020304" charset="0"/>
              </a:rPr>
              <a:t>的</a:t>
            </a:r>
            <a:r>
              <a:rPr lang="zh-CN" altLang="en-US" sz="1600" dirty="0" smtClean="0">
                <a:solidFill>
                  <a:schemeClr val="bg1"/>
                </a:solidFill>
                <a:latin typeface="Times New Roman" panose="02020603050405020304" charset="0"/>
                <a:cs typeface="Times New Roman" panose="02020603050405020304" charset="0"/>
              </a:rPr>
              <a:t>向量</a:t>
            </a:r>
            <a:r>
              <a:rPr lang="en-US" altLang="zh-CN" sz="1600" dirty="0" err="1" smtClean="0">
                <a:solidFill>
                  <a:schemeClr val="bg1"/>
                </a:solidFill>
                <a:latin typeface="Times New Roman" panose="02020603050405020304" charset="0"/>
                <a:cs typeface="Times New Roman" panose="02020603050405020304" charset="0"/>
              </a:rPr>
              <a:t>prob</a:t>
            </a:r>
            <a:r>
              <a:rPr lang="zh-CN" altLang="en-US" sz="1600" dirty="0" smtClean="0">
                <a:solidFill>
                  <a:schemeClr val="bg1"/>
                </a:solidFill>
                <a:latin typeface="Times New Roman" panose="02020603050405020304" charset="0"/>
                <a:cs typeface="Times New Roman" panose="02020603050405020304" charset="0"/>
              </a:rPr>
              <a:t>，向量</a:t>
            </a:r>
            <a:r>
              <a:rPr lang="zh-CN" altLang="en-US" sz="1600" dirty="0">
                <a:solidFill>
                  <a:schemeClr val="bg1"/>
                </a:solidFill>
                <a:latin typeface="Times New Roman" panose="02020603050405020304" charset="0"/>
                <a:cs typeface="Times New Roman" panose="02020603050405020304" charset="0"/>
              </a:rPr>
              <a:t>的每个值</a:t>
            </a:r>
            <a:r>
              <a:rPr lang="zh-CN" altLang="en-US" sz="1600" dirty="0" smtClean="0">
                <a:solidFill>
                  <a:schemeClr val="bg1"/>
                </a:solidFill>
                <a:latin typeface="Times New Roman" panose="02020603050405020304" charset="0"/>
                <a:cs typeface="Times New Roman" panose="02020603050405020304" charset="0"/>
              </a:rPr>
              <a:t>表示</a:t>
            </a:r>
            <a:r>
              <a:rPr lang="zh-CN" altLang="en-US" sz="1600" dirty="0">
                <a:solidFill>
                  <a:schemeClr val="bg1"/>
                </a:solidFill>
                <a:latin typeface="Times New Roman" panose="02020603050405020304" charset="0"/>
                <a:cs typeface="Times New Roman" panose="02020603050405020304" charset="0"/>
              </a:rPr>
              <a:t>输入</a:t>
            </a:r>
            <a:r>
              <a:rPr lang="zh-CN" altLang="en-US" sz="1600" dirty="0" smtClean="0">
                <a:solidFill>
                  <a:schemeClr val="bg1"/>
                </a:solidFill>
                <a:latin typeface="Times New Roman" panose="02020603050405020304" charset="0"/>
                <a:cs typeface="Times New Roman" panose="02020603050405020304" charset="0"/>
              </a:rPr>
              <a:t>样本属于</a:t>
            </a:r>
            <a:r>
              <a:rPr lang="zh-CN" altLang="en-US" sz="1600" dirty="0">
                <a:solidFill>
                  <a:schemeClr val="bg1"/>
                </a:solidFill>
                <a:latin typeface="Times New Roman" panose="02020603050405020304" charset="0"/>
                <a:cs typeface="Times New Roman" panose="02020603050405020304" charset="0"/>
              </a:rPr>
              <a:t>对应</a:t>
            </a:r>
            <a:r>
              <a:rPr lang="zh-CN" altLang="en-US" sz="1600" dirty="0" smtClean="0">
                <a:solidFill>
                  <a:schemeClr val="bg1"/>
                </a:solidFill>
                <a:latin typeface="Times New Roman" panose="02020603050405020304" charset="0"/>
                <a:cs typeface="Times New Roman" panose="02020603050405020304" charset="0"/>
              </a:rPr>
              <a:t>类别的概率，取值范围为</a:t>
            </a:r>
            <a:r>
              <a:rPr lang="en-US" altLang="zh-CN" sz="1600" dirty="0">
                <a:solidFill>
                  <a:schemeClr val="bg1"/>
                </a:solidFill>
                <a:latin typeface="Times New Roman" panose="02020603050405020304" charset="0"/>
                <a:cs typeface="Times New Roman" panose="02020603050405020304" charset="0"/>
              </a:rPr>
              <a:t>0</a:t>
            </a:r>
            <a:r>
              <a:rPr lang="zh-CN" altLang="en-US" sz="1600" dirty="0">
                <a:solidFill>
                  <a:schemeClr val="bg1"/>
                </a:solidFill>
                <a:latin typeface="Times New Roman" panose="02020603050405020304" charset="0"/>
                <a:cs typeface="Times New Roman" panose="02020603050405020304" charset="0"/>
              </a:rPr>
              <a:t>到</a:t>
            </a:r>
            <a:r>
              <a:rPr lang="en-US" altLang="zh-CN" sz="1600" dirty="0" smtClean="0">
                <a:solidFill>
                  <a:schemeClr val="bg1"/>
                </a:solidFill>
                <a:latin typeface="Times New Roman" panose="02020603050405020304" charset="0"/>
                <a:cs typeface="Times New Roman" panose="02020603050405020304" charset="0"/>
              </a:rPr>
              <a:t>1</a:t>
            </a:r>
            <a:r>
              <a:rPr lang="zh-CN" altLang="en-US" sz="1600" dirty="0" smtClean="0">
                <a:solidFill>
                  <a:schemeClr val="bg1"/>
                </a:solidFill>
                <a:latin typeface="Times New Roman" panose="02020603050405020304" charset="0"/>
                <a:cs typeface="Times New Roman" panose="02020603050405020304" charset="0"/>
              </a:rPr>
              <a:t>，即归一化的概率。</a:t>
            </a:r>
            <a:endParaRPr lang="en-US" altLang="zh-CN" sz="1600" b="0" dirty="0">
              <a:solidFill>
                <a:schemeClr val="bg1"/>
              </a:solidFill>
              <a:latin typeface="Times New Roman" panose="02020603050405020304" charset="0"/>
              <a:ea typeface="宋体" panose="02010600030101010101" pitchFamily="2" charset="-122"/>
              <a:cs typeface="Times New Roman" panose="02020603050405020304" charset="0"/>
            </a:endParaRPr>
          </a:p>
        </p:txBody>
      </p:sp>
      <p:pic>
        <p:nvPicPr>
          <p:cNvPr id="1026" name="Picture 2" descr="è¿éå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28" y="19447"/>
            <a:ext cx="6901527" cy="292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89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351</TotalTime>
  <Words>1158</Words>
  <Application>Microsoft Office PowerPoint</Application>
  <PresentationFormat>全屏显示(16:9)</PresentationFormat>
  <Paragraphs>133</Paragraphs>
  <Slides>27</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Gill Sans</vt:lpstr>
      <vt:lpstr>Heiti SC Medium</vt:lpstr>
      <vt:lpstr>Noto Sans Symbols</vt:lpstr>
      <vt:lpstr>PingFang SC Semibold</vt:lpstr>
      <vt:lpstr>新細明體</vt:lpstr>
      <vt:lpstr>黑体</vt:lpstr>
      <vt:lpstr>宋体</vt:lpstr>
      <vt:lpstr>Microsoft YaHei</vt:lpstr>
      <vt:lpstr>Arial</vt:lpstr>
      <vt:lpstr>Calibri</vt:lpstr>
      <vt:lpstr>Calibri Light</vt:lpstr>
      <vt:lpstr>Consolas</vt:lpstr>
      <vt:lpstr>Tahoma</vt:lpstr>
      <vt:lpstr>Times New Roman</vt:lpstr>
      <vt:lpstr>Wingdings</vt:lpstr>
      <vt:lpstr>天体</vt:lpstr>
      <vt:lpstr>PowerPoint 演示文稿</vt:lpstr>
      <vt:lpstr>PowerPoint 演示文稿</vt:lpstr>
      <vt:lpstr>PowerPoint 演示文稿</vt:lpstr>
      <vt:lpstr>CNN 卷积神经网络 (Convolutional Neural 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Softmax Classifier （TensorFlow）</vt:lpstr>
      <vt:lpstr>Example Application（Keras） 手写数字识别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126</cp:revision>
  <dcterms:created xsi:type="dcterms:W3CDTF">2018-02-04T09:53:00Z</dcterms:created>
  <dcterms:modified xsi:type="dcterms:W3CDTF">2019-11-24T12:11:28Z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