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337" r:id="rId3"/>
    <p:sldId id="344" r:id="rId4"/>
    <p:sldId id="310" r:id="rId5"/>
    <p:sldId id="311" r:id="rId6"/>
    <p:sldId id="312" r:id="rId7"/>
    <p:sldId id="313" r:id="rId8"/>
    <p:sldId id="315" r:id="rId9"/>
    <p:sldId id="316" r:id="rId10"/>
    <p:sldId id="319" r:id="rId11"/>
    <p:sldId id="320" r:id="rId12"/>
    <p:sldId id="321" r:id="rId13"/>
    <p:sldId id="322" r:id="rId14"/>
    <p:sldId id="323" r:id="rId15"/>
    <p:sldId id="317" r:id="rId16"/>
    <p:sldId id="318" r:id="rId17"/>
    <p:sldId id="314" r:id="rId18"/>
    <p:sldId id="324" r:id="rId19"/>
    <p:sldId id="325" r:id="rId20"/>
    <p:sldId id="326" r:id="rId21"/>
    <p:sldId id="346" r:id="rId22"/>
    <p:sldId id="345" r:id="rId23"/>
    <p:sldId id="338" r:id="rId24"/>
    <p:sldId id="341" r:id="rId25"/>
    <p:sldId id="340" r:id="rId26"/>
    <p:sldId id="336" r:id="rId27"/>
    <p:sldId id="339" r:id="rId28"/>
    <p:sldId id="333" r:id="rId29"/>
    <p:sldId id="342" r:id="rId30"/>
    <p:sldId id="335" r:id="rId31"/>
    <p:sldId id="308" r:id="rId32"/>
    <p:sldId id="343" r:id="rId33"/>
    <p:sldId id="279" r:id="rId3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5371"/>
  </p:normalViewPr>
  <p:slideViewPr>
    <p:cSldViewPr snapToGrid="0" snapToObjects="1">
      <p:cViewPr varScale="1">
        <p:scale>
          <a:sx n="138" d="100"/>
          <a:sy n="13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2E0F-7E81-9341-BCF2-C587C40BF230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975F-990A-1343-818E-090C24D408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9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70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CB4DC0-6D50-9C4E-BF65-F196BF9C4912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 panose="020B0604020202020204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xmmllqq/article/details/8375503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94109" y="1813666"/>
            <a:ext cx="2081657" cy="5232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2800" b="1" dirty="0" err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XGBoost</a:t>
            </a:r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实战</a:t>
            </a:r>
            <a:endParaRPr lang="zh-CN" altLang="en-US" sz="2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9787" y="2404029"/>
            <a:ext cx="6218119" cy="582295"/>
          </a:xfrm>
          <a:prstGeom prst="rect">
            <a:avLst/>
          </a:prstGeom>
          <a:noFill/>
          <a:effectLst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spc="300" dirty="0" smtClean="0">
                <a:solidFill>
                  <a:schemeClr val="tx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贪心学院讲师：阿勇</a:t>
            </a:r>
          </a:p>
          <a:p>
            <a:r>
              <a:rPr lang="en-US" altLang="zh-CN" sz="1600" b="1" spc="300" dirty="0" smtClean="0">
                <a:solidFill>
                  <a:schemeClr val="tx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2019.12.01 20:30</a:t>
            </a:r>
            <a:endParaRPr lang="en-US" altLang="zh-CN" sz="1600" b="1" spc="300" dirty="0" smtClean="0">
              <a:solidFill>
                <a:schemeClr val="tx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2908" y="123000"/>
            <a:ext cx="7783891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一般参数</a:t>
            </a:r>
          </a:p>
          <a:p>
            <a:pPr indent="0"/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booster [default=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gbtree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，助推器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默认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gbtree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</a:p>
          <a:p>
            <a:pPr indent="0"/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选择要在每次迭代时运行的模型类型。它有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个选项：</a:t>
            </a:r>
          </a:p>
          <a:p>
            <a:pPr indent="0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gbtree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：基于树的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模型，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gblinear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线性模型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silent [default=0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，无声模式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default = 0]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</a:p>
          <a:p>
            <a:pPr indent="0"/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静音模式激活设置为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，即不会打印正在运行的消息。</a:t>
            </a:r>
          </a:p>
          <a:p>
            <a:pPr indent="0"/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取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时表示打印出运行时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信息，有助于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理解模型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nthread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默认为未设置的最大线程数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</a:p>
          <a:p>
            <a:pPr indent="0"/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运行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时的线程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数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并行处理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缺省值是当前系统可以获得的最大线程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数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num_pbuffer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：预测缓冲区大小，通常设置为训练实例的数目。缓冲用于保存最后一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步的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预测结果，无需人为设置。</a:t>
            </a:r>
          </a:p>
          <a:p>
            <a:pPr indent="0"/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num_feature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Boosting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过程中用到的特征维数，设置为特征个数。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会自动设置，无需人为设置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9056" y="56633"/>
            <a:ext cx="7783891" cy="47705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助推器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参数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max_depth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[default=6]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：树的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最大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深度，缺省值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为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，取值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范围为：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[1,∞]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。用于控制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过拟合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，因为更高的深度将允许模型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学习特定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于特定样本的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关系，需要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CV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函数来进行调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优，典型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值：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3-10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max_leaf_nodes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：树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中终端节点或叶子的最大数量，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可以代替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max_depth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gamma [default=0]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Gamma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指定节点分裂所需的最小损失函数下降值。 这个参数的值越大，算法越保守，该值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可能会根据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损失函数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而有所不同，因此应进行调整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 取值范围为：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[0,∞]</a:t>
            </a:r>
          </a:p>
          <a:p>
            <a:pPr indent="0"/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eta [default=0.3]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：为了防止过拟合，更新过程中用到的收缩步长。在每次提升计算之后，算法会直接获得新特征的权重。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eta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通过缩减特征的权重使提升计算过程更加保守，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使模型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更健壮。缺省值为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0.3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，取值范围为：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[0,1]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min_child_weight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[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default=1]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：子节点最小样本权重和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。如果一个叶子节点的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样本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权重和小于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min_child_weight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，则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拆分过程结束。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线性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回归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模型中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，该参数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是指建立每个模型所需要的最小样本数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。可用于避免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过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拟合，值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较大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时可以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避免模型学习到局部的特殊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样本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但值过高时会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导致欠拟合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。可用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CV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来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调整，范围：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[0,∞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45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2908" y="123000"/>
            <a:ext cx="7783891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助推器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参数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subsample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[default=1]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：用于训练模型的子样本占整个样本集合的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比例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能够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防止过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拟合，取值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范围为：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(0,1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</a:p>
          <a:p>
            <a:pPr indent="0"/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colsample_bytree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[default=1]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：在建立树时对特征采样的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比例，缺省值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为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，取值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范围为：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(0,1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</a:p>
          <a:p>
            <a:pPr indent="0"/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Linear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Booster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参数：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alpha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[default=0]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L1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正则的惩罚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系数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lambda [default=0]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L2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正则的惩罚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系数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lambda_bias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：在偏置上的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正则。缺省值为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6321" y="417968"/>
            <a:ext cx="8270589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学习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任务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参数</a:t>
            </a:r>
          </a:p>
          <a:p>
            <a:pPr indent="0"/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objective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 default=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reg:linear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] 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定义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学习任务及相应的学习目标，可选的目标函数如下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reg:linear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——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线性回归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reg:logistic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——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逻辑回归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binary:logistic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——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二分类的逻辑回归问题，输出为概率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binary:logitraw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——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二分类的逻辑回归问题，输出的结果为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wTx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count:poisson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——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计数问题的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poisson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回归，输出结果为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poisson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分布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 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multi:softmax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——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让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采用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目标函数处理多分类问题，同时需要设置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   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数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num_class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（类别个数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multi:softprob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——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一样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，输出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的是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ndata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*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nclass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的向量，可以将该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向量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reshape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成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ndata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行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nclass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列的矩阵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。每行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数据表示样本所属于每个类别的概率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rank:pairwise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——set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to do ranking task by minimizing the pairwise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loss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6321" y="417968"/>
            <a:ext cx="8270589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学习</a:t>
            </a:r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任务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参数</a:t>
            </a:r>
          </a:p>
          <a:p>
            <a:pPr indent="0"/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eval_metric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 default according to objective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</a:p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校验数据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所需要的评价指标，不同的目标函数将会有缺省的评价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指标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rmse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for regression, and error for classification, mean average precision for ranking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用户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可以添加多种评价指标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，可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供的选择如下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rmse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均方根误差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mae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平均绝对误差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logloss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负对数似然函数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值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error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二分类错误率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阈值为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0.5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merror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多分类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错误率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mlogloss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多分类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logloss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损失函数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auc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曲线下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面积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seed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 default=0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随机数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的种子。缺省值为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799" y="862619"/>
            <a:ext cx="7978878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params </a:t>
            </a:r>
            <a:r>
              <a:rPr lang="zh-CN" altLang="en-US" dirty="0" smtClean="0">
                <a:solidFill>
                  <a:schemeClr val="bg1"/>
                </a:solidFill>
              </a:rPr>
              <a:t>：字典，包含着训练中的参数关键字和对应的值，params = {‘booster’:’gbtree’, ’eta’:0.1} </a:t>
            </a:r>
            <a:r>
              <a:rPr lang="zh-CN" altLang="en-US" dirty="0" smtClean="0">
                <a:solidFill>
                  <a:srgbClr val="00B050"/>
                </a:solidFill>
              </a:rPr>
              <a:t>dtrain</a:t>
            </a:r>
            <a:r>
              <a:rPr lang="zh-CN" altLang="en-US" dirty="0" smtClean="0">
                <a:solidFill>
                  <a:schemeClr val="bg1"/>
                </a:solidFill>
              </a:rPr>
              <a:t> ：训练的数据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Dmatrix</a:t>
            </a:r>
            <a:r>
              <a:rPr lang="zh-CN" altLang="en-US" dirty="0" smtClean="0">
                <a:solidFill>
                  <a:schemeClr val="bg1"/>
                </a:solidFill>
              </a:rPr>
              <a:t>结构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num_boost_round </a:t>
            </a:r>
            <a:r>
              <a:rPr lang="zh-CN" altLang="en-US" dirty="0" smtClean="0">
                <a:solidFill>
                  <a:schemeClr val="bg1"/>
                </a:solidFill>
              </a:rPr>
              <a:t>：提升迭代的个数，</a:t>
            </a:r>
            <a:r>
              <a:rPr lang="en-US" altLang="zh-CN" dirty="0">
                <a:solidFill>
                  <a:schemeClr val="bg1"/>
                </a:solidFill>
              </a:rPr>
              <a:t>Number of boosting </a:t>
            </a:r>
            <a:r>
              <a:rPr lang="en-US" altLang="zh-CN" dirty="0" smtClean="0">
                <a:solidFill>
                  <a:schemeClr val="bg1"/>
                </a:solidFill>
              </a:rPr>
              <a:t>iterations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evals</a:t>
            </a:r>
            <a:r>
              <a:rPr lang="zh-CN" altLang="en-US" dirty="0" smtClean="0">
                <a:solidFill>
                  <a:schemeClr val="bg1"/>
                </a:solidFill>
              </a:rPr>
              <a:t> ：列表</a:t>
            </a:r>
            <a:r>
              <a:rPr lang="zh-CN" altLang="en-US" dirty="0">
                <a:solidFill>
                  <a:schemeClr val="bg1"/>
                </a:solidFill>
              </a:rPr>
              <a:t>，用于对训练过程中进行评估列表中的元素。形式是evals = [(dtrain,’train’), (dval,’val’</a:t>
            </a:r>
            <a:r>
              <a:rPr lang="zh-CN" altLang="en-US" dirty="0" smtClean="0">
                <a:solidFill>
                  <a:schemeClr val="bg1"/>
                </a:solidFill>
              </a:rPr>
              <a:t>)] 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或者</a:t>
            </a:r>
            <a:r>
              <a:rPr lang="zh-CN" altLang="en-US" dirty="0">
                <a:solidFill>
                  <a:schemeClr val="bg1"/>
                </a:solidFill>
              </a:rPr>
              <a:t>是evals = [ (dtrain,’train’)], 对于第一种情况</a:t>
            </a:r>
            <a:r>
              <a:rPr lang="zh-CN" altLang="en-US" dirty="0" smtClean="0">
                <a:solidFill>
                  <a:schemeClr val="bg1"/>
                </a:solidFill>
              </a:rPr>
              <a:t>，可以</a:t>
            </a:r>
            <a:r>
              <a:rPr lang="zh-CN" altLang="en-US" dirty="0">
                <a:solidFill>
                  <a:schemeClr val="bg1"/>
                </a:solidFill>
              </a:rPr>
              <a:t>在训练过程中观察验证集的效果。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obj</a:t>
            </a:r>
            <a:r>
              <a:rPr lang="zh-CN" altLang="en-US" dirty="0">
                <a:solidFill>
                  <a:schemeClr val="bg1"/>
                </a:solidFill>
              </a:rPr>
              <a:t>：自定义</a:t>
            </a:r>
            <a:r>
              <a:rPr lang="zh-CN" altLang="en-US" dirty="0" smtClean="0">
                <a:solidFill>
                  <a:schemeClr val="bg1"/>
                </a:solidFill>
              </a:rPr>
              <a:t>目标函数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feval</a:t>
            </a:r>
            <a:r>
              <a:rPr lang="zh-CN" altLang="en-US" dirty="0">
                <a:solidFill>
                  <a:schemeClr val="bg1"/>
                </a:solidFill>
              </a:rPr>
              <a:t>：自定义评估函数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maximize</a:t>
            </a:r>
            <a:r>
              <a:rPr lang="zh-CN" altLang="en-US" dirty="0">
                <a:solidFill>
                  <a:schemeClr val="bg1"/>
                </a:solidFill>
              </a:rPr>
              <a:t>： 是否对评估函数进行最大化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early</a:t>
            </a:r>
            <a:r>
              <a:rPr lang="zh-CN" altLang="en-US" dirty="0">
                <a:solidFill>
                  <a:srgbClr val="00B050"/>
                </a:solidFill>
              </a:rPr>
              <a:t>_stopping_rounds</a:t>
            </a:r>
            <a:r>
              <a:rPr lang="zh-CN" altLang="en-US" dirty="0">
                <a:solidFill>
                  <a:schemeClr val="bg1"/>
                </a:solidFill>
              </a:rPr>
              <a:t>： 早期停止次数 ，假设为100，验证集的误差迭代到一定程度在100次内不能再</a:t>
            </a:r>
            <a:r>
              <a:rPr lang="zh-CN" altLang="en-US" dirty="0" smtClean="0">
                <a:solidFill>
                  <a:schemeClr val="bg1"/>
                </a:solidFill>
              </a:rPr>
              <a:t>继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续</a:t>
            </a:r>
            <a:r>
              <a:rPr lang="zh-CN" altLang="en-US" dirty="0">
                <a:solidFill>
                  <a:schemeClr val="bg1"/>
                </a:solidFill>
              </a:rPr>
              <a:t>降低，就停止迭代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evals</a:t>
            </a:r>
            <a:r>
              <a:rPr lang="zh-CN" altLang="en-US" dirty="0">
                <a:solidFill>
                  <a:srgbClr val="00B050"/>
                </a:solidFill>
              </a:rPr>
              <a:t>_result </a:t>
            </a:r>
            <a:r>
              <a:rPr lang="zh-CN" altLang="en-US" dirty="0">
                <a:solidFill>
                  <a:schemeClr val="bg1"/>
                </a:solidFill>
              </a:rPr>
              <a:t>：字典，存储在watchlist 中的元素的评估结果。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verbose</a:t>
            </a:r>
            <a:r>
              <a:rPr lang="zh-CN" altLang="en-US" dirty="0">
                <a:solidFill>
                  <a:srgbClr val="00B050"/>
                </a:solidFill>
              </a:rPr>
              <a:t>_</a:t>
            </a:r>
            <a:r>
              <a:rPr lang="zh-CN" altLang="en-US" dirty="0" smtClean="0">
                <a:solidFill>
                  <a:srgbClr val="00B050"/>
                </a:solidFill>
              </a:rPr>
              <a:t>eval</a:t>
            </a:r>
            <a:r>
              <a:rPr lang="zh-CN" altLang="en-US" dirty="0" smtClean="0">
                <a:solidFill>
                  <a:schemeClr val="bg1"/>
                </a:solidFill>
              </a:rPr>
              <a:t>：可以</a:t>
            </a:r>
            <a:r>
              <a:rPr lang="zh-CN" altLang="en-US" dirty="0">
                <a:solidFill>
                  <a:schemeClr val="bg1"/>
                </a:solidFill>
              </a:rPr>
              <a:t>输入布尔型或数值</a:t>
            </a:r>
            <a:r>
              <a:rPr lang="zh-CN" altLang="en-US" dirty="0" smtClean="0">
                <a:solidFill>
                  <a:schemeClr val="bg1"/>
                </a:solidFill>
              </a:rPr>
              <a:t>型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要求</a:t>
            </a:r>
            <a:r>
              <a:rPr lang="zh-CN" altLang="en-US" dirty="0">
                <a:solidFill>
                  <a:schemeClr val="bg1"/>
                </a:solidFill>
              </a:rPr>
              <a:t>evals 里至少有 一个元素。如果为True, 则对evals中元素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评估</a:t>
            </a:r>
            <a:r>
              <a:rPr lang="zh-CN" altLang="en-US" dirty="0">
                <a:solidFill>
                  <a:schemeClr val="bg1"/>
                </a:solidFill>
              </a:rPr>
              <a:t>结果会输出在结果中；如果输入数字，假设为5，则每隔5个迭代输出一次。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xgb_model</a:t>
            </a:r>
            <a:r>
              <a:rPr lang="zh-CN" altLang="en-US" dirty="0">
                <a:solidFill>
                  <a:schemeClr val="bg1"/>
                </a:solidFill>
              </a:rPr>
              <a:t>：在训练之前用于加载的xgb model。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learning</a:t>
            </a:r>
            <a:r>
              <a:rPr lang="zh-CN" altLang="en-US" dirty="0">
                <a:solidFill>
                  <a:srgbClr val="00B050"/>
                </a:solidFill>
              </a:rPr>
              <a:t>_rates </a:t>
            </a:r>
            <a:r>
              <a:rPr lang="zh-CN" altLang="en-US" dirty="0">
                <a:solidFill>
                  <a:schemeClr val="bg1"/>
                </a:solidFill>
              </a:rPr>
              <a:t>：每一次提升的学习率的</a:t>
            </a:r>
            <a:r>
              <a:rPr lang="zh-CN" altLang="en-US" dirty="0" smtClean="0">
                <a:solidFill>
                  <a:schemeClr val="bg1"/>
                </a:solidFill>
              </a:rPr>
              <a:t>列表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zh-CN" dirty="0">
                <a:solidFill>
                  <a:schemeClr val="bg1"/>
                </a:solidFill>
              </a:rPr>
              <a:t>or function </a:t>
            </a:r>
            <a:r>
              <a:rPr lang="zh-CN" altLang="zh-CN" dirty="0" smtClean="0">
                <a:solidFill>
                  <a:schemeClr val="bg1"/>
                </a:solidFill>
              </a:rPr>
              <a:t>(use </a:t>
            </a:r>
            <a:r>
              <a:rPr lang="zh-CN" altLang="zh-CN" dirty="0">
                <a:solidFill>
                  <a:srgbClr val="00B050"/>
                </a:solidFill>
              </a:rPr>
              <a:t>callback</a:t>
            </a:r>
            <a:r>
              <a:rPr lang="zh-CN" altLang="zh-CN" dirty="0">
                <a:solidFill>
                  <a:schemeClr val="bg1"/>
                </a:solidFill>
              </a:rPr>
              <a:t> API instead</a:t>
            </a:r>
            <a:r>
              <a:rPr lang="zh-CN" altLang="zh-CN" dirty="0" smtClean="0">
                <a:solidFill>
                  <a:schemeClr val="bg1"/>
                </a:solidFill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zh-CN" dirty="0">
                <a:solidFill>
                  <a:schemeClr val="bg1"/>
                </a:solidFill>
              </a:rPr>
              <a:t>of learning rate for each boosting </a:t>
            </a:r>
            <a:r>
              <a:rPr lang="zh-CN" altLang="zh-CN" dirty="0" smtClean="0">
                <a:solidFill>
                  <a:schemeClr val="bg1"/>
                </a:solidFill>
              </a:rPr>
              <a:t>round </a:t>
            </a:r>
            <a:r>
              <a:rPr lang="zh-CN" altLang="zh-CN" dirty="0">
                <a:solidFill>
                  <a:schemeClr val="bg1"/>
                </a:solidFill>
              </a:rPr>
              <a:t>or a customized function that calculates eta in terms </a:t>
            </a:r>
            <a:r>
              <a:rPr lang="zh-CN" altLang="zh-CN" dirty="0" smtClean="0">
                <a:solidFill>
                  <a:schemeClr val="bg1"/>
                </a:solidFill>
              </a:rPr>
              <a:t>of </a:t>
            </a:r>
            <a:r>
              <a:rPr lang="zh-CN" altLang="zh-CN" dirty="0">
                <a:solidFill>
                  <a:schemeClr val="bg1"/>
                </a:solidFill>
              </a:rPr>
              <a:t>current number of round and the total number of boosting </a:t>
            </a:r>
            <a:r>
              <a:rPr lang="zh-CN" altLang="zh-CN" dirty="0" smtClean="0">
                <a:solidFill>
                  <a:schemeClr val="bg1"/>
                </a:solidFill>
              </a:rPr>
              <a:t>round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0265" y="17209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train(params, dtrain, num_boost_round=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evals=(), obj=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feval=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maximize=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early_stopping_rounds=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evals_result=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verbose_eval=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xgb_model=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callbacks=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learning_rates=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17209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0173" y="560439"/>
            <a:ext cx="7872382" cy="38472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model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xgb.train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plst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dtrain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num_rounds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  <a:p>
            <a:pPr indent="0"/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gb.train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会调用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xgboost\training.py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的内部函数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_train_internal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zh-CN" sz="18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return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_train_internal(params, dtrain,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</a:t>
            </a:r>
            <a:r>
              <a:rPr lang="zh-CN" altLang="zh-CN" sz="1800" dirty="0">
                <a:solidFill>
                  <a:srgbClr val="660099"/>
                </a:solidFill>
                <a:latin typeface="宋体" panose="02010600030101010101" pitchFamily="2" charset="-122"/>
              </a:rPr>
              <a:t>num_boost_round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=num_boost_round,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</a:t>
            </a:r>
            <a:r>
              <a:rPr lang="zh-CN" altLang="zh-CN" sz="1800" dirty="0">
                <a:solidFill>
                  <a:srgbClr val="660099"/>
                </a:solidFill>
                <a:latin typeface="宋体" panose="02010600030101010101" pitchFamily="2" charset="-122"/>
              </a:rPr>
              <a:t>evals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=evals,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</a:t>
            </a:r>
            <a:r>
              <a:rPr lang="zh-CN" altLang="zh-CN" sz="1800" dirty="0">
                <a:solidFill>
                  <a:srgbClr val="660099"/>
                </a:solidFill>
                <a:latin typeface="宋体" panose="02010600030101010101" pitchFamily="2" charset="-122"/>
              </a:rPr>
              <a:t>obj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=obj, </a:t>
            </a:r>
            <a:r>
              <a:rPr lang="zh-CN" altLang="zh-CN" sz="1800" dirty="0">
                <a:solidFill>
                  <a:srgbClr val="660099"/>
                </a:solidFill>
                <a:latin typeface="宋体" panose="02010600030101010101" pitchFamily="2" charset="-122"/>
              </a:rPr>
              <a:t>feval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=feval,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</a:t>
            </a:r>
            <a:r>
              <a:rPr lang="zh-CN" altLang="zh-CN" sz="1800" dirty="0">
                <a:solidFill>
                  <a:srgbClr val="660099"/>
                </a:solidFill>
                <a:latin typeface="宋体" panose="02010600030101010101" pitchFamily="2" charset="-122"/>
              </a:rPr>
              <a:t>xgb_model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=xgb_model, </a:t>
            </a:r>
            <a:r>
              <a:rPr lang="zh-CN" altLang="zh-CN" sz="1800" dirty="0">
                <a:solidFill>
                  <a:srgbClr val="660099"/>
                </a:solidFill>
                <a:latin typeface="宋体" panose="02010600030101010101" pitchFamily="2" charset="-122"/>
              </a:rPr>
              <a:t>callbacks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=callbacks)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indent="0"/>
            <a:endParaRPr lang="en-US" altLang="zh-CN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_train_</a:t>
            </a:r>
            <a:r>
              <a:rPr lang="zh-CN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interna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初始化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Booster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模型类，然后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迭代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num_boost_round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次模型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bst </a:t>
            </a:r>
            <a:r>
              <a:rPr lang="zh-CN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 Booster(params, [dtrain] + [d[0] for d in evals</a:t>
            </a:r>
            <a:r>
              <a:rPr lang="zh-CN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Booster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位于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\core.py.  Booster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is the model of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that contains low level routines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 training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prediction and evaluation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496" y="1484573"/>
            <a:ext cx="2747317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num_boost_round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次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模型更新，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zh-CN" altLang="en-US" sz="16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en-US" altLang="zh-CN" sz="1600" b="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bst.update</a:t>
            </a:r>
            <a:r>
              <a:rPr lang="zh-CN" altLang="en-US" sz="16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函数</a:t>
            </a:r>
            <a:endParaRPr lang="en-US" altLang="zh-CN" sz="1600" b="0" dirty="0" smtClean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endParaRPr lang="zh-CN" altLang="en-US" sz="16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20" y="0"/>
            <a:ext cx="5757170" cy="46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74" y="1506597"/>
            <a:ext cx="6393427" cy="28841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47747" y="750325"/>
            <a:ext cx="423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bst.update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函数调用的是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语言编写的实现接口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8505" y="889655"/>
            <a:ext cx="5309235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dtest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xgb.DMatrix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X_test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b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y_pred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model.predict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dtest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  <a:p>
            <a:pPr indent="0"/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2676" y="902253"/>
            <a:ext cx="424016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Predict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函数调用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Booster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predict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函数，该函数调用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语言接口实现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89" y="2354528"/>
            <a:ext cx="54387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424" y="1140686"/>
            <a:ext cx="773227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全名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叫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eXtreme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Gradient 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Boosting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，极端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梯度提升，经常被用在一些比赛中，其效果显著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所应用的算法就是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GBDT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gradient boosting decision tree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）的改进，既可以用于分类也可以用于回归问题中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本节课对算法不再介绍，而是展示如何在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Python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中使用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XGBoost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7043" y="413266"/>
            <a:ext cx="2857931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plot_importance(model)</a:t>
            </a:r>
            <a:br>
              <a:rPr lang="zh-CN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2623" y="1173193"/>
            <a:ext cx="326676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位置：</a:t>
            </a:r>
            <a:r>
              <a:rPr lang="en-US" altLang="zh-CN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xgboost\plotting.py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调用</a:t>
            </a:r>
            <a:r>
              <a:rPr lang="en-US" altLang="zh-CN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Booster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1400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get_score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函数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importance 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zh-CN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booster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.get_score</a:t>
            </a:r>
            <a:r>
              <a:rPr lang="zh-CN" altLang="zh-CN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644" y="43934"/>
            <a:ext cx="4953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3" y="2024007"/>
            <a:ext cx="3664974" cy="27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975" y="1018829"/>
            <a:ext cx="770948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plot_tree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函数位于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xgboost\plotting.py</a:t>
            </a:r>
          </a:p>
          <a:p>
            <a:pPr indent="0"/>
            <a:endParaRPr lang="en-US" altLang="zh-CN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Windows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下需要安装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raphviz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软件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59" y="184005"/>
            <a:ext cx="6667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030" y="865652"/>
            <a:ext cx="7709480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plot_tree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(model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num_trees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=0) 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plot the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decison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tree for the 0-th tree, 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specify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num_trees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n to show n-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tree</a:t>
            </a:r>
            <a:b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plot_tree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(model,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num_trees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=5,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rankdir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'LR') 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# plot the 5-th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tree, layout: from left to right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7" y="645541"/>
            <a:ext cx="4342883" cy="191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" y="2869445"/>
            <a:ext cx="7620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637" y="477008"/>
            <a:ext cx="530923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Boston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房价预测（回归任务）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37" y="1328124"/>
            <a:ext cx="5829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5534" y="963705"/>
            <a:ext cx="530923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Boston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房价预测（回归任务）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79" y="1431363"/>
            <a:ext cx="5829300" cy="2295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2" y="200361"/>
            <a:ext cx="8259097" cy="43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7653" y="343962"/>
            <a:ext cx="530923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Boston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房价预测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63" y="1037446"/>
            <a:ext cx="404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9844" y="1735397"/>
            <a:ext cx="2894801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Xgboost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提供了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scikit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-learn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的调用接口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32" y="-73879"/>
            <a:ext cx="3956057" cy="49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03" y="0"/>
            <a:ext cx="6391275" cy="508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1" y="1507679"/>
            <a:ext cx="1876425" cy="971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6780" y="2826189"/>
            <a:ext cx="2129109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num_boosting_rounds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n_estimators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4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5534" y="963705"/>
            <a:ext cx="530923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here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7" y="0"/>
            <a:ext cx="7659774" cy="49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79" y="1468080"/>
            <a:ext cx="4048125" cy="3048000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57996" y="702456"/>
            <a:ext cx="5859296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model = xgb.XGBClassifier(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max_depth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learning_rate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n_estimators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silent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objective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'multi:softmax'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model.fit(X_train, y_train)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9980" y="196789"/>
            <a:ext cx="530923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鸢尾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花分类</a:t>
            </a:r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Scikit</a:t>
            </a:r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-learn</a:t>
            </a:r>
            <a:r>
              <a:rPr lang="zh-CN" altLang="en-US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接口</a:t>
            </a:r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01650" y="327536"/>
            <a:ext cx="166331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代码演示目录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3" y="0"/>
            <a:ext cx="3834581" cy="47742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8837" y="803896"/>
            <a:ext cx="3050274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安装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包</a:t>
            </a:r>
            <a:r>
              <a:rPr lang="zh-CN" altLang="en-US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en-US" altLang="zh-CN" sz="1800" b="0" dirty="0" smtClean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ip install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sklearn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</a:t>
            </a:r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ip install 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xgboost</a:t>
            </a:r>
            <a:endParaRPr lang="en-US" altLang="zh-CN" sz="1800" b="0" dirty="0" smtClean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ip install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matplotlib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#pip install 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graphviz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</a:p>
          <a:p>
            <a:pPr indent="0"/>
            <a:endParaRPr lang="en-US" altLang="zh-CN" sz="18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gboost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不在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sklearn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中，需要单独安装，下载偏慢，可添加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pip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国内源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需要画出决策树，应安装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graphviz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软件并设置路径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800" dirty="0">
                <a:hlinkClick r:id="rId3"/>
              </a:rPr>
              <a:t>https://</a:t>
            </a:r>
            <a:r>
              <a:rPr lang="en-US" altLang="zh-CN" sz="1800" dirty="0" smtClean="0">
                <a:hlinkClick r:id="rId3"/>
              </a:rPr>
              <a:t>blog.csdn.net/xxmmllqq/article/details/83755030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11709" y="756862"/>
            <a:ext cx="5525872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model = xgb.XGBRegressor(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max_depth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learning_rate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n_estimators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silent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objective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'reg:gamma'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model.fit(X_train, y_train)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6" y="1558985"/>
            <a:ext cx="4067175" cy="2981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39980" y="196789"/>
            <a:ext cx="530923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Boston</a:t>
            </a:r>
            <a:r>
              <a:rPr lang="zh-CN" altLang="en-US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房价预测</a:t>
            </a:r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sz="1800" b="0" dirty="0" err="1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Scikit</a:t>
            </a:r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-learn</a:t>
            </a:r>
            <a:r>
              <a:rPr lang="zh-CN" altLang="en-US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接口</a:t>
            </a:r>
            <a:r>
              <a:rPr lang="en-US" altLang="zh-CN" sz="18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605280" y="1564640"/>
            <a:ext cx="54483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代码和课件：</a:t>
            </a:r>
          </a:p>
          <a:p>
            <a:pPr indent="0"/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https://pan.baidu.com/s/1giAGsW8hTfpS87KIoEb4vw </a:t>
            </a:r>
          </a:p>
          <a:p>
            <a:pPr indent="0"/>
            <a:r>
              <a:rPr lang="zh-CN" altLang="en-US" sz="1800" b="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提取码：ah98 </a:t>
            </a:r>
          </a:p>
          <a:p>
            <a:pPr indent="0"/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2011" y="1819111"/>
            <a:ext cx="530923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Questions?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1000" contrast="40000"/>
                    </a14:imgEffect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144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829597"/>
            <a:ext cx="9144000" cy="2676833"/>
          </a:xfrm>
          <a:prstGeom prst="rect">
            <a:avLst/>
          </a:prstGeom>
          <a:solidFill>
            <a:srgbClr val="9DBB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b="1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0411" y="4185423"/>
            <a:ext cx="4663589" cy="297815"/>
          </a:xfrm>
          <a:prstGeom prst="rect">
            <a:avLst/>
          </a:prstGeom>
          <a:noFill/>
          <a:effectLst/>
        </p:spPr>
        <p:txBody>
          <a:bodyPr wrap="square" lIns="68577" tIns="34289" rIns="68577" bIns="34289" rtlCol="0">
            <a:spAutoFit/>
          </a:bodyPr>
          <a:lstStyle/>
          <a:p>
            <a:r>
              <a:rPr lang="zh-CN" altLang="en-US" sz="15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</a:t>
            </a:r>
            <a:r>
              <a:rPr lang="zh-CN" altLang="en-US" sz="15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  <a:endParaRPr lang="en-US" altLang="zh-CN" sz="15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77" y="1249136"/>
            <a:ext cx="1561202" cy="1560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83" y="1233397"/>
            <a:ext cx="1560215" cy="1560215"/>
          </a:xfrm>
          <a:prstGeom prst="rect">
            <a:avLst/>
          </a:prstGeom>
        </p:spPr>
      </p:pic>
      <p:cxnSp>
        <p:nvCxnSpPr>
          <p:cNvPr id="23" name="直接连接符 53"/>
          <p:cNvCxnSpPr/>
          <p:nvPr/>
        </p:nvCxnSpPr>
        <p:spPr>
          <a:xfrm flipV="1">
            <a:off x="4572000" y="1125234"/>
            <a:ext cx="7374" cy="1776540"/>
          </a:xfrm>
          <a:prstGeom prst="line">
            <a:avLst/>
          </a:prstGeom>
          <a:ln w="1587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293910" y="3020958"/>
            <a:ext cx="4796378" cy="297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77" tIns="34289" rIns="68577" bIns="34289" rtlCol="0">
            <a:spAutoFit/>
          </a:bodyPr>
          <a:lstStyle/>
          <a:p>
            <a:pPr algn="dist"/>
            <a:r>
              <a:rPr lang="zh-CN" altLang="en-US" sz="15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贪心科技  让每个人享受个性化教育服务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06624" y="3875123"/>
            <a:ext cx="3541441" cy="897890"/>
          </a:xfrm>
          <a:prstGeom prst="rect">
            <a:avLst/>
          </a:prstGeom>
          <a:noFill/>
          <a:effectLst/>
        </p:spPr>
        <p:txBody>
          <a:bodyPr wrap="square" lIns="68577" tIns="34289" rIns="68577" bIns="34289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THANKS</a:t>
            </a:r>
            <a:r>
              <a:rPr lang="zh-CN" altLang="en-US" sz="54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5534" y="963705"/>
            <a:ext cx="642704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Iris  [ˈ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aɪrɪs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  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虹膜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鸢尾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花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yuān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wěi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huā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，一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种多年生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草本植物，又名蓝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蝴蝶、紫蝴蝶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26" name="Picture 2" descr="https://timgsa.baidu.com/timg?image&amp;quality=80&amp;size=b9999_10000&amp;sec=1575194889747&amp;di=2226b6d3b1c0584df942c8f204a455ec&amp;imgtype=0&amp;src=http%3A%2F%2Ffile.elecfans.com%2Fweb1%2FM00%2F8F%2F66%2FpIYBAFy73laAYFx_AAFQmaAQub83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04" y="1744057"/>
            <a:ext cx="6396770" cy="23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0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842" y="518941"/>
            <a:ext cx="4891087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from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sklearn.datasets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load_iris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iris = </a:t>
            </a:r>
            <a:r>
              <a:rPr lang="en-US" altLang="zh-CN" sz="1800" dirty="0" err="1">
                <a:solidFill>
                  <a:srgbClr val="000000"/>
                </a:solidFill>
                <a:latin typeface="宋体" panose="02010600030101010101" pitchFamily="2" charset="-122"/>
              </a:rPr>
              <a:t>load_iris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indent="0"/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0"/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数据位置：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sklearn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\datasets\data</a:t>
            </a:r>
          </a:p>
          <a:p>
            <a:pPr indent="0"/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加载函数：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sklearn\datasets\base.py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82" y="1"/>
            <a:ext cx="3766369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2" y="2042958"/>
            <a:ext cx="42957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11407" cy="31856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60" y="2237758"/>
            <a:ext cx="4845140" cy="29057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37771" y="417218"/>
            <a:ext cx="3451124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Bunch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模式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字典结构类似，也是由键值对组成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，和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字典区别：其键值可以被实例对象当作属性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使用，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Iris.data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等同于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Iris[‘data’]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zh-CN" altLang="en-US" sz="16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497" y="3214670"/>
            <a:ext cx="4239867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特征：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sepal length/sepal width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花萼长度和宽带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petal length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petal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width in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cm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花瓣长度和宽度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类别：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Iris-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Setosa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Versicolour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Virginica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样本：</a:t>
            </a:r>
            <a:r>
              <a:rPr lang="en-US" altLang="zh-CN" sz="16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150</a:t>
            </a:r>
            <a:r>
              <a:rPr lang="zh-CN" altLang="en-US" sz="16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个，每类</a:t>
            </a:r>
            <a:r>
              <a:rPr lang="en-US" altLang="zh-CN" sz="16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50</a:t>
            </a:r>
            <a:r>
              <a:rPr lang="zh-CN" altLang="en-US" sz="1600" b="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endParaRPr lang="zh-CN" altLang="en-US" sz="16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5534" y="963705"/>
            <a:ext cx="6545027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dtrain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xgb.DMatrix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X_train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y_train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#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生成数据集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格式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Dmatrix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的内部数据结构。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en-US" altLang="zh-CN" sz="1800" b="0" dirty="0" smtClean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DMatrix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is a internal data structure that used by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which is optimized for both memory efficiency and training speed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indent="0"/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 : string/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numpy.array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scipy.sparse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pd.DataFrame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dt.Frame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Data source of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DMatrix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862" y="358088"/>
            <a:ext cx="2039396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Xgboost\core.py</a:t>
            </a:r>
            <a:endParaRPr lang="zh-CN" altLang="en-US" sz="1800" b="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81" y="0"/>
            <a:ext cx="5438775" cy="5067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62" y="782967"/>
            <a:ext cx="1781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18554" y="904664"/>
            <a:ext cx="7783891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作者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将参数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分为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类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运行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之前需要设置这三类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参数：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一般参数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(General parameters)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指导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整体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功能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助推器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参数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(Booster parameters) 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  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每个步骤指导个体助推器（树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回归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学习任务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参数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(Task parameters) 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：  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指导执行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任务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的优化</a:t>
            </a:r>
            <a:endParaRPr lang="en-US" altLang="zh-C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endParaRPr lang="zh-CN" altLang="en-US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653</TotalTime>
  <Words>1369</Words>
  <Application>Microsoft Office PowerPoint</Application>
  <PresentationFormat>全屏显示(16:9)</PresentationFormat>
  <Paragraphs>178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Heiti SC Medium</vt:lpstr>
      <vt:lpstr>PingFang SC Semibold</vt:lpstr>
      <vt:lpstr>黑体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zmy</cp:lastModifiedBy>
  <cp:revision>142</cp:revision>
  <dcterms:created xsi:type="dcterms:W3CDTF">2018-02-04T09:53:00Z</dcterms:created>
  <dcterms:modified xsi:type="dcterms:W3CDTF">2019-12-01T15:27:16Z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