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807" r:id="rId2"/>
    <p:sldId id="797" r:id="rId3"/>
    <p:sldId id="798" r:id="rId4"/>
    <p:sldId id="799" r:id="rId5"/>
    <p:sldId id="800" r:id="rId6"/>
    <p:sldId id="801" r:id="rId7"/>
    <p:sldId id="805" r:id="rId8"/>
    <p:sldId id="806" r:id="rId9"/>
    <p:sldId id="810" r:id="rId10"/>
    <p:sldId id="808" r:id="rId11"/>
    <p:sldId id="717" r:id="rId12"/>
    <p:sldId id="746" r:id="rId13"/>
    <p:sldId id="747" r:id="rId14"/>
    <p:sldId id="733" r:id="rId15"/>
    <p:sldId id="749" r:id="rId16"/>
    <p:sldId id="750" r:id="rId17"/>
    <p:sldId id="751" r:id="rId18"/>
    <p:sldId id="734" r:id="rId19"/>
    <p:sldId id="752" r:id="rId20"/>
    <p:sldId id="735" r:id="rId21"/>
    <p:sldId id="736" r:id="rId22"/>
    <p:sldId id="753" r:id="rId23"/>
    <p:sldId id="754" r:id="rId24"/>
    <p:sldId id="755" r:id="rId25"/>
    <p:sldId id="757" r:id="rId26"/>
    <p:sldId id="758" r:id="rId27"/>
    <p:sldId id="739" r:id="rId28"/>
    <p:sldId id="759" r:id="rId29"/>
    <p:sldId id="760" r:id="rId30"/>
    <p:sldId id="772" r:id="rId31"/>
    <p:sldId id="745" r:id="rId32"/>
    <p:sldId id="748" r:id="rId33"/>
    <p:sldId id="773" r:id="rId34"/>
    <p:sldId id="774" r:id="rId35"/>
    <p:sldId id="775" r:id="rId36"/>
    <p:sldId id="776" r:id="rId37"/>
    <p:sldId id="777" r:id="rId38"/>
    <p:sldId id="778" r:id="rId39"/>
    <p:sldId id="779" r:id="rId40"/>
    <p:sldId id="809" r:id="rId41"/>
    <p:sldId id="780" r:id="rId42"/>
    <p:sldId id="781" r:id="rId43"/>
    <p:sldId id="782" r:id="rId44"/>
    <p:sldId id="783" r:id="rId45"/>
    <p:sldId id="784" r:id="rId46"/>
    <p:sldId id="785" r:id="rId47"/>
    <p:sldId id="786" r:id="rId48"/>
    <p:sldId id="787" r:id="rId49"/>
    <p:sldId id="788" r:id="rId50"/>
    <p:sldId id="789" r:id="rId51"/>
    <p:sldId id="790" r:id="rId52"/>
    <p:sldId id="791" r:id="rId53"/>
    <p:sldId id="792" r:id="rId54"/>
    <p:sldId id="793" r:id="rId55"/>
    <p:sldId id="794" r:id="rId56"/>
    <p:sldId id="79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50"/>
    <a:srgbClr val="77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1"/>
    <p:restoredTop sz="86902"/>
  </p:normalViewPr>
  <p:slideViewPr>
    <p:cSldViewPr snapToGrid="0" snapToObjects="1">
      <p:cViewPr>
        <p:scale>
          <a:sx n="137" d="100"/>
          <a:sy n="137" d="100"/>
        </p:scale>
        <p:origin x="8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F888-49C4-2749-BFDB-17EE75F36407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2290-80F2-564B-8A16-5443DD2B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Convex:nonconvex</a:t>
            </a:r>
            <a:r>
              <a:rPr lang="en-US" dirty="0" smtClean="0"/>
              <a:t>. </a:t>
            </a:r>
            <a:r>
              <a:rPr lang="en-US" dirty="0" err="1" smtClean="0"/>
              <a:t>Smooth:nonsmooth</a:t>
            </a:r>
            <a:r>
              <a:rPr lang="en-US" dirty="0" smtClean="0"/>
              <a:t>.  Discrete vs continuous</a:t>
            </a:r>
            <a:r>
              <a:rPr lang="en-US" baseline="0" dirty="0" smtClean="0"/>
              <a:t>.  Constrained vs non-constrained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Convex:nonconvex</a:t>
            </a:r>
            <a:r>
              <a:rPr lang="en-US" dirty="0" smtClean="0"/>
              <a:t>. </a:t>
            </a:r>
            <a:r>
              <a:rPr lang="en-US" dirty="0" err="1" smtClean="0"/>
              <a:t>Smooth:nonsmooth</a:t>
            </a:r>
            <a:r>
              <a:rPr lang="en-US" dirty="0" smtClean="0"/>
              <a:t>.  Discrete vs continuous</a:t>
            </a:r>
            <a:r>
              <a:rPr lang="en-US" baseline="0" dirty="0" smtClean="0"/>
              <a:t>.  Constrained vs non-constrained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Convex:nonconvex</a:t>
            </a:r>
            <a:r>
              <a:rPr lang="en-US" dirty="0" smtClean="0"/>
              <a:t>. </a:t>
            </a:r>
            <a:r>
              <a:rPr lang="en-US" dirty="0" err="1" smtClean="0"/>
              <a:t>Smooth:nonsmooth</a:t>
            </a:r>
            <a:r>
              <a:rPr lang="en-US" dirty="0" smtClean="0"/>
              <a:t>.  Discrete vs continuous</a:t>
            </a:r>
            <a:r>
              <a:rPr lang="en-US" baseline="0" dirty="0" smtClean="0"/>
              <a:t>.  Constrained vs non-constrained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凹函数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4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凹函数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凹函数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www.phailed.me</a:t>
            </a:r>
            <a:r>
              <a:rPr lang="en-US" dirty="0" smtClean="0"/>
              <a:t>/2012/08/interval-scheduling-problem/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909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030D-7F47-FF45-B8C4-CEC2470D3FF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9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NULL"/><Relationship Id="rId3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200976" y="2724430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Lecture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87253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Table of Contents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825" y="1436889"/>
            <a:ext cx="5684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课程介绍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凸优化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凸集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凸函数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判定凸函数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Transportation Problem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Mean-Variance Portfolio optimization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Set Cover Problem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9772" y="1436889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Duality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Lower bound property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Strong and Weak Duality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Complementary Slackness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KKT Conditions</a:t>
            </a:r>
          </a:p>
        </p:txBody>
      </p:sp>
    </p:spTree>
    <p:extLst>
      <p:ext uri="{BB962C8B-B14F-4D97-AF65-F5344CB8AC3E}">
        <p14:creationId xmlns:p14="http://schemas.microsoft.com/office/powerpoint/2010/main" val="953800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Optimization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9657" y="1266118"/>
            <a:ext cx="3735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AI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问题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模型 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优化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6506" y="4048835"/>
            <a:ext cx="74943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任何一个优化问题，</a:t>
            </a:r>
            <a:r>
              <a:rPr lang="zh-CN" altLang="en-US" sz="3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都可以写成如下形式：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72189" y="4680696"/>
                <a:ext cx="41304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Minimize</a:t>
                </a:r>
                <a:r>
                  <a:rPr lang="en-US" sz="28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189" y="4680696"/>
                <a:ext cx="413043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02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07655" y="5293069"/>
                <a:ext cx="5815278" cy="988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.   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0,  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={1,…, 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0,  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 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={1,…,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55" y="5293069"/>
                <a:ext cx="5815278" cy="9887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2383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Optimization is the Core of Machine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9657" y="1379008"/>
            <a:ext cx="60949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线性回归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（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Linear Regression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）：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9657" y="2897365"/>
            <a:ext cx="65966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逻辑回归（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Logistic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Regresssion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）：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9657" y="4415722"/>
            <a:ext cx="65133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SVM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（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Support Vector Machine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）：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2166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Optimization is the Core of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9657" y="1537053"/>
            <a:ext cx="62744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协同过滤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(Collaborative Filtering)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9657" y="3179587"/>
            <a:ext cx="37545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均值（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9097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Optimization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is Everywhere</a:t>
            </a:r>
          </a:p>
        </p:txBody>
      </p:sp>
    </p:spTree>
    <p:extLst>
      <p:ext uri="{BB962C8B-B14F-4D97-AF65-F5344CB8AC3E}">
        <p14:creationId xmlns:p14="http://schemas.microsoft.com/office/powerpoint/2010/main" val="12356294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Optimization - Categories</a:t>
            </a:r>
          </a:p>
        </p:txBody>
      </p:sp>
    </p:spTree>
    <p:extLst>
      <p:ext uri="{BB962C8B-B14F-4D97-AF65-F5344CB8AC3E}">
        <p14:creationId xmlns:p14="http://schemas.microsoft.com/office/powerpoint/2010/main" val="3313719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Optimization: Global vs Local Optimal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586" y="1200150"/>
            <a:ext cx="8113889" cy="47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427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Optimization: Global vs Local Optimal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86" y="1975554"/>
            <a:ext cx="5724019" cy="3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3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01256" y="1655274"/>
                <a:ext cx="41304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Minimize</a:t>
                </a:r>
                <a:r>
                  <a:rPr lang="en-US" sz="28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256" y="1655274"/>
                <a:ext cx="413043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950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25433" y="2411819"/>
                <a:ext cx="5815278" cy="988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.   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0,  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={1,…, 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0,  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 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={1,…,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433" y="2411819"/>
                <a:ext cx="5815278" cy="9887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Optimization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8788" y="4779353"/>
            <a:ext cx="5188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回归概念： 定义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域，值域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9612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Set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凸集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83200" y="1613335"/>
                <a:ext cx="7348352" cy="1195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假设对于任意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𝑥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𝑦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并且任意参数，</a:t>
                </a:r>
                <a14:m>
                  <m:oMath xmlns:m="http://schemas.openxmlformats.org/officeDocument/2006/math">
                    <m:r>
                      <a:rPr lang="zh-CN" altLang="en-US" sz="25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zh-CN" altLang="en-US" sz="25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0,1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</m:oMath>
                </a14:m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我们有</a:t>
                </a:r>
                <a14:m>
                  <m:oMath xmlns:m="http://schemas.openxmlformats.org/officeDocument/2006/math">
                    <m:r>
                      <a:rPr lang="zh-CN" altLang="en-US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zh-CN" altLang="en-US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则集合为凸集</a:t>
                </a:r>
                <a:endParaRPr lang="en-US" altLang="zh-CN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00" y="1613335"/>
                <a:ext cx="7348352" cy="1195648"/>
              </a:xfrm>
              <a:prstGeom prst="rect">
                <a:avLst/>
              </a:prstGeom>
              <a:blipFill rotWithShape="0">
                <a:blip r:embed="rId2"/>
                <a:stretch>
                  <a:fillRect l="-1411" t="-31122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774056" y="1110261"/>
            <a:ext cx="917089" cy="498763"/>
          </a:xfrm>
          <a:prstGeom prst="rect">
            <a:avLst/>
          </a:prstGeom>
          <a:solidFill>
            <a:srgbClr val="EB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65278" y="1150148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定义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4056" y="1609024"/>
            <a:ext cx="7412360" cy="1284317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86" y="3100210"/>
            <a:ext cx="5040489" cy="31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648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Table of Contents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825" y="1436889"/>
            <a:ext cx="5684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课程介绍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凸优化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凸集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凸函数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判定凸函数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Transportation Problem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Mean-Variance Portfolio optimization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Set Cover Problem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9772" y="1436889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Duality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Lower bound property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Strong and Weak Duality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Complementary Slackness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KKT Conditions</a:t>
            </a:r>
          </a:p>
        </p:txBody>
      </p:sp>
    </p:spTree>
    <p:extLst>
      <p:ext uri="{BB962C8B-B14F-4D97-AF65-F5344CB8AC3E}">
        <p14:creationId xmlns:p14="http://schemas.microsoft.com/office/powerpoint/2010/main" val="148680707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Set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凸集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076" y="1358819"/>
            <a:ext cx="5188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下面哪个是凸集？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哪个是非凸集？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3" y="2313308"/>
            <a:ext cx="10604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85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Set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凸集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2921" y="1054019"/>
            <a:ext cx="5188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例子：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56921" y="1577239"/>
                <a:ext cx="7614456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所有的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所有正数集合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+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范数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|</m:t>
                    </m:r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Affine set: </a:t>
                </a: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线性方程组是的所有解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𝐴𝑥</m:t>
                    </m:r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𝑏</m:t>
                    </m:r>
                  </m:oMath>
                </a14:m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zh-CN" sz="28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Halfspace</a:t>
                </a:r>
                <a:r>
                  <a:rPr lang="en-US" altLang="zh-CN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: </a:t>
                </a: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不等式的所有解：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𝐴𝑥</m:t>
                    </m:r>
                    <m:r>
                      <a:rPr lang="en-US" altLang="zh-CN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𝑏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21" y="1577239"/>
                <a:ext cx="7614456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9903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Set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凸集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3200" y="1613335"/>
            <a:ext cx="7348352" cy="1195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两个凸集的交集也是凸集</a:t>
            </a:r>
            <a:r>
              <a:rPr lang="en-US" altLang="zh-CN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(intersection of convex set is convex)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4056" y="1110261"/>
            <a:ext cx="917089" cy="498763"/>
          </a:xfrm>
          <a:prstGeom prst="rect">
            <a:avLst/>
          </a:prstGeom>
          <a:solidFill>
            <a:srgbClr val="EB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5278" y="1150148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定理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4056" y="1609024"/>
            <a:ext cx="7412360" cy="1284317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28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Function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凸函数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75289" y="1579470"/>
                <a:ext cx="9104000" cy="615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函数的定义域</a:t>
                </a:r>
                <a:r>
                  <a:rPr lang="en-US" altLang="zh-CN" sz="2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dom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𝑓</m:t>
                    </m:r>
                  </m:oMath>
                </a14:m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为凸集，对于定义域里任意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𝑥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𝑦</m:t>
                    </m:r>
                  </m:oMath>
                </a14:m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，函数满足</a:t>
                </a:r>
                <a:endParaRPr lang="en-US" altLang="zh-CN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89" y="1579470"/>
                <a:ext cx="9104000" cy="615425"/>
              </a:xfrm>
              <a:prstGeom prst="rect">
                <a:avLst/>
              </a:prstGeom>
              <a:blipFill rotWithShape="0">
                <a:blip r:embed="rId3"/>
                <a:stretch>
                  <a:fillRect l="-1071" b="-22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66145" y="1076395"/>
            <a:ext cx="1878892" cy="498763"/>
          </a:xfrm>
          <a:prstGeom prst="rect">
            <a:avLst/>
          </a:prstGeom>
          <a:solidFill>
            <a:srgbClr val="EB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7367" y="1116282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凸函数定义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6145" y="1575159"/>
            <a:ext cx="9113144" cy="1450264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80089" y="2250477"/>
                <a:ext cx="9104000" cy="669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</m:ctrlPr>
                        </m:dPr>
                        <m:e>
                          <m: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5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5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sz="25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2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lang="en-US" altLang="zh-CN" sz="2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89" y="2250477"/>
                <a:ext cx="9104000" cy="66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925" y="3127023"/>
            <a:ext cx="5973233" cy="32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10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Function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凸函数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77899" y="1340172"/>
                <a:ext cx="7614456" cy="3918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线性函数为凸</a:t>
                </a:r>
                <a:r>
                  <a:rPr lang="en-US" altLang="zh-CN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/</a:t>
                </a: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凹函数</a:t>
                </a:r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exp</m:t>
                        </m:r>
                      </m:fName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, 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PingFang SC" charset="-122"/>
                                <a:cs typeface="PingFang SC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PingFang SC" charset="-122"/>
                                <a:cs typeface="PingFang SC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PingFang SC" charset="-122"/>
                                <a:cs typeface="PingFang SC" charset="-122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PingFang SC" charset="-122"/>
                                <a:cs typeface="PingFang SC" charset="-122"/>
                              </a:rPr>
                              <m:t>, 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PingFang SC" charset="-122"/>
                                <a:cs typeface="PingFang SC" charset="-122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PingFang SC" charset="-122"/>
                                    <a:cs typeface="PingFang SC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PingFang SC" charset="-122"/>
                                    <a:cs typeface="PingFang SC" charset="-122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PingFang SC" charset="-122"/>
                                    <a:cs typeface="PingFang SC" charset="-122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PingFang SC" charset="-122"/>
                                    <a:cs typeface="PingFang SC" charset="-122"/>
                                  </a:rPr>
                                  <m:t> </m:t>
                                </m:r>
                                <m:r>
                                  <a:rPr lang="zh-CN" alt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PingFang SC" charset="-122"/>
                                    <a:cs typeface="PingFang SC" charset="-122"/>
                                  </a:rPr>
                                  <m:t>是</m:t>
                                </m:r>
                                <m:r>
                                  <a:rPr lang="zh-CN" altLang="en-US" sz="2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charset="0"/>
                                    <a:ea typeface="PingFang SC" charset="-122"/>
                                    <a:cs typeface="PingFang SC" charset="-122"/>
                                  </a:rPr>
                                  <m:t>凸函数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范数为凸函数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zh-CN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PingFang SC" charset="-122"/>
                                <a:cs typeface="PingFang SC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PingFang SC" charset="-122"/>
                                <a:cs typeface="PingFang SC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charset="0"/>
                                <a:ea typeface="PingFang SC" charset="-122"/>
                                <a:cs typeface="PingFang SC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为凸函数（</a:t>
                </a:r>
                <a:r>
                  <a:rPr lang="en-US" altLang="zh-CN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x&gt;0</a:t>
                </a: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）</a:t>
                </a:r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99" y="1340172"/>
                <a:ext cx="7614456" cy="3918830"/>
              </a:xfrm>
              <a:prstGeom prst="rect">
                <a:avLst/>
              </a:prstGeom>
              <a:blipFill rotWithShape="0">
                <a:blip r:embed="rId3"/>
                <a:stretch>
                  <a:fillRect l="-1441" b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8125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Function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凸函数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75289" y="1579470"/>
                <a:ext cx="9104000" cy="1769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𝑓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:  </m:t>
                    </m:r>
                    <m:sSup>
                      <m:sSupPr>
                        <m:ctrlP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pPr>
                      <m:e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𝑛</m:t>
                        </m:r>
                      </m:sup>
                    </m:sSup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→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𝑅</m:t>
                    </m:r>
                  </m:oMath>
                </a14:m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是可导的（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differentiable)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𝑓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</m:oMath>
                </a14:m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为凸函数，的当且仅当：</a:t>
                </a:r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𝑥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𝑦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𝑑𝑜𝑚𝑓</m:t>
                    </m:r>
                  </m:oMath>
                </a14:m>
                <a:endParaRPr lang="en-US" altLang="zh-CN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89" y="1579470"/>
                <a:ext cx="9104000" cy="1769587"/>
              </a:xfrm>
              <a:prstGeom prst="rect">
                <a:avLst/>
              </a:prstGeom>
              <a:blipFill rotWithShape="0">
                <a:blip r:embed="rId3"/>
                <a:stretch>
                  <a:fillRect l="-1071" t="-21034" r="-469" b="-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66144" y="1076395"/>
            <a:ext cx="4985512" cy="498763"/>
          </a:xfrm>
          <a:prstGeom prst="rect">
            <a:avLst/>
          </a:prstGeom>
          <a:solidFill>
            <a:srgbClr val="EB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7367" y="1116282"/>
            <a:ext cx="48942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First Order Convexity Condition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6145" y="1575159"/>
            <a:ext cx="9113144" cy="1856664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57367" y="2110384"/>
                <a:ext cx="9104000" cy="669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</m:ctrlPr>
                        </m:dPr>
                        <m:e>
                          <m: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67" y="2110384"/>
                <a:ext cx="9104000" cy="66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576" y="3465689"/>
            <a:ext cx="5758016" cy="29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339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Function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凸函数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65600" y="2189072"/>
                <a:ext cx="9104000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𝑓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:  </m:t>
                    </m:r>
                    <m:sSup>
                      <m:sSupPr>
                        <m:ctrlP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pPr>
                      <m:e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𝑛</m:t>
                        </m:r>
                      </m:sup>
                    </m:sSup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→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𝑅</m:t>
                    </m:r>
                  </m:oMath>
                </a14:m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是两次可导的（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twice differentiable)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𝑓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</m:oMath>
                </a14:m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为凸函数，当且仅当：</a:t>
                </a:r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𝑥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𝑦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𝑑𝑜𝑚𝑓</m:t>
                    </m:r>
                  </m:oMath>
                </a14:m>
                <a:endParaRPr lang="en-US" altLang="zh-CN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600" y="2189072"/>
                <a:ext cx="9104000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1071" t="-15482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56455" y="1685997"/>
            <a:ext cx="5523278" cy="498763"/>
          </a:xfrm>
          <a:prstGeom prst="rect">
            <a:avLst/>
          </a:prstGeom>
          <a:solidFill>
            <a:srgbClr val="EB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7678" y="1725884"/>
            <a:ext cx="53447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Second Order Convexity Condition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6456" y="2184761"/>
            <a:ext cx="9113144" cy="2500130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47678" y="3216697"/>
                <a:ext cx="9104000" cy="669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5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</m:ctrlPr>
                        </m:sSupPr>
                        <m:e>
                          <m:r>
                            <a:rPr lang="en-US" altLang="zh-CN" sz="25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5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5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𝑓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)≥0</m:t>
                      </m:r>
                    </m:oMath>
                  </m:oMathPara>
                </a14:m>
                <a:endParaRPr lang="en-US" altLang="zh-CN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78" y="3216697"/>
                <a:ext cx="9104000" cy="66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2828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Function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凸函数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4032" y="1182128"/>
                <a:ext cx="761445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线性函数：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𝑐</m:t>
                    </m:r>
                  </m:oMath>
                </a14:m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32" y="1182128"/>
                <a:ext cx="7614456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441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5550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Function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凸函数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89188" y="1193417"/>
                <a:ext cx="7614456" cy="2778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二次方函数（</a:t>
                </a:r>
                <a:r>
                  <a:rPr lang="en-US" altLang="zh-CN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quadratic function</a:t>
                </a: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</m:oMath>
                </a14:m>
                <a:endParaRPr lang="en-US" altLang="zh-CN" sz="28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charset="0"/>
                  <a:ea typeface="PingFang SC" charset="-122"/>
                  <a:cs typeface="PingFang SC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                        </a:t>
                </a:r>
                <a:endPara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𝐴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altLang="zh-CN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88" y="1193417"/>
                <a:ext cx="7614456" cy="2778068"/>
              </a:xfrm>
              <a:prstGeom prst="rect">
                <a:avLst/>
              </a:prstGeom>
              <a:blipFill rotWithShape="0">
                <a:blip r:embed="rId2"/>
                <a:stretch>
                  <a:fillRect l="-1681" b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83590" y="1667606"/>
                <a:ext cx="4025652" cy="1532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5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</m:ctrlPr>
                        </m:dPr>
                        <m:e>
                          <m:r>
                            <a:rPr lang="en-US" altLang="zh-CN" sz="25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5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5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mr-IN" altLang="zh-CN" sz="25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PingFang SC" charset="-122"/>
                                  <a:cs typeface="PingFang SC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5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PingFang SC" charset="-122"/>
                                  <a:cs typeface="PingFang SC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5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PingFang SC" charset="-122"/>
                                  <a:cs typeface="PingFang SC" charset="-122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5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5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25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𝑨𝒙</m:t>
                      </m:r>
                      <m:r>
                        <a:rPr lang="en-US" altLang="zh-CN" sz="25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5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</m:ctrlPr>
                        </m:sSupPr>
                        <m:e>
                          <m:r>
                            <a:rPr lang="en-US" altLang="zh-CN" sz="25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5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PingFang SC" charset="-122"/>
                              <a:cs typeface="PingFang SC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25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𝒙</m:t>
                      </m:r>
                      <m:r>
                        <a:rPr lang="en-US" altLang="zh-CN" sz="25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+</m:t>
                      </m:r>
                      <m:r>
                        <a:rPr lang="en-US" altLang="zh-CN" sz="25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PingFang SC" charset="-122"/>
                          <a:cs typeface="PingFang SC" charset="-122"/>
                        </a:rPr>
                        <m:t>𝒄</m:t>
                      </m:r>
                    </m:oMath>
                  </m:oMathPara>
                </a14:m>
                <a:endParaRPr lang="en-US" altLang="zh-CN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590" y="1667606"/>
                <a:ext cx="4025652" cy="1532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5893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Convex Function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凸函数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89188" y="1193417"/>
            <a:ext cx="7614456" cy="84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L1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或者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L2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范数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7276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941334" y="374236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Course Info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7549" y="1765975"/>
            <a:ext cx="72738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直播为主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答疑时间：白天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+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晚上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每周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次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Main Lecture + 2-3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次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Review Sessions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课程资料使用内部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gitlab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来维护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建议每周学习时间：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10-15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小时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38667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Recall: Convex Function 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凸函数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19883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Optimization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is Everywhere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212" y="1254830"/>
            <a:ext cx="44069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Transportation Problem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2535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Optimization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is Everywhere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212" y="1254830"/>
            <a:ext cx="67842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股票组合优化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（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portfolio optimization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）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9039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Set Cover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7176" y="1240806"/>
                <a:ext cx="9104000" cy="1192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假设我们有个全集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U (Universal Set), 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以及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m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个子集合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1</m:t>
                        </m:r>
                      </m:sub>
                    </m:sSub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2</m:t>
                        </m:r>
                      </m:sub>
                    </m:sSub>
                    <m:r>
                      <a:rPr lang="en-US" altLang="zh-CN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…,</m:t>
                    </m:r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, 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目标是要寻找最少的集合，使得集合的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union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等于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U.</a:t>
                </a:r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176" y="1240806"/>
                <a:ext cx="9104000" cy="1192506"/>
              </a:xfrm>
              <a:prstGeom prst="rect">
                <a:avLst/>
              </a:prstGeom>
              <a:blipFill rotWithShape="0">
                <a:blip r:embed="rId2"/>
                <a:stretch>
                  <a:fillRect l="-1139" r="-603" b="-1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17176" y="2984939"/>
                <a:ext cx="9104000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例子：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U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{1,2,3,4,5},  S: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={1,2,3},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={2,4},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={3,4},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={4,5}}, 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最少的集合为：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{1,2,3}, {4,5}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，集合个数为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2.</a:t>
                </a:r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176" y="2984939"/>
                <a:ext cx="9104000" cy="1823576"/>
              </a:xfrm>
              <a:prstGeom prst="rect">
                <a:avLst/>
              </a:prstGeom>
              <a:blipFill rotWithShape="0">
                <a:blip r:embed="rId3"/>
                <a:stretch>
                  <a:fillRect l="-11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63649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8509" y="573607"/>
                <a:ext cx="9692691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例子：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U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{1,2,3,4,5},  S: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={1,2,3},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={2,4},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={3,4},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={4,5}}, 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最少的集合为：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{1,2,3}{4,5}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，集合个数为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2.</a:t>
                </a:r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09" y="573607"/>
                <a:ext cx="9692691" cy="1246495"/>
              </a:xfrm>
              <a:prstGeom prst="rect">
                <a:avLst/>
              </a:prstGeom>
              <a:blipFill rotWithShape="0">
                <a:blip r:embed="rId2"/>
                <a:stretch>
                  <a:fillRect l="-1006" b="-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232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Approach 1: Exhaustive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9220" y="1013874"/>
                <a:ext cx="10618380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例子：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U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{1,2,3,4,5},  S: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={1,2,3},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={2,4},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={3,4},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={4,5}}, 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最少的集合为：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{1,2,3}, {4,5}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，集合个数为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2.</a:t>
                </a:r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20" y="1013874"/>
                <a:ext cx="10618380" cy="1246495"/>
              </a:xfrm>
              <a:prstGeom prst="rect">
                <a:avLst/>
              </a:prstGeom>
              <a:blipFill rotWithShape="0">
                <a:blip r:embed="rId2"/>
                <a:stretch>
                  <a:fillRect l="-918" r="-2813" b="-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8897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Approach 2: Greedy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24190" y="1070318"/>
                <a:ext cx="10786683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例子：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U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{1,2,3,4,5},  S: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={1,2,3},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={2,4},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={3,4},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={4,5}}, 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最少的集合为：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{1,2,3}, {4,5}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，集合个数为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2.</a:t>
                </a:r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0" y="1070318"/>
                <a:ext cx="10786683" cy="1246495"/>
              </a:xfrm>
              <a:prstGeom prst="rect">
                <a:avLst/>
              </a:prstGeom>
              <a:blipFill rotWithShape="0">
                <a:blip r:embed="rId2"/>
                <a:stretch>
                  <a:fillRect l="-961" r="-735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6769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Mathematical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7434" y="1115474"/>
                <a:ext cx="10933439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例子：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U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{1,2,3,4,5},  S: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={1,2,3},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={2,4},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={1,3},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={3,4},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</m:ctrlPr>
                      </m:sSubPr>
                      <m:e>
                        <m:r>
                          <a:rPr lang="en-US" altLang="zh-CN" sz="25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5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={4,5}}, 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最少的集合为：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{1,2,3}, {4,5}</a:t>
                </a:r>
                <a:r>
                  <a:rPr lang="zh-CN" altLang="en-US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，集合个数为</a:t>
                </a:r>
                <a:r>
                  <a:rPr lang="en-US" altLang="zh-CN" sz="2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2.</a:t>
                </a:r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34" y="1115474"/>
                <a:ext cx="10933439" cy="1246495"/>
              </a:xfrm>
              <a:prstGeom prst="rect">
                <a:avLst/>
              </a:prstGeom>
              <a:blipFill rotWithShape="0">
                <a:blip r:embed="rId2"/>
                <a:stretch>
                  <a:fillRect l="-948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763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Is it Convex?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3644" y="1202267"/>
                <a:ext cx="189006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𝑚𝑖𝑛𝑖𝑚𝑖𝑧𝑒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4" y="1202267"/>
                <a:ext cx="1890069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2173470"/>
                <a:ext cx="1719317" cy="932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.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: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𝑒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≥1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173470"/>
                <a:ext cx="1719317" cy="9324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4469" y="3315900"/>
                <a:ext cx="11140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{0,1}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69" y="3315900"/>
                <a:ext cx="111402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732" t="-2000" r="-765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04650" y="3315899"/>
                <a:ext cx="1270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=1,…,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50" y="3315899"/>
                <a:ext cx="127073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828" r="-191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89568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Approximation and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2355" y="1096885"/>
                <a:ext cx="151387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𝑚𝑖𝑛𝑖𝑚𝑖𝑧𝑒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is-I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5" y="1096885"/>
                <a:ext cx="1513876" cy="672172"/>
              </a:xfrm>
              <a:prstGeom prst="rect">
                <a:avLst/>
              </a:prstGeom>
              <a:blipFill rotWithShape="0">
                <a:blip r:embed="rId2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83732" y="1763285"/>
                <a:ext cx="1375440" cy="746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.</m:t>
                      </m:r>
                      <m:nary>
                        <m:naryPr>
                          <m:chr m:val="∑"/>
                          <m:ctrlPr>
                            <a:rPr lang="is-I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: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𝑒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≥1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2" y="1763285"/>
                <a:ext cx="1375440" cy="746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1268" y="2646072"/>
                <a:ext cx="891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{0,1}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68" y="2646072"/>
                <a:ext cx="891911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3425" r="-8219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53091" y="2646071"/>
                <a:ext cx="10152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=1,…,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91" y="2646071"/>
                <a:ext cx="1015278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3593" r="-179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301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941333" y="431067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Course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Prerequisites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6667" y="1903669"/>
            <a:ext cx="48020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编程基础</a:t>
            </a:r>
            <a:endParaRPr lang="en-US" altLang="zh-CN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机器学习基础</a:t>
            </a:r>
            <a:endParaRPr lang="en-US" altLang="zh-CN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18189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Table of Contents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825" y="1436889"/>
            <a:ext cx="5684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课程介绍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凸优化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凸集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凸函数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判定凸函数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Transportation Problem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Mean-Variance Portfolio optimization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Set Cover Problem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9772" y="1436889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Duality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Lower bound property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Strong and Weak Duality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Complementary Slackness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KKT Conditions</a:t>
            </a:r>
          </a:p>
        </p:txBody>
      </p:sp>
    </p:spTree>
    <p:extLst>
      <p:ext uri="{BB962C8B-B14F-4D97-AF65-F5344CB8AC3E}">
        <p14:creationId xmlns:p14="http://schemas.microsoft.com/office/powerpoint/2010/main" val="185571243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Duality</a:t>
            </a:r>
          </a:p>
        </p:txBody>
      </p:sp>
    </p:spTree>
    <p:extLst>
      <p:ext uri="{BB962C8B-B14F-4D97-AF65-F5344CB8AC3E}">
        <p14:creationId xmlns:p14="http://schemas.microsoft.com/office/powerpoint/2010/main" val="61359451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Duality</a:t>
            </a:r>
          </a:p>
        </p:txBody>
      </p:sp>
    </p:spTree>
    <p:extLst>
      <p:ext uri="{BB962C8B-B14F-4D97-AF65-F5344CB8AC3E}">
        <p14:creationId xmlns:p14="http://schemas.microsoft.com/office/powerpoint/2010/main" val="157315541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Least Norm Minimization</a:t>
            </a:r>
          </a:p>
        </p:txBody>
      </p:sp>
    </p:spTree>
    <p:extLst>
      <p:ext uri="{BB962C8B-B14F-4D97-AF65-F5344CB8AC3E}">
        <p14:creationId xmlns:p14="http://schemas.microsoft.com/office/powerpoint/2010/main" val="80455141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Linear Programing</a:t>
            </a:r>
          </a:p>
        </p:txBody>
      </p:sp>
    </p:spTree>
    <p:extLst>
      <p:ext uri="{BB962C8B-B14F-4D97-AF65-F5344CB8AC3E}">
        <p14:creationId xmlns:p14="http://schemas.microsoft.com/office/powerpoint/2010/main" val="97218074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Weak and Strong Duality</a:t>
            </a:r>
          </a:p>
        </p:txBody>
      </p:sp>
    </p:spTree>
    <p:extLst>
      <p:ext uri="{BB962C8B-B14F-4D97-AF65-F5344CB8AC3E}">
        <p14:creationId xmlns:p14="http://schemas.microsoft.com/office/powerpoint/2010/main" val="42521809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Complementary Slackness</a:t>
            </a:r>
          </a:p>
        </p:txBody>
      </p:sp>
    </p:spTree>
    <p:extLst>
      <p:ext uri="{BB962C8B-B14F-4D97-AF65-F5344CB8AC3E}">
        <p14:creationId xmlns:p14="http://schemas.microsoft.com/office/powerpoint/2010/main" val="92552857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KKT Conditions</a:t>
            </a:r>
          </a:p>
        </p:txBody>
      </p:sp>
    </p:spTree>
    <p:extLst>
      <p:ext uri="{BB962C8B-B14F-4D97-AF65-F5344CB8AC3E}">
        <p14:creationId xmlns:p14="http://schemas.microsoft.com/office/powerpoint/2010/main" val="41065017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57821886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7403085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课程任务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6982" y="2103961"/>
            <a:ext cx="5140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课程项目作业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Weekly Paper Reading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不定期的小作业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2413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Note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0439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Note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7954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Note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102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Note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63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Note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0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Note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238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924190" y="219664"/>
            <a:ext cx="1078668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Note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3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How to Better Communicate?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8347" y="1560459"/>
            <a:ext cx="71092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定期群内答疑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有任何课程上的疑惑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帮助，请第一时间联系班主任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遇到技术问题时：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首先尝试自己去解决，解决不了的来询问助教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老师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直播课程：多互动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6477" y="5126639"/>
            <a:ext cx="3416320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如果有特殊需求，</a:t>
            </a:r>
            <a:r>
              <a:rPr lang="zh-CN" altLang="en-US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请联系班主任</a:t>
            </a:r>
            <a:endParaRPr lang="en-US" altLang="zh-CN" u="sng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6272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43192" y="349503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的门槛变得越来越低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2089" y="1709662"/>
            <a:ext cx="16323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十几年前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3754" y="1709662"/>
            <a:ext cx="1632329" cy="76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五年前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30533" y="1709662"/>
            <a:ext cx="1632329" cy="76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10</a:t>
            </a:r>
            <a:r>
              <a:rPr lang="zh-CN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年后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5419" y="1726783"/>
            <a:ext cx="1632329" cy="76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50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现在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0709" y="2918073"/>
            <a:ext cx="1632329" cy="1898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大学教授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科学家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研究员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博士生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9689" y="2918073"/>
            <a:ext cx="16323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数据科学家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工程师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算法科学家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7469" y="2918073"/>
            <a:ext cx="16323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研发工程师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分析师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12685" y="2918073"/>
            <a:ext cx="26680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几乎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所有其他岗位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5756" y="2248678"/>
            <a:ext cx="925271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29470" y="2223797"/>
            <a:ext cx="925271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25112" y="2233127"/>
            <a:ext cx="925271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69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463193" y="286475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人才结构与趋势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Triangle 10"/>
          <p:cNvSpPr/>
          <p:nvPr/>
        </p:nvSpPr>
        <p:spPr>
          <a:xfrm>
            <a:off x="4254758" y="1670178"/>
            <a:ext cx="4422710" cy="38815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814595" y="4553336"/>
            <a:ext cx="3312367" cy="18662"/>
          </a:xfrm>
          <a:prstGeom prst="line">
            <a:avLst/>
          </a:prstGeom>
          <a:ln w="41275">
            <a:solidFill>
              <a:srgbClr val="EBE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5"/>
          </p:cNvCxnSpPr>
          <p:nvPr/>
        </p:nvCxnSpPr>
        <p:spPr>
          <a:xfrm flipV="1">
            <a:off x="5337109" y="3610945"/>
            <a:ext cx="2234682" cy="18665"/>
          </a:xfrm>
          <a:prstGeom prst="line">
            <a:avLst/>
          </a:prstGeom>
          <a:ln w="41275">
            <a:solidFill>
              <a:srgbClr val="EBE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58069" y="2754714"/>
            <a:ext cx="1223864" cy="1"/>
          </a:xfrm>
          <a:prstGeom prst="line">
            <a:avLst/>
          </a:prstGeom>
          <a:ln w="41275">
            <a:solidFill>
              <a:srgbClr val="EBE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02423" y="4636444"/>
            <a:ext cx="2127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使用简单的</a:t>
            </a:r>
            <a:r>
              <a:rPr lang="en-US" altLang="zh-CN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工具</a:t>
            </a:r>
            <a:endParaRPr lang="en-US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3133" y="3786573"/>
            <a:ext cx="260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使用各类</a:t>
            </a:r>
            <a:r>
              <a:rPr lang="en-US" altLang="zh-CN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工具，懂得调模型</a:t>
            </a:r>
            <a:endParaRPr lang="en-US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2829" y="2998164"/>
            <a:ext cx="2603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适当改造模型</a:t>
            </a:r>
            <a:endParaRPr lang="en-US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64491" y="2228419"/>
            <a:ext cx="2603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创造</a:t>
            </a:r>
            <a:endParaRPr lang="en-US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69397" y="4768606"/>
            <a:ext cx="22953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数据分析师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研发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5063" y="3786573"/>
            <a:ext cx="20745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算法工程师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95063" y="2895360"/>
            <a:ext cx="27393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资深工程师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研究员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15619" y="1891204"/>
            <a:ext cx="17078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科学家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教授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44661" y="4702936"/>
            <a:ext cx="1707899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几乎每个人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10665" y="3707670"/>
            <a:ext cx="23422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研发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数据分析师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94907" y="2861510"/>
            <a:ext cx="3788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工程师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算法工程师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资深人士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54929" y="1940624"/>
            <a:ext cx="17078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科学家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教授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52539" y="5657550"/>
            <a:ext cx="1092141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C00000"/>
                </a:solidFill>
                <a:latin typeface="PingFang SC" charset="-122"/>
                <a:ea typeface="PingFang SC" charset="-122"/>
                <a:cs typeface="PingFang SC" charset="-122"/>
              </a:rPr>
              <a:t>未来</a:t>
            </a:r>
            <a:endParaRPr lang="en-US" sz="2000" dirty="0">
              <a:solidFill>
                <a:srgbClr val="C0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5374" y="5657550"/>
            <a:ext cx="1092141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PingFang SC" charset="-122"/>
                <a:ea typeface="PingFang SC" charset="-122"/>
                <a:cs typeface="PingFang SC" charset="-122"/>
              </a:rPr>
              <a:t>现在</a:t>
            </a:r>
            <a:endParaRPr lang="en-US" sz="2000" dirty="0">
              <a:solidFill>
                <a:srgbClr val="C0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39951" y="3275045"/>
            <a:ext cx="2854956" cy="849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3" idx="1"/>
          </p:cNvCxnSpPr>
          <p:nvPr/>
        </p:nvCxnSpPr>
        <p:spPr>
          <a:xfrm flipV="1">
            <a:off x="4084914" y="3984669"/>
            <a:ext cx="4125751" cy="11144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32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463193" y="286475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需要关注的会议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220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27743</TotalTime>
  <Words>827</Words>
  <Application>Microsoft Macintosh PowerPoint</Application>
  <PresentationFormat>Widescreen</PresentationFormat>
  <Paragraphs>217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Calibri</vt:lpstr>
      <vt:lpstr>Calibri Light</vt:lpstr>
      <vt:lpstr>Cambria Math</vt:lpstr>
      <vt:lpstr>DengXian</vt:lpstr>
      <vt:lpstr>PingFang SC</vt:lpstr>
      <vt:lpstr>苹方 中等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Wenzhe</dc:creator>
  <cp:lastModifiedBy>Wenzhe Li</cp:lastModifiedBy>
  <cp:revision>326</cp:revision>
  <cp:lastPrinted>2019-04-18T03:52:32Z</cp:lastPrinted>
  <dcterms:created xsi:type="dcterms:W3CDTF">2018-12-08T11:02:37Z</dcterms:created>
  <dcterms:modified xsi:type="dcterms:W3CDTF">2019-11-02T20:56:35Z</dcterms:modified>
</cp:coreProperties>
</file>