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7" r:id="rId2"/>
    <p:sldId id="628" r:id="rId3"/>
    <p:sldId id="864" r:id="rId4"/>
    <p:sldId id="922" r:id="rId5"/>
    <p:sldId id="913" r:id="rId6"/>
    <p:sldId id="870" r:id="rId7"/>
    <p:sldId id="869" r:id="rId8"/>
    <p:sldId id="874" r:id="rId9"/>
    <p:sldId id="915" r:id="rId10"/>
    <p:sldId id="916" r:id="rId11"/>
    <p:sldId id="871" r:id="rId12"/>
    <p:sldId id="873" r:id="rId13"/>
    <p:sldId id="875" r:id="rId14"/>
    <p:sldId id="876" r:id="rId15"/>
    <p:sldId id="910" r:id="rId16"/>
    <p:sldId id="917" r:id="rId17"/>
    <p:sldId id="878" r:id="rId18"/>
    <p:sldId id="880" r:id="rId19"/>
    <p:sldId id="881" r:id="rId20"/>
    <p:sldId id="919" r:id="rId21"/>
    <p:sldId id="882" r:id="rId22"/>
    <p:sldId id="883" r:id="rId23"/>
    <p:sldId id="884" r:id="rId24"/>
    <p:sldId id="885" r:id="rId25"/>
    <p:sldId id="886" r:id="rId26"/>
    <p:sldId id="920" r:id="rId27"/>
    <p:sldId id="887" r:id="rId28"/>
    <p:sldId id="889" r:id="rId29"/>
    <p:sldId id="890" r:id="rId30"/>
    <p:sldId id="865" r:id="rId31"/>
    <p:sldId id="894" r:id="rId32"/>
    <p:sldId id="923" r:id="rId33"/>
    <p:sldId id="924" r:id="rId34"/>
    <p:sldId id="895" r:id="rId35"/>
    <p:sldId id="921" r:id="rId36"/>
    <p:sldId id="932" r:id="rId37"/>
    <p:sldId id="929" r:id="rId38"/>
    <p:sldId id="931" r:id="rId39"/>
    <p:sldId id="930" r:id="rId40"/>
    <p:sldId id="453" r:id="rId4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14" autoAdjust="0"/>
  </p:normalViewPr>
  <p:slideViewPr>
    <p:cSldViewPr>
      <p:cViewPr varScale="1">
        <p:scale>
          <a:sx n="107" d="100"/>
          <a:sy n="107" d="100"/>
        </p:scale>
        <p:origin x="138" y="222"/>
      </p:cViewPr>
      <p:guideLst>
        <p:guide orient="horz" pos="2114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236F9-46D5-41EE-8EE4-6C15813536C5}" type="datetimeFigureOut">
              <a:rPr lang="zh-CN" altLang="en-US" smtClean="0">
                <a:latin typeface="Times New Roman" panose="02020603050405020304" pitchFamily="18" charset="0"/>
              </a:rPr>
              <a:pPr/>
              <a:t>2019/11/9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119C9-8DCE-46C0-9EE2-89EA52A381E5}" type="slidenum">
              <a:rPr lang="zh-CN" altLang="en-US" smtClean="0">
                <a:latin typeface="Times New Roman" panose="02020603050405020304" pitchFamily="18" charset="0"/>
              </a:rPr>
              <a:pPr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09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430958-1F1F-4502-8099-90CEAB09B091}" type="datetimeFigureOut">
              <a:rPr lang="zh-CN" altLang="en-US" smtClean="0"/>
              <a:pPr>
                <a:defRPr/>
              </a:pPr>
              <a:t>2019/11/9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782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31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3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50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52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31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6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2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5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82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88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75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90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17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12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3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5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5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30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9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8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0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69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59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37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09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17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64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98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95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6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25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1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6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3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4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0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D4CF7-30DB-4B57-A3EF-5F41A55AD42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5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36EF-D8EB-4407-A5CF-C7070A9397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" name="Group 2"/>
          <p:cNvGrpSpPr/>
          <p:nvPr userDrawn="1"/>
        </p:nvGrpSpPr>
        <p:grpSpPr bwMode="auto">
          <a:xfrm>
            <a:off x="119336" y="332657"/>
            <a:ext cx="10801200" cy="1223888"/>
            <a:chOff x="0" y="1536"/>
            <a:chExt cx="5675" cy="663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dirty="0" smtClean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dirty="0" smtClean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82BD3-FE23-45C8-A8BC-84B2BF18BA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08CDF-2845-48D4-AB64-14A3642053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B2195-7BBF-4ABF-8F10-BC4A585977D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A4B4C-214D-4057-BC59-AC5C7DE321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39E9B-5162-42AD-96DB-DD1B76792D6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74E41-E94B-4CC0-98ED-E4907D9469D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D7777-9EAC-4BEA-9BD1-E3B71164C53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254E5-95CF-4273-AFB7-915D1262EF5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6545F-C0CD-46CA-A8CC-B331959507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D8297-7A22-4B12-B8B4-4C16AE1655B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16C06C-C76E-46F5-95C1-0D67AE392F6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usner/wm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sinat_33741547/article/details/80163719" TargetMode="External"/><Relationship Id="rId5" Type="http://schemas.openxmlformats.org/officeDocument/2006/relationships/hyperlink" Target="https://blog.csdn.net/qq_36446111/article/details/72903922" TargetMode="External"/><Relationship Id="rId4" Type="http://schemas.openxmlformats.org/officeDocument/2006/relationships/hyperlink" Target="https://jozeelin.github.io/2019/07/26/WMD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jozeelin.github.io/2019/07/26/WMD/" TargetMode="External"/><Relationship Id="rId13" Type="http://schemas.openxmlformats.org/officeDocument/2006/relationships/hyperlink" Target="https://blog.csdn.net/sinat_34080511/article/details/69665023" TargetMode="External"/><Relationship Id="rId3" Type="http://schemas.openxmlformats.org/officeDocument/2006/relationships/hyperlink" Target="https://blog.csdn.net/zhaoyin214/article/details/102773677" TargetMode="External"/><Relationship Id="rId7" Type="http://schemas.openxmlformats.org/officeDocument/2006/relationships/hyperlink" Target="https://zhuanlan.zhihu.com/p/88527171" TargetMode="External"/><Relationship Id="rId12" Type="http://schemas.openxmlformats.org/officeDocument/2006/relationships/hyperlink" Target="https://www.jianshu.com/p/8a135307d646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qq_36446111/article/details/72903922" TargetMode="External"/><Relationship Id="rId11" Type="http://schemas.openxmlformats.org/officeDocument/2006/relationships/hyperlink" Target="https://blog.csdn.net/sinat_33741547/article/details/80163719" TargetMode="External"/><Relationship Id="rId5" Type="http://schemas.openxmlformats.org/officeDocument/2006/relationships/hyperlink" Target="https://blog.csdn.net/weixin_34006965/article/details/91670002" TargetMode="External"/><Relationship Id="rId15" Type="http://schemas.openxmlformats.org/officeDocument/2006/relationships/hyperlink" Target="https://www.cnblogs.com/nxf-rabbit75/p/10857008.html" TargetMode="External"/><Relationship Id="rId10" Type="http://schemas.openxmlformats.org/officeDocument/2006/relationships/hyperlink" Target="https://blog.csdn.net/weixin_34025051/article/details/90568966" TargetMode="External"/><Relationship Id="rId4" Type="http://schemas.openxmlformats.org/officeDocument/2006/relationships/hyperlink" Target="https://blog.csdn.net/cfdoge/article/details/97390659" TargetMode="External"/><Relationship Id="rId9" Type="http://schemas.openxmlformats.org/officeDocument/2006/relationships/hyperlink" Target="https://blog.csdn.net/weixin_38442365/article/details/79775518" TargetMode="External"/><Relationship Id="rId14" Type="http://schemas.openxmlformats.org/officeDocument/2006/relationships/hyperlink" Target="https://cloud.tencent.com/developer/article/143595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2060848"/>
            <a:ext cx="10913296" cy="17619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</a:t>
            </a:r>
            <a:r>
              <a:rPr lang="zh-CN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r>
              <a:rPr lang="zh-CN" alt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Word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Document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43472" y="193086"/>
            <a:ext cx="9041088" cy="891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ML Paper Reading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7392144" y="5195336"/>
            <a:ext cx="331236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Myles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（阿勇）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2019.11.9  15:00-16:00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307540" y="4024177"/>
            <a:ext cx="752476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Kusner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et, al. Washington University, ICML2015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三、</a:t>
            </a:r>
            <a:r>
              <a:rPr kumimoji="1"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Word2Vec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词向量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AutoShape 2" descr="https://pic3.zhimg.com/80/v2-1f06fccf086ed682d02fa8bf8d36368a_hd.jpg"/>
          <p:cNvSpPr>
            <a:spLocks noChangeAspect="1" noChangeArrowheads="1"/>
          </p:cNvSpPr>
          <p:nvPr/>
        </p:nvSpPr>
        <p:spPr bwMode="auto">
          <a:xfrm>
            <a:off x="155574" y="-144463"/>
            <a:ext cx="2844081" cy="284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767541"/>
            <a:ext cx="7400949" cy="45417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5360" y="1767541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和</a:t>
            </a:r>
            <a:r>
              <a:rPr lang="en-US" altLang="zh-CN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都有一个窗口，</a:t>
            </a:r>
            <a:r>
              <a:rPr lang="en-US" altLang="zh-CN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是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通过窗口内的其他词来预测窗口中心词，</a:t>
            </a:r>
            <a:r>
              <a:rPr lang="en-US" altLang="zh-CN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是利用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窗口中心词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来预测窗口内的其他词。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360" y="4060672"/>
            <a:ext cx="345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输入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一个单词，必然存在其上下文，上下文中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的邻近单词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即为正样本，从词汇表中再采样出若干个和上下文无关的其他单词，作为负样本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。（非监督学习）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734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39416" y="2060848"/>
            <a:ext cx="9937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词嵌入</a:t>
            </a:r>
            <a:r>
              <a:rPr lang="zh-CN" altLang="en-US" sz="2000" dirty="0">
                <a:latin typeface="Times New Roman" panose="02020603050405020304" pitchFamily="18" charset="0"/>
              </a:rPr>
              <a:t>模型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使用浅层神经网络语言模型（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NNLM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</a:rPr>
              <a:t>学习单词的向量表示，从句子的局部共现中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学习有语义意义的单词表示。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Skip-Gram</a:t>
            </a:r>
            <a:r>
              <a:rPr lang="zh-CN" altLang="en-US" sz="2000" dirty="0">
                <a:latin typeface="Times New Roman" panose="02020603050405020304" pitchFamily="18" charset="0"/>
              </a:rPr>
              <a:t>模型：由输入层、投影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层和</a:t>
            </a:r>
            <a:r>
              <a:rPr lang="zh-CN" altLang="en-US" sz="2000" dirty="0">
                <a:latin typeface="Times New Roman" panose="02020603050405020304" pitchFamily="18" charset="0"/>
              </a:rPr>
              <a:t>输出层组成，用于预测相邻单词（</a:t>
            </a:r>
            <a:r>
              <a:rPr lang="en-US" altLang="zh-CN" sz="2000" dirty="0">
                <a:latin typeface="Times New Roman" panose="02020603050405020304" pitchFamily="18" charset="0"/>
              </a:rPr>
              <a:t>nearby words</a:t>
            </a:r>
            <a:r>
              <a:rPr lang="zh-CN" altLang="en-US" sz="2000" dirty="0">
                <a:latin typeface="Times New Roman" panose="02020603050405020304" pitchFamily="18" charset="0"/>
              </a:rPr>
              <a:t>）。根据一个词窗口选定中心词，去最大化近邻词的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后验概率。</a:t>
            </a:r>
            <a:r>
              <a:rPr lang="zh-CN" altLang="en-US" sz="2000" dirty="0">
                <a:latin typeface="Times New Roman" panose="02020603050405020304" pitchFamily="18" charset="0"/>
              </a:rPr>
              <a:t>训练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之后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词向量可以计算距离，比如</a:t>
            </a:r>
            <a:r>
              <a:rPr lang="zh-CN" altLang="en-US" sz="2000" dirty="0">
                <a:latin typeface="Times New Roman" panose="02020603050405020304" pitchFamily="18" charset="0"/>
              </a:rPr>
              <a:t>两个词如果十分类似，则它们的向量夹角距离会很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小。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通过</a:t>
            </a:r>
            <a:r>
              <a:rPr lang="zh-CN" altLang="en-US" sz="2000" dirty="0">
                <a:latin typeface="Times New Roman" panose="02020603050405020304" pitchFamily="18" charset="0"/>
              </a:rPr>
              <a:t>最大化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语料库中</a:t>
            </a:r>
            <a:r>
              <a:rPr lang="zh-CN" altLang="en-US" sz="2000" dirty="0">
                <a:latin typeface="Times New Roman" panose="02020603050405020304" pitchFamily="18" charset="0"/>
              </a:rPr>
              <a:t>相邻单词（</a:t>
            </a:r>
            <a:r>
              <a:rPr lang="en-US" altLang="zh-CN" sz="2000" dirty="0">
                <a:latin typeface="Times New Roman" panose="02020603050405020304" pitchFamily="18" charset="0"/>
              </a:rPr>
              <a:t>neighboring words</a:t>
            </a:r>
            <a:r>
              <a:rPr lang="zh-CN" altLang="en-US" sz="2000" dirty="0">
                <a:latin typeface="Times New Roman" panose="02020603050405020304" pitchFamily="18" charset="0"/>
              </a:rPr>
              <a:t>）的对数概率（</a:t>
            </a:r>
            <a:r>
              <a:rPr lang="en-US" altLang="zh-CN" sz="2000" dirty="0">
                <a:latin typeface="Times New Roman" panose="02020603050405020304" pitchFamily="18" charset="0"/>
              </a:rPr>
              <a:t>log probability</a:t>
            </a:r>
            <a:r>
              <a:rPr lang="zh-CN" altLang="en-US" sz="2000" dirty="0">
                <a:latin typeface="Times New Roman" panose="02020603050405020304" pitchFamily="18" charset="0"/>
              </a:rPr>
              <a:t>），训练各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单词的词</a:t>
            </a:r>
            <a:r>
              <a:rPr lang="zh-CN" altLang="en-US" sz="2000" dirty="0">
                <a:latin typeface="Times New Roman" panose="02020603050405020304" pitchFamily="18" charset="0"/>
              </a:rPr>
              <a:t>向量（</a:t>
            </a:r>
            <a:r>
              <a:rPr lang="en-US" altLang="zh-CN" sz="2000" dirty="0">
                <a:latin typeface="Times New Roman" panose="02020603050405020304" pitchFamily="18" charset="0"/>
              </a:rPr>
              <a:t>word vector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968552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三、</a:t>
            </a:r>
            <a:r>
              <a:rPr kumimoji="1"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Word2Vec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词向量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6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5441" y="2265836"/>
            <a:ext cx="4608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目标函数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 给定</a:t>
            </a:r>
            <a:r>
              <a:rPr lang="zh-CN" altLang="en-US" sz="2000" dirty="0">
                <a:latin typeface="Times New Roman" panose="02020603050405020304" pitchFamily="18" charset="0"/>
              </a:rPr>
              <a:t>单词序列</a:t>
            </a:r>
            <a:r>
              <a:rPr lang="en-US" altLang="zh-CN" sz="2000" dirty="0">
                <a:latin typeface="Times New Roman" panose="02020603050405020304" pitchFamily="18" charset="0"/>
              </a:rPr>
              <a:t>w1,⋯,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(t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表示单词</a:t>
            </a:r>
            <a:r>
              <a:rPr lang="en-US" altLang="zh-CN" sz="2000" dirty="0">
                <a:latin typeface="Times New Roman" panose="02020603050405020304" pitchFamily="18" charset="0"/>
              </a:rPr>
              <a:t>t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的前后相邻</a:t>
            </a:r>
            <a:r>
              <a:rPr lang="zh-CN" altLang="en-US" sz="2000" dirty="0">
                <a:latin typeface="Times New Roman" panose="02020603050405020304" pitchFamily="18" charset="0"/>
              </a:rPr>
              <a:t>单词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集合，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wj</a:t>
            </a:r>
            <a:r>
              <a:rPr lang="en-US" altLang="zh-CN" sz="2000" dirty="0" err="1">
                <a:latin typeface="Times New Roman" panose="02020603050405020304" pitchFamily="18" charset="0"/>
              </a:rPr>
              <a:t>∣wt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表示单词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向量</a:t>
            </a:r>
            <a:r>
              <a:rPr lang="zh-CN" altLang="en-US" sz="2000" dirty="0">
                <a:latin typeface="Times New Roman" panose="02020603050405020304" pitchFamily="18" charset="0"/>
              </a:rPr>
              <a:t>表达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之间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层级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softmax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分类概率（</a:t>
            </a:r>
            <a:r>
              <a:rPr lang="en-US" altLang="zh-CN" sz="2000" dirty="0">
                <a:latin typeface="Times New Roman" panose="02020603050405020304" pitchFamily="18" charset="0"/>
              </a:rPr>
              <a:t>hierarchical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softmax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三、</a:t>
            </a:r>
            <a:r>
              <a:rPr kumimoji="1"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Word2Vec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词向量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4071367"/>
            <a:ext cx="2967541" cy="1008112"/>
          </a:xfrm>
          <a:prstGeom prst="rect">
            <a:avLst/>
          </a:prstGeom>
        </p:spPr>
      </p:pic>
      <p:pic>
        <p:nvPicPr>
          <p:cNvPr id="5" name="Picture 2" descr="http://ata2-img.cn-hangzhou.img-pub.aliyun-inc.com/0b175062c9d5ff1130380b9557788a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18" y="2420888"/>
            <a:ext cx="654367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50976" y="5373216"/>
            <a:ext cx="5140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性能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由于其架构简单，使用层级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Softmax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，模型能够在大数据集上学到复杂的单词关系。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8460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39416" y="1692032"/>
            <a:ext cx="97210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单词</a:t>
            </a:r>
            <a:r>
              <a:rPr lang="zh-CN" altLang="en-US" sz="2000" dirty="0">
                <a:latin typeface="Times New Roman" panose="02020603050405020304" pitchFamily="18" charset="0"/>
              </a:rPr>
              <a:t>向量化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latin typeface="Times New Roman" panose="02020603050405020304" pitchFamily="18" charset="0"/>
              </a:rPr>
              <a:t>∈R</a:t>
            </a:r>
            <a:r>
              <a:rPr lang="en-US" altLang="zh-CN" sz="2000" baseline="30000" dirty="0" err="1">
                <a:latin typeface="Times New Roman" panose="02020603050405020304" pitchFamily="18" charset="0"/>
              </a:rPr>
              <a:t>dxn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表示词库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000" dirty="0">
                <a:latin typeface="Times New Roman" panose="02020603050405020304" pitchFamily="18" charset="0"/>
              </a:rPr>
              <a:t>单词的</a:t>
            </a:r>
            <a:r>
              <a:rPr lang="en-US" altLang="zh-CN" sz="2000" dirty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>
                <a:latin typeface="Times New Roman" panose="02020603050405020304" pitchFamily="18" charset="0"/>
              </a:rPr>
              <a:t>嵌入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矩阵，第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列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∈R</a:t>
            </a:r>
            <a:r>
              <a:rPr lang="en-US" altLang="zh-CN" sz="2000" baseline="30000" dirty="0" err="1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r>
              <a:rPr lang="zh-CN" altLang="en-US" sz="2000" dirty="0">
                <a:latin typeface="Times New Roman" panose="02020603050405020304" pitchFamily="18" charset="0"/>
              </a:rPr>
              <a:t>第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000" dirty="0">
                <a:latin typeface="Times New Roman" panose="02020603050405020304" pitchFamily="18" charset="0"/>
              </a:rPr>
              <a:t>单词在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维特征空间</a:t>
            </a:r>
            <a:r>
              <a:rPr lang="zh-CN" altLang="en-US" sz="2000" dirty="0">
                <a:latin typeface="Times New Roman" panose="02020603050405020304" pitchFamily="18" charset="0"/>
              </a:rPr>
              <a:t>中的词嵌入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文档向量化表示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文本</a:t>
            </a:r>
            <a:r>
              <a:rPr lang="zh-CN" altLang="en-US" sz="2000" dirty="0">
                <a:latin typeface="Times New Roman" panose="02020603050405020304" pitchFamily="18" charset="0"/>
              </a:rPr>
              <a:t>文档表示为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</a:t>
            </a:r>
            <a:r>
              <a:rPr lang="zh-CN" altLang="en-US" sz="2000" dirty="0">
                <a:latin typeface="Times New Roman" panose="02020603050405020304" pitchFamily="18" charset="0"/>
              </a:rPr>
              <a:t>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袋（</a:t>
            </a:r>
            <a:r>
              <a:rPr lang="en-US" altLang="zh-CN" sz="2000" dirty="0">
                <a:latin typeface="Times New Roman" panose="02020603050405020304" pitchFamily="18" charset="0"/>
              </a:rPr>
              <a:t>normalized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</a:rPr>
              <a:t>nBOW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向量</a:t>
            </a:r>
            <a:r>
              <a:rPr lang="en-US" altLang="zh-CN" sz="2000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即如果单词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在文档中出现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次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则                  。由于多数单词不会在特定的某一篇文档出现，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向量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非常稀疏。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单纯形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simplex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</a:rPr>
              <a:t>代数拓扑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中的概念，是</a:t>
            </a:r>
            <a:r>
              <a:rPr lang="zh-CN" altLang="en-US" sz="2000" dirty="0">
                <a:latin typeface="Times New Roman" panose="02020603050405020304" pitchFamily="18" charset="0"/>
              </a:rPr>
              <a:t>三角形和四面体的一种泛化，一个</a:t>
            </a:r>
            <a:r>
              <a:rPr lang="en-US" altLang="zh-CN" sz="2000" dirty="0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维单纯形是指包含 </a:t>
            </a:r>
            <a:r>
              <a:rPr lang="en-US" altLang="zh-CN" sz="2000" dirty="0">
                <a:latin typeface="Times New Roman" panose="02020603050405020304" pitchFamily="18" charset="0"/>
              </a:rPr>
              <a:t>k+1</a:t>
            </a:r>
            <a:r>
              <a:rPr lang="zh-CN" altLang="en-US" sz="2000" dirty="0">
                <a:latin typeface="Times New Roman" panose="02020603050405020304" pitchFamily="18" charset="0"/>
              </a:rPr>
              <a:t>个节点的凸多面体。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可以把文档向量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认为是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−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维单纯形上的点，</a:t>
            </a:r>
            <a:r>
              <a:rPr lang="zh-CN" altLang="en-US" sz="2000" dirty="0">
                <a:latin typeface="Times New Roman" panose="02020603050405020304" pitchFamily="18" charset="0"/>
              </a:rPr>
              <a:t>包含不同唯一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词（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unique words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）的两个文档位于单纯形的不同区域</a:t>
            </a:r>
            <a:r>
              <a:rPr lang="zh-CN" altLang="en-US" sz="2000" dirty="0">
                <a:latin typeface="Times New Roman" panose="02020603050405020304" pitchFamily="18" charset="0"/>
              </a:rPr>
              <a:t>。可能存在两个语义相似的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文本，由于</a:t>
            </a:r>
            <a:r>
              <a:rPr lang="zh-CN" altLang="en-US" sz="2000" dirty="0">
                <a:latin typeface="Times New Roman" panose="02020603050405020304" pitchFamily="18" charset="0"/>
              </a:rPr>
              <a:t>所用词完全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不同，导致</a:t>
            </a:r>
            <a:r>
              <a:rPr lang="zh-CN" altLang="en-US" sz="2000" dirty="0">
                <a:latin typeface="Times New Roman" panose="02020603050405020304" pitchFamily="18" charset="0"/>
              </a:rPr>
              <a:t>文档向量的非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零部分散落在不同部分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情况。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3625223"/>
            <a:ext cx="1080120" cy="3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58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03478" y="4700411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词</a:t>
            </a:r>
            <a:r>
              <a:rPr lang="zh-CN" altLang="en-US" sz="2000" dirty="0">
                <a:latin typeface="Times New Roman" panose="02020603050405020304" pitchFamily="18" charset="0"/>
              </a:rPr>
              <a:t>映射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损失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(word travel cost)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本文</a:t>
            </a:r>
            <a:r>
              <a:rPr lang="zh-CN" altLang="en-US" sz="2000" dirty="0">
                <a:latin typeface="Times New Roman" panose="02020603050405020304" pitchFamily="18" charset="0"/>
              </a:rPr>
              <a:t>将单词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对的</a:t>
            </a:r>
            <a:r>
              <a:rPr lang="zh-CN" altLang="en-US" sz="2000" dirty="0">
                <a:latin typeface="Times New Roman" panose="02020603050405020304" pitchFamily="18" charset="0"/>
              </a:rPr>
              <a:t>语义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相似度纳入文档距离，单词距离采用</a:t>
            </a:r>
            <a:r>
              <a:rPr lang="zh-CN" altLang="en-US" sz="2000" dirty="0">
                <a:latin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>
                <a:latin typeface="Times New Roman" panose="02020603050405020304" pitchFamily="18" charset="0"/>
              </a:rPr>
              <a:t>嵌入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空间中</a:t>
            </a:r>
            <a:r>
              <a:rPr lang="zh-CN" altLang="en-US" sz="2000" dirty="0">
                <a:latin typeface="Times New Roman" panose="02020603050405020304" pitchFamily="18" charset="0"/>
              </a:rPr>
              <a:t>的欧氏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距离度量，单词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之间</a:t>
            </a:r>
            <a:r>
              <a:rPr lang="zh-CN" altLang="en-US" sz="2000" dirty="0">
                <a:latin typeface="Times New Roman" panose="02020603050405020304" pitchFamily="18" charset="0"/>
              </a:rPr>
              <a:t>的距离表示一个单词移动到另一个单词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的传输代价，即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11266" name="Picture 2" descr="https://img-blog.csdn.net/20180401152047824?watermark/2/text/aHR0cHM6Ly9ibG9nLmNzZG4ubmV0L3dlaXhpbl8zODQ0MjM2NQ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364079"/>
            <a:ext cx="7073896" cy="33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95" y="6165304"/>
            <a:ext cx="21431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177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img-blog.csdn.net/20180502110400138?watermark/2/text/aHR0cHM6Ly9ibG9nLmNzZG4ubmV0L3NpbmF0XzMzNzQxNTQ3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2276872"/>
            <a:ext cx="6168008" cy="455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img-blog.csdn.net/20180502110458283?watermark/2/text/aHR0cHM6Ly9ibG9nLmNzZG4ubmV0L3NpbmF0XzMzNzQxNTQ3/font/5a6L5L2T/fontsize/400/fill/I0JBQkFCMA==/dissolve/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12" y="0"/>
            <a:ext cx="596006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416378" y="1628800"/>
            <a:ext cx="1188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EMD</a:t>
            </a:r>
            <a:r>
              <a:rPr lang="zh-CN" altLang="en-US" b="1" dirty="0">
                <a:latin typeface="Times New Roman" panose="02020603050405020304" pitchFamily="18" charset="0"/>
              </a:rPr>
              <a:t>距离</a:t>
            </a: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1192257" y="332656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88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12290" name="Picture 2" descr="https://img-blog.csdn.net/20180401152021476?watermark/2/text/aHR0cHM6Ly9ibG9nLmNzZG4ubmV0L3dlaXhpbl8zODQ0MjM2NQ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57" y="2204864"/>
            <a:ext cx="450885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51383" y="1815616"/>
            <a:ext cx="6224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</a:rPr>
              <a:t>两个文档间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距离定义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中所有单词迁移至</a:t>
            </a:r>
            <a:r>
              <a:rPr lang="en-US" altLang="zh-CN" dirty="0">
                <a:latin typeface="Times New Roman" panose="02020603050405020304" pitchFamily="18" charset="0"/>
              </a:rPr>
              <a:t>d′  </a:t>
            </a:r>
            <a:r>
              <a:rPr lang="zh-CN" altLang="en-US" dirty="0">
                <a:latin typeface="Times New Roman" panose="02020603050405020304" pitchFamily="18" charset="0"/>
              </a:rPr>
              <a:t>中的最小加权累积</a:t>
            </a:r>
            <a:r>
              <a:rPr lang="zh-CN" altLang="en-US" dirty="0" smtClean="0">
                <a:latin typeface="Times New Roman" panose="02020603050405020304" pitchFamily="18" charset="0"/>
              </a:rPr>
              <a:t>代价</a:t>
            </a:r>
            <a:r>
              <a:rPr lang="en-US" altLang="zh-CN" dirty="0" smtClean="0">
                <a:latin typeface="Times New Roman" panose="02020603050405020304" pitchFamily="18" charset="0"/>
              </a:rPr>
              <a:t>(the </a:t>
            </a:r>
            <a:r>
              <a:rPr lang="en-US" altLang="zh-CN" dirty="0">
                <a:latin typeface="Times New Roman" panose="02020603050405020304" pitchFamily="18" charset="0"/>
              </a:rPr>
              <a:t>distance between the two documents as the minimum </a:t>
            </a:r>
            <a:r>
              <a:rPr lang="en-US" altLang="zh-CN" dirty="0" smtClean="0">
                <a:latin typeface="Times New Roman" panose="02020603050405020304" pitchFamily="18" charset="0"/>
              </a:rPr>
              <a:t>weighted </a:t>
            </a:r>
            <a:r>
              <a:rPr lang="en-US" altLang="zh-CN" dirty="0">
                <a:latin typeface="Times New Roman" panose="02020603050405020304" pitchFamily="18" charset="0"/>
              </a:rPr>
              <a:t>cumulative cost required to move all words from d to d 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7225" y="3356992"/>
            <a:ext cx="61926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WMD</a:t>
            </a:r>
            <a:r>
              <a:rPr lang="zh-CN" altLang="en-US" dirty="0">
                <a:latin typeface="Times New Roman" panose="02020603050405020304" pitchFamily="18" charset="0"/>
              </a:rPr>
              <a:t>问题中，可以将文档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单词</a:t>
            </a:r>
            <a:r>
              <a:rPr lang="zh-CN" altLang="en-US" dirty="0">
                <a:latin typeface="Times New Roman" panose="02020603050405020304" pitchFamily="18" charset="0"/>
              </a:rPr>
              <a:t>的权重看作工厂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的货物量，将另一个文档</a:t>
            </a:r>
            <a:r>
              <a:rPr lang="en-US" altLang="zh-CN" dirty="0">
                <a:latin typeface="Times New Roman" panose="02020603050405020304" pitchFamily="18" charset="0"/>
              </a:rPr>
              <a:t>d’</a:t>
            </a:r>
            <a:r>
              <a:rPr lang="zh-CN" altLang="en-US" dirty="0">
                <a:latin typeface="Times New Roman" panose="02020603050405020304" pitchFamily="18" charset="0"/>
              </a:rPr>
              <a:t>看作仓库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</a:rPr>
              <a:t>将单词</a:t>
            </a:r>
            <a:r>
              <a:rPr lang="en-US" altLang="zh-CN" dirty="0">
                <a:latin typeface="Times New Roman" panose="02020603050405020304" pitchFamily="18" charset="0"/>
              </a:rPr>
              <a:t>Pi</a:t>
            </a:r>
            <a:r>
              <a:rPr lang="zh-CN" altLang="en-US" dirty="0">
                <a:latin typeface="Times New Roman" panose="02020603050405020304" pitchFamily="18" charset="0"/>
              </a:rPr>
              <a:t>转换到单词</a:t>
            </a:r>
            <a:r>
              <a:rPr lang="en-US" altLang="zh-CN" dirty="0">
                <a:latin typeface="Times New Roman" panose="02020603050405020304" pitchFamily="18" charset="0"/>
              </a:rPr>
              <a:t>Qi</a:t>
            </a:r>
            <a:r>
              <a:rPr lang="zh-CN" altLang="en-US" dirty="0">
                <a:latin typeface="Times New Roman" panose="02020603050405020304" pitchFamily="18" charset="0"/>
              </a:rPr>
              <a:t>需要消耗的权重看作从工厂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中运出的货物量</a:t>
            </a:r>
            <a:r>
              <a:rPr lang="en-US" altLang="zh-CN" dirty="0" err="1">
                <a:latin typeface="Times New Roman" panose="02020603050405020304" pitchFamily="18" charset="0"/>
              </a:rPr>
              <a:t>Tij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c(</a:t>
            </a:r>
            <a:r>
              <a:rPr lang="en-US" altLang="zh-CN" dirty="0" err="1">
                <a:latin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表示两个单词向量</a:t>
            </a:r>
            <a:r>
              <a:rPr lang="zh-CN" altLang="en-US" dirty="0" smtClean="0">
                <a:latin typeface="Times New Roman" panose="02020603050405020304" pitchFamily="18" charset="0"/>
              </a:rPr>
              <a:t>的距离。由于</a:t>
            </a:r>
            <a:r>
              <a:rPr lang="en-US" altLang="zh-CN" dirty="0" smtClean="0">
                <a:latin typeface="Times New Roman" panose="02020603050405020304" pitchFamily="18" charset="0"/>
              </a:rPr>
              <a:t>c(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是一个测度（</a:t>
            </a:r>
            <a:r>
              <a:rPr lang="en-US" altLang="zh-CN" dirty="0">
                <a:latin typeface="Times New Roman" panose="02020603050405020304" pitchFamily="18" charset="0"/>
              </a:rPr>
              <a:t>metric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  <a:r>
              <a:rPr lang="zh-CN" altLang="en-US" dirty="0" smtClean="0">
                <a:latin typeface="Times New Roman" panose="02020603050405020304" pitchFamily="18" charset="0"/>
              </a:rPr>
              <a:t>可证</a:t>
            </a:r>
            <a:r>
              <a:rPr lang="en-US" altLang="zh-CN" dirty="0" smtClean="0">
                <a:latin typeface="Times New Roman" panose="02020603050405020304" pitchFamily="18" charset="0"/>
              </a:rPr>
              <a:t>WMD</a:t>
            </a:r>
            <a:r>
              <a:rPr lang="zh-CN" altLang="en-US" dirty="0">
                <a:latin typeface="Times New Roman" panose="02020603050405020304" pitchFamily="18" charset="0"/>
              </a:rPr>
              <a:t>也是一个测度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68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3074" name="Picture 2" descr="https://img-blog.csdnimg.cn/20191027233404412.png?x-oss-process=image/watermark,type_ZmFuZ3poZW5naGVpdGk,shadow_10,text_aHR0cHM6Ly9ibG9nLmNzZG4ubmV0L3poYW95aW4yMTQ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1" y="1628800"/>
            <a:ext cx="5256584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35361" y="4437112"/>
            <a:ext cx="612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</a:rPr>
              <a:t>第一个约束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</a:rPr>
              <a:t>等号左侧</a:t>
            </a:r>
            <a:r>
              <a:rPr lang="zh-CN" altLang="en-US" dirty="0">
                <a:latin typeface="Times New Roman" panose="02020603050405020304" pitchFamily="18" charset="0"/>
              </a:rPr>
              <a:t>代表</a:t>
            </a:r>
            <a:r>
              <a:rPr lang="zh-CN" altLang="en-US" dirty="0" smtClean="0">
                <a:latin typeface="Times New Roman" panose="02020603050405020304" pitchFamily="18" charset="0"/>
              </a:rPr>
              <a:t>对某个</a:t>
            </a:r>
            <a:r>
              <a:rPr lang="zh-CN" altLang="en-US" dirty="0">
                <a:latin typeface="Times New Roman" panose="02020603050405020304" pitchFamily="18" charset="0"/>
              </a:rPr>
              <a:t>文档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的单词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，将</a:t>
            </a:r>
            <a:r>
              <a:rPr lang="zh-CN" altLang="en-US" dirty="0">
                <a:latin typeface="Times New Roman" panose="02020603050405020304" pitchFamily="18" charset="0"/>
              </a:rPr>
              <a:t>它所有和文档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’中</a:t>
            </a:r>
            <a:r>
              <a:rPr lang="zh-CN" altLang="en-US" dirty="0">
                <a:latin typeface="Times New Roman" panose="02020603050405020304" pitchFamily="18" charset="0"/>
              </a:rPr>
              <a:t>的不同单词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的映射值加起来</a:t>
            </a:r>
            <a:r>
              <a:rPr lang="zh-CN" altLang="en-US" dirty="0" smtClean="0">
                <a:latin typeface="Times New Roman" panose="02020603050405020304" pitchFamily="18" charset="0"/>
              </a:rPr>
              <a:t>，应该</a:t>
            </a:r>
            <a:r>
              <a:rPr lang="zh-CN" altLang="en-US" dirty="0">
                <a:latin typeface="Times New Roman" panose="02020603050405020304" pitchFamily="18" charset="0"/>
              </a:rPr>
              <a:t>等于其本身在文档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中出现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频率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</a:rPr>
              <a:t>第</a:t>
            </a:r>
            <a:r>
              <a:rPr lang="zh-CN" altLang="en-US" dirty="0">
                <a:latin typeface="Times New Roman" panose="02020603050405020304" pitchFamily="18" charset="0"/>
              </a:rPr>
              <a:t>二</a:t>
            </a:r>
            <a:r>
              <a:rPr lang="zh-CN" altLang="en-US" dirty="0" smtClean="0"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约束中等号左侧代表对某个文档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’的单词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</a:rPr>
              <a:t>，将所有从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单词流入它的映射</a:t>
            </a:r>
            <a:r>
              <a:rPr lang="zh-CN" altLang="en-US" dirty="0">
                <a:latin typeface="Times New Roman" panose="02020603050405020304" pitchFamily="18" charset="0"/>
              </a:rPr>
              <a:t>值加起来，应该等于其本身在文档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’中</a:t>
            </a:r>
            <a:r>
              <a:rPr lang="zh-CN" altLang="en-US" dirty="0">
                <a:latin typeface="Times New Roman" panose="02020603050405020304" pitchFamily="18" charset="0"/>
              </a:rPr>
              <a:t>出现的频率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1885474"/>
            <a:ext cx="3744416" cy="23211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9376" y="1655012"/>
            <a:ext cx="1584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</a:rPr>
              <a:t>公式</a:t>
            </a:r>
            <a:r>
              <a:rPr lang="zh-CN" altLang="en-US" dirty="0">
                <a:latin typeface="Times New Roman" panose="02020603050405020304" pitchFamily="18" charset="0"/>
              </a:rPr>
              <a:t>表达</a:t>
            </a:r>
            <a:endParaRPr lang="en-US" altLang="zh-CN" dirty="0" smtClean="0">
              <a:solidFill>
                <a:srgbClr val="40404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40281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11424" y="1988840"/>
            <a:ext cx="9649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上述线性规划</a:t>
            </a:r>
            <a:r>
              <a:rPr lang="zh-CN" altLang="en-US" sz="2000" dirty="0">
                <a:latin typeface="Times New Roman" panose="02020603050405020304" pitchFamily="18" charset="0"/>
              </a:rPr>
              <a:t>问题是</a:t>
            </a:r>
            <a:r>
              <a:rPr lang="en-US" altLang="zh-CN" sz="2000" dirty="0">
                <a:latin typeface="Times New Roman" panose="02020603050405020304" pitchFamily="18" charset="0"/>
              </a:rPr>
              <a:t>EMD</a:t>
            </a:r>
            <a:r>
              <a:rPr lang="zh-CN" altLang="en-US" sz="2000" dirty="0">
                <a:latin typeface="Times New Roman" panose="02020603050405020304" pitchFamily="18" charset="0"/>
              </a:rPr>
              <a:t>算法中的一种特殊情况，具体求解过程可参考</a:t>
            </a:r>
            <a:r>
              <a:rPr lang="en-US" altLang="zh-CN" sz="2000" dirty="0">
                <a:latin typeface="Times New Roman" panose="02020603050405020304" pitchFamily="18" charset="0"/>
              </a:rPr>
              <a:t>EMD</a:t>
            </a:r>
            <a:r>
              <a:rPr lang="zh-CN" altLang="en-US" sz="2000" dirty="0">
                <a:latin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。本</a:t>
            </a:r>
            <a:r>
              <a:rPr lang="zh-CN" altLang="en-US" sz="2000" dirty="0">
                <a:latin typeface="Times New Roman" panose="02020603050405020304" pitchFamily="18" charset="0"/>
              </a:rPr>
              <a:t>论文采用了</a:t>
            </a:r>
            <a:r>
              <a:rPr lang="en-US" altLang="zh-CN" sz="2000" dirty="0">
                <a:latin typeface="Times New Roman" panose="02020603050405020304" pitchFamily="18" charset="0"/>
              </a:rPr>
              <a:t>Fast-EMD</a:t>
            </a:r>
            <a:r>
              <a:rPr lang="zh-CN" altLang="en-US" sz="2000" dirty="0">
                <a:latin typeface="Times New Roman" panose="02020603050405020304" pitchFamily="18" charset="0"/>
              </a:rPr>
              <a:t>论文中提出的求解方法：</a:t>
            </a:r>
            <a:r>
              <a:rPr lang="en-US" altLang="zh-CN" sz="2000" dirty="0">
                <a:latin typeface="Times New Roman" panose="02020603050405020304" pitchFamily="18" charset="0"/>
              </a:rPr>
              <a:t>Fast and Robust Earth Mover’s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Distances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求解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距离的时间复杂度是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O(p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3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logp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中向量的长度，即文档中唯一词（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unique words</a:t>
            </a:r>
            <a:r>
              <a:rPr lang="zh-CN" altLang="en-US" sz="2000" dirty="0">
                <a:latin typeface="Times New Roman" panose="02020603050405020304" pitchFamily="18" charset="0"/>
              </a:rPr>
              <a:t>）的数量（去除停用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stop words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2000" dirty="0">
                <a:latin typeface="Times New Roman" panose="02020603050405020304" pitchFamily="18" charset="0"/>
              </a:rPr>
              <a:t>重复词）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虽然</a:t>
            </a:r>
            <a:r>
              <a:rPr lang="zh-CN" altLang="en-US" sz="2000" dirty="0">
                <a:latin typeface="Times New Roman" panose="02020603050405020304" pitchFamily="18" charset="0"/>
              </a:rPr>
              <a:t>通过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距离可以更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准确地求解</a:t>
            </a:r>
            <a:r>
              <a:rPr lang="zh-CN" altLang="en-US" sz="2000" dirty="0">
                <a:latin typeface="Times New Roman" panose="02020603050405020304" pitchFamily="18" charset="0"/>
              </a:rPr>
              <a:t>文本相似度，但是花费时间却很长，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因此本文提出</a:t>
            </a:r>
            <a:r>
              <a:rPr lang="zh-CN" altLang="en-US" sz="2000" dirty="0">
                <a:latin typeface="Times New Roman" panose="02020603050405020304" pitchFamily="18" charset="0"/>
              </a:rPr>
              <a:t>了对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的近似，用适当降低精度</a:t>
            </a:r>
            <a:r>
              <a:rPr lang="zh-CN" altLang="en-US" sz="2000" dirty="0">
                <a:latin typeface="Times New Roman" panose="02020603050405020304" pitchFamily="18" charset="0"/>
              </a:rPr>
              <a:t>的方法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来显著降低</a:t>
            </a:r>
            <a:r>
              <a:rPr lang="zh-CN" altLang="en-US" sz="2000" dirty="0">
                <a:latin typeface="Times New Roman" panose="02020603050405020304" pitchFamily="18" charset="0"/>
              </a:rPr>
              <a:t>时间复杂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度。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运输问题的下界距离：词质心距离（</a:t>
            </a:r>
            <a:r>
              <a:rPr lang="en-US" altLang="zh-CN" sz="2000" dirty="0">
                <a:latin typeface="Times New Roman" panose="02020603050405020304" pitchFamily="18" charset="0"/>
              </a:rPr>
              <a:t>word centroid distance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），根据</a:t>
            </a:r>
            <a:r>
              <a:rPr lang="zh-CN" altLang="en-US" sz="2000" dirty="0">
                <a:latin typeface="Times New Roman" panose="02020603050405020304" pitchFamily="18" charset="0"/>
              </a:rPr>
              <a:t>三角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不等式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文档</a:t>
            </a:r>
            <a:r>
              <a:rPr lang="en-US" altLang="zh-CN" sz="2000" dirty="0">
                <a:latin typeface="Times New Roman" panose="02020603050405020304" pitchFamily="18" charset="0"/>
              </a:rPr>
              <a:t>d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d′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之间的质心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Xd</a:t>
            </a:r>
            <a:r>
              <a:rPr lang="en-US" altLang="zh-CN" sz="2000" dirty="0" err="1">
                <a:latin typeface="Times New Roman" panose="02020603050405020304" pitchFamily="18" charset="0"/>
              </a:rPr>
              <a:t>−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′||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</a:t>
            </a:r>
            <a:r>
              <a:rPr lang="zh-CN" altLang="en-US" sz="2000" dirty="0">
                <a:latin typeface="Times New Roman" panose="02020603050405020304" pitchFamily="18" charset="0"/>
              </a:rPr>
              <a:t>的下界（</a:t>
            </a:r>
            <a:r>
              <a:rPr lang="en-US" altLang="zh-CN" sz="2000" dirty="0">
                <a:latin typeface="Times New Roman" panose="02020603050405020304" pitchFamily="18" charset="0"/>
              </a:rPr>
              <a:t>lower bound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03712" y="404664"/>
            <a:ext cx="4968552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快速计算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30" y="5763985"/>
            <a:ext cx="3312368" cy="7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454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78" y="2086416"/>
            <a:ext cx="4824536" cy="36133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3392" y="2000289"/>
            <a:ext cx="56207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p"/>
            </a:pPr>
            <a:r>
              <a:rPr lang="zh-CN" altLang="zh-CN" sz="2000" dirty="0">
                <a:latin typeface="Times New Roman" panose="02020603050405020304" pitchFamily="18" charset="0"/>
              </a:rPr>
              <a:t>由于二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次模函数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||x||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是</a:t>
            </a:r>
            <a:r>
              <a:rPr lang="zh-CN" altLang="zh-CN" sz="2000" dirty="0">
                <a:latin typeface="Times New Roman" panose="02020603050405020304" pitchFamily="18" charset="0"/>
              </a:rPr>
              <a:t>一个凸函数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可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运用</a:t>
            </a:r>
            <a:r>
              <a:rPr lang="zh-CN" altLang="zh-CN" sz="2000" dirty="0">
                <a:latin typeface="Times New Roman" panose="02020603050405020304" pitchFamily="18" charset="0"/>
              </a:rPr>
              <a:t>Jason inequality（詹森不等式）性质如下：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0"/>
            <a:endParaRPr lang="zh-CN" altLang="zh-CN" sz="2000" dirty="0">
              <a:latin typeface="Times New Roman" panose="02020603050405020304" pitchFamily="18" charset="0"/>
            </a:endParaRPr>
          </a:p>
          <a:p>
            <a:pPr lvl="0"/>
            <a:r>
              <a:rPr lang="zh-CN" altLang="zh-CN" sz="2000" dirty="0">
                <a:latin typeface="Times New Roman" panose="02020603050405020304" pitchFamily="18" charset="0"/>
              </a:rPr>
              <a:t>对于凸函数f(x), 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0"/>
            <a:endParaRPr lang="en-US" altLang="zh-CN" sz="2000" dirty="0">
              <a:latin typeface="Times New Roman" panose="02020603050405020304" pitchFamily="18" charset="0"/>
            </a:endParaRPr>
          </a:p>
          <a:p>
            <a:pPr lvl="0"/>
            <a:endParaRPr lang="zh-CN" altLang="zh-CN" sz="2000" dirty="0">
              <a:latin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p"/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将</a:t>
            </a:r>
            <a:r>
              <a:rPr lang="zh-CN" altLang="zh-CN" sz="2000" dirty="0">
                <a:latin typeface="Times New Roman" panose="02020603050405020304" pitchFamily="18" charset="0"/>
              </a:rPr>
              <a:t>二次模看作凸函数f(x), 同时把加总函数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看做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</a:rPr>
              <a:t>(x)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</a:rPr>
              <a:t>就可以运用上述性质变换</a:t>
            </a:r>
            <a:r>
              <a:rPr lang="zh-CN" altLang="en-US" sz="2000" dirty="0">
                <a:latin typeface="Times New Roman" panose="02020603050405020304" pitchFamily="18" charset="0"/>
              </a:rPr>
              <a:t>得到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论文推导第三行中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不等式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0"/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</a:rPr>
              <a:t>举个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例子，三角不等式：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0"/>
            <a:r>
              <a:rPr lang="en-US" altLang="zh-CN" sz="2000" dirty="0" smtClean="0">
                <a:latin typeface="Times New Roman" panose="02020603050405020304" pitchFamily="18" charset="0"/>
              </a:rPr>
              <a:t>||x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+ ||x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&gt;=|| 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+x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||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endParaRPr lang="zh-CN" altLang="zh-CN" sz="2000" baseline="-25000" dirty="0">
              <a:latin typeface="Times New Roman" panose="02020603050405020304" pitchFamily="18" charset="0"/>
            </a:endParaRPr>
          </a:p>
        </p:txBody>
      </p:sp>
      <p:pic>
        <p:nvPicPr>
          <p:cNvPr id="10" name="Picture 5" descr="g(f(x)) \geq f(g(x)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996952"/>
            <a:ext cx="2224246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3503712" y="404664"/>
            <a:ext cx="4968552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快速计算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912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52"/>
          <p:cNvSpPr>
            <a:spLocks noChangeArrowheads="1"/>
          </p:cNvSpPr>
          <p:nvPr/>
        </p:nvSpPr>
        <p:spPr bwMode="gray">
          <a:xfrm>
            <a:off x="3575720" y="404664"/>
            <a:ext cx="4392488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摘  要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8986" y="1844824"/>
            <a:ext cx="95859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本文工作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：本文基于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词嵌入的单词表示，提出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移词距离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Word </a:t>
            </a:r>
            <a:r>
              <a:rPr lang="en-US" altLang="zh-CN" sz="2000" dirty="0">
                <a:latin typeface="Times New Roman" panose="02020603050405020304" pitchFamily="18" charset="0"/>
              </a:rPr>
              <a:t>Mover’s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Distance)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，以度量文本文档之间的距离。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词嵌入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ord </a:t>
            </a:r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mbedding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 Word2Vec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根据</a:t>
            </a:r>
            <a:r>
              <a:rPr lang="zh-CN" altLang="en-US" sz="2000" dirty="0">
                <a:latin typeface="Times New Roman" panose="02020603050405020304" pitchFamily="18" charset="0"/>
              </a:rPr>
              <a:t>单词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在句</a:t>
            </a:r>
            <a:r>
              <a:rPr lang="zh-CN" altLang="en-US" sz="2000" dirty="0">
                <a:latin typeface="Times New Roman" panose="02020603050405020304" pitchFamily="18" charset="0"/>
              </a:rPr>
              <a:t>中的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局部共现性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(local co-occurrence)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学习单词语义层面的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(semantically </a:t>
            </a:r>
            <a:r>
              <a:rPr lang="en-US" altLang="zh-CN" sz="2000" dirty="0">
                <a:latin typeface="Times New Roman" panose="02020603050405020304" pitchFamily="18" charset="0"/>
              </a:rPr>
              <a:t>meaningful representations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计算一</a:t>
            </a:r>
            <a:r>
              <a:rPr lang="zh-CN" altLang="en-US" sz="2000" dirty="0">
                <a:latin typeface="Times New Roman" panose="02020603050405020304" pitchFamily="18" charset="0"/>
              </a:rPr>
              <a:t>个文档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的所有嵌入词移动到另</a:t>
            </a:r>
            <a:r>
              <a:rPr lang="zh-CN" altLang="en-US" sz="2000" dirty="0">
                <a:latin typeface="Times New Roman" panose="02020603050405020304" pitchFamily="18" charset="0"/>
              </a:rPr>
              <a:t>一个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文档嵌入</a:t>
            </a:r>
            <a:r>
              <a:rPr lang="zh-CN" altLang="en-US" sz="2000" dirty="0">
                <a:latin typeface="Times New Roman" panose="02020603050405020304" pitchFamily="18" charset="0"/>
              </a:rPr>
              <a:t>词的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最小距离，作为</a:t>
            </a:r>
            <a:r>
              <a:rPr lang="zh-CN" altLang="en-US" sz="2000" dirty="0">
                <a:latin typeface="Times New Roman" panose="02020603050405020304" pitchFamily="18" charset="0"/>
              </a:rPr>
              <a:t>两个文本文档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间的距离度量，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属于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EMD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推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土距离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的一个特例。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【the </a:t>
            </a:r>
            <a:r>
              <a:rPr lang="en-US" altLang="zh-CN" sz="2000" dirty="0">
                <a:latin typeface="Times New Roman" panose="02020603050405020304" pitchFamily="18" charset="0"/>
              </a:rPr>
              <a:t>minimum amount of distance that the embedded words of one document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need </a:t>
            </a:r>
            <a:r>
              <a:rPr lang="en-US" altLang="zh-CN" sz="2000" dirty="0">
                <a:latin typeface="Times New Roman" panose="02020603050405020304" pitchFamily="18" charset="0"/>
              </a:rPr>
              <a:t>to “travel” to reach the embedded words of another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document】</a:t>
            </a: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优势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不含</a:t>
            </a:r>
            <a:r>
              <a:rPr lang="zh-CN" altLang="en-US" sz="2000" dirty="0">
                <a:latin typeface="Times New Roman" panose="02020603050405020304" pitchFamily="18" charset="0"/>
              </a:rPr>
              <a:t>超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参数，不用调参，不用训练</a:t>
            </a:r>
            <a:r>
              <a:rPr lang="zh-CN" altLang="en-US" sz="2000" dirty="0">
                <a:latin typeface="Times New Roman" panose="02020603050405020304" pitchFamily="18" charset="0"/>
              </a:rPr>
              <a:t>，易于实现，模型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表现稳定，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KNN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文档分类性能优于其他距离。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83432" y="2060848"/>
            <a:ext cx="8568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WCD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距离，由于</a:t>
            </a:r>
            <a:r>
              <a:rPr lang="zh-CN" altLang="en-US" sz="2000" dirty="0">
                <a:latin typeface="Times New Roman" panose="02020603050405020304" pitchFamily="18" charset="0"/>
              </a:rPr>
              <a:t>每个文档都用其加权平均词向量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表示，本文</a:t>
            </a:r>
            <a:r>
              <a:rPr lang="zh-CN" altLang="en-US" sz="2000" dirty="0">
                <a:latin typeface="Times New Roman" panose="02020603050405020304" pitchFamily="18" charset="0"/>
              </a:rPr>
              <a:t>称之为词质心距离（</a:t>
            </a:r>
            <a:r>
              <a:rPr lang="en-US" altLang="zh-CN" sz="2000" dirty="0">
                <a:latin typeface="Times New Roman" panose="02020603050405020304" pitchFamily="18" charset="0"/>
              </a:rPr>
              <a:t>Word Centroid Distance, WCD</a:t>
            </a:r>
            <a:r>
              <a:rPr lang="zh-CN" altLang="en-US" sz="2000" dirty="0">
                <a:latin typeface="Times New Roman" panose="02020603050405020304" pitchFamily="18" charset="0"/>
              </a:rPr>
              <a:t>）。</a:t>
            </a:r>
            <a:r>
              <a:rPr lang="en-US" altLang="zh-CN" sz="2000" dirty="0">
                <a:latin typeface="Times New Roman" panose="02020603050405020304" pitchFamily="18" charset="0"/>
              </a:rPr>
              <a:t>WCD</a:t>
            </a:r>
            <a:r>
              <a:rPr lang="zh-CN" altLang="en-US" sz="2000" dirty="0">
                <a:latin typeface="Times New Roman" panose="02020603050405020304" pitchFamily="18" charset="0"/>
              </a:rPr>
              <a:t>距离的计算时间复杂度为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dp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WCD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距离可作为</a:t>
            </a:r>
            <a:r>
              <a:rPr lang="zh-CN" altLang="en-US" sz="2000" dirty="0">
                <a:latin typeface="Times New Roman" panose="02020603050405020304" pitchFamily="18" charset="0"/>
              </a:rPr>
              <a:t>一个下确界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使用，用以</a:t>
            </a:r>
            <a:r>
              <a:rPr lang="zh-CN" altLang="en-US" sz="2000" dirty="0">
                <a:latin typeface="Times New Roman" panose="02020603050405020304" pitchFamily="18" charset="0"/>
              </a:rPr>
              <a:t>过滤调重复的计算。对于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最近邻问题，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WCD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能够缩小候选点范围，加速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搜索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通过</a:t>
            </a:r>
            <a:r>
              <a:rPr lang="zh-CN" altLang="en-US" sz="2000" dirty="0">
                <a:latin typeface="Times New Roman" panose="02020603050405020304" pitchFamily="18" charset="0"/>
              </a:rPr>
              <a:t>对两个文档之间的距离设置一个下限来过滤掉一部分文档，能够更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快搜索</a:t>
            </a:r>
            <a:r>
              <a:rPr lang="zh-CN" altLang="en-US" sz="2000" dirty="0">
                <a:latin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个近邻文档。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WCD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虽然易于计算，但不够紧致（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not very tight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3503712" y="404664"/>
            <a:ext cx="4968552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快速计算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89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5360" y="1700808"/>
            <a:ext cx="9073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松弛移词距离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Relaxed 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ord </a:t>
            </a:r>
            <a:r>
              <a:rPr lang="en-US" altLang="zh-CN" sz="2000" dirty="0">
                <a:latin typeface="Times New Roman" panose="02020603050405020304" pitchFamily="18" charset="0"/>
              </a:rPr>
              <a:t>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oving </a:t>
            </a:r>
            <a:r>
              <a:rPr lang="en-US" altLang="zh-CN" sz="2000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istance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 通过</a:t>
            </a:r>
            <a:r>
              <a:rPr lang="zh-CN" altLang="en-US" sz="2000" dirty="0">
                <a:latin typeface="Times New Roman" panose="02020603050405020304" pitchFamily="18" charset="0"/>
              </a:rPr>
              <a:t>放松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优化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问题的约束，如移</a:t>
            </a:r>
            <a:r>
              <a:rPr lang="zh-CN" altLang="en-US" sz="2000" dirty="0">
                <a:latin typeface="Times New Roman" panose="02020603050405020304" pitchFamily="18" charset="0"/>
              </a:rPr>
              <a:t>除一个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约束条件，可以得到更</a:t>
            </a:r>
            <a:r>
              <a:rPr lang="zh-CN" altLang="en-US" sz="2000" dirty="0">
                <a:latin typeface="Times New Roman" panose="02020603050405020304" pitchFamily="18" charset="0"/>
              </a:rPr>
              <a:t>紧致的下界（</a:t>
            </a:r>
            <a:r>
              <a:rPr lang="en-US" altLang="zh-CN" sz="2000" dirty="0">
                <a:latin typeface="Times New Roman" panose="02020603050405020304" pitchFamily="18" charset="0"/>
              </a:rPr>
              <a:t>much tighter bounds</a:t>
            </a:r>
            <a:r>
              <a:rPr lang="zh-CN" altLang="en-US" sz="2000" dirty="0">
                <a:latin typeface="Times New Roman" panose="02020603050405020304" pitchFamily="18" charset="0"/>
              </a:rPr>
              <a:t>）。若移除第二个约束条件，优化问题为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711074"/>
            <a:ext cx="3714916" cy="17314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5360" y="4437112"/>
            <a:ext cx="9240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</a:rPr>
              <a:t>当只考虑第一个约束时，相当于只要工厂把所有货物运输出去即</a:t>
            </a:r>
            <a:r>
              <a:rPr lang="zh-CN" altLang="en-US" dirty="0" smtClean="0">
                <a:latin typeface="Times New Roman" panose="02020603050405020304" pitchFamily="18" charset="0"/>
              </a:rPr>
              <a:t>可，表明</a:t>
            </a:r>
            <a:r>
              <a:rPr lang="zh-CN" altLang="en-US" dirty="0">
                <a:latin typeface="Times New Roman" panose="02020603050405020304" pitchFamily="18" charset="0"/>
              </a:rPr>
              <a:t>工厂将全部的货物都运输到距离最短的那个仓库中，而不考虑仓库的容量。放在句子距离度量问题</a:t>
            </a:r>
            <a:r>
              <a:rPr lang="zh-CN" altLang="en-US" dirty="0" smtClean="0">
                <a:latin typeface="Times New Roman" panose="02020603050405020304" pitchFamily="18" charset="0"/>
              </a:rPr>
              <a:t>中，可以</a:t>
            </a:r>
            <a:r>
              <a:rPr lang="zh-CN" altLang="en-US" dirty="0">
                <a:latin typeface="Times New Roman" panose="02020603050405020304" pitchFamily="18" charset="0"/>
              </a:rPr>
              <a:t>看作对于文档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中的</a:t>
            </a:r>
            <a:r>
              <a:rPr lang="zh-CN" altLang="en-US" dirty="0" smtClean="0">
                <a:latin typeface="Times New Roman" panose="02020603050405020304" pitchFamily="18" charset="0"/>
              </a:rPr>
              <a:t>单词，只要</a:t>
            </a:r>
            <a:r>
              <a:rPr lang="zh-CN" altLang="en-US" dirty="0">
                <a:latin typeface="Times New Roman" panose="02020603050405020304" pitchFamily="18" charset="0"/>
              </a:rPr>
              <a:t>找到每个单词距离最近的</a:t>
            </a:r>
            <a:r>
              <a:rPr lang="en-US" altLang="zh-CN" dirty="0">
                <a:latin typeface="Times New Roman" panose="02020603050405020304" pitchFamily="18" charset="0"/>
              </a:rPr>
              <a:t>d’</a:t>
            </a:r>
            <a:r>
              <a:rPr lang="zh-CN" altLang="en-US" dirty="0">
                <a:latin typeface="Times New Roman" panose="02020603050405020304" pitchFamily="18" charset="0"/>
              </a:rPr>
              <a:t>文档中的单词即</a:t>
            </a:r>
            <a:r>
              <a:rPr lang="zh-CN" altLang="en-US" dirty="0" smtClean="0">
                <a:latin typeface="Times New Roman" panose="02020603050405020304" pitchFamily="18" charset="0"/>
              </a:rPr>
              <a:t>可。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zh-CN" altLang="en-US" dirty="0" smtClean="0">
                <a:latin typeface="Times New Roman" panose="02020603050405020304" pitchFamily="18" charset="0"/>
              </a:rPr>
              <a:t>只</a:t>
            </a:r>
            <a:r>
              <a:rPr lang="zh-CN" altLang="en-US" dirty="0">
                <a:latin typeface="Times New Roman" panose="02020603050405020304" pitchFamily="18" charset="0"/>
              </a:rPr>
              <a:t>考虑第二个</a:t>
            </a:r>
            <a:r>
              <a:rPr lang="zh-CN" altLang="en-US" dirty="0" smtClean="0">
                <a:latin typeface="Times New Roman" panose="02020603050405020304" pitchFamily="18" charset="0"/>
              </a:rPr>
              <a:t>约束时，</a:t>
            </a:r>
            <a:r>
              <a:rPr lang="zh-CN" altLang="en-US" dirty="0">
                <a:latin typeface="Times New Roman" panose="02020603050405020304" pitchFamily="18" charset="0"/>
              </a:rPr>
              <a:t>相当于</a:t>
            </a:r>
            <a:r>
              <a:rPr lang="zh-CN" altLang="en-US" dirty="0" smtClean="0">
                <a:latin typeface="Times New Roman" panose="02020603050405020304" pitchFamily="18" charset="0"/>
              </a:rPr>
              <a:t>只要</a:t>
            </a:r>
            <a:r>
              <a:rPr lang="zh-CN" altLang="en-US" dirty="0">
                <a:latin typeface="Times New Roman" panose="02020603050405020304" pitchFamily="18" charset="0"/>
              </a:rPr>
              <a:t>仓库装满就行，则优化矩阵变成：即不考虑工厂的货物量，而只是寻找一个和该仓库距离最近的工厂将自己填满即</a:t>
            </a:r>
            <a:r>
              <a:rPr lang="zh-CN" altLang="en-US" dirty="0" smtClean="0">
                <a:latin typeface="Times New Roman" panose="02020603050405020304" pitchFamily="18" charset="0"/>
              </a:rPr>
              <a:t>可。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3503712" y="404664"/>
            <a:ext cx="4968552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快速计算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922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95400" y="1742958"/>
            <a:ext cx="96780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最优问题的解需要满足两个约束条件，移除一个后，解的可行域变大，因此松弛问题的解必为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下界。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</a:rPr>
              <a:t>这个放松之后的优化问题得到的最优解必然是原问题的一个</a:t>
            </a:r>
            <a:r>
              <a:rPr lang="en-US" altLang="zh-CN" sz="2000" dirty="0">
                <a:latin typeface="Times New Roman" panose="02020603050405020304" pitchFamily="18" charset="0"/>
              </a:rPr>
              <a:t>lower bound</a:t>
            </a:r>
            <a:r>
              <a:rPr lang="zh-CN" altLang="en-US" sz="2000" dirty="0">
                <a:latin typeface="Times New Roman" panose="02020603050405020304" pitchFamily="18" charset="0"/>
              </a:rPr>
              <a:t>，因为不管原问题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怎样针对</a:t>
            </a:r>
            <a:r>
              <a:rPr lang="zh-CN" altLang="en-US" sz="2000" dirty="0">
                <a:latin typeface="Times New Roman" panose="02020603050405020304" pitchFamily="18" charset="0"/>
              </a:rPr>
              <a:t>第二个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条件优化，都是</a:t>
            </a:r>
            <a:r>
              <a:rPr lang="zh-CN" altLang="en-US" sz="2000" dirty="0">
                <a:latin typeface="Times New Roman" panose="02020603050405020304" pitchFamily="18" charset="0"/>
              </a:rPr>
              <a:t>建立在第一个优化条件的最优解集里面的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如下的方案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*必能生成最小损失，计算该解仅需确定可在欧氏</a:t>
            </a:r>
            <a:r>
              <a:rPr lang="en-US" altLang="zh-CN" sz="2000" dirty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>
                <a:latin typeface="Times New Roman" panose="02020603050405020304" pitchFamily="18" charset="0"/>
              </a:rPr>
              <a:t>空间中做最近邻搜索。对文档</a:t>
            </a:r>
            <a:r>
              <a:rPr lang="en-US" altLang="zh-CN" sz="2000" dirty="0">
                <a:latin typeface="Times New Roman" panose="02020603050405020304" pitchFamily="18" charset="0"/>
              </a:rPr>
              <a:t>D </a:t>
            </a:r>
            <a:r>
              <a:rPr lang="zh-CN" altLang="en-US" sz="2000" dirty="0">
                <a:latin typeface="Times New Roman" panose="02020603050405020304" pitchFamily="18" charset="0"/>
              </a:rPr>
              <a:t>中的每个词向量</a:t>
            </a: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，需要找到文档</a:t>
            </a:r>
            <a:r>
              <a:rPr lang="en-US" altLang="zh-CN" sz="2000" dirty="0">
                <a:latin typeface="Times New Roman" panose="02020603050405020304" pitchFamily="18" charset="0"/>
              </a:rPr>
              <a:t>D′ </a:t>
            </a:r>
            <a:r>
              <a:rPr lang="zh-CN" altLang="en-US" sz="2000" dirty="0">
                <a:latin typeface="Times New Roman" panose="02020603050405020304" pitchFamily="18" charset="0"/>
              </a:rPr>
              <a:t>中的最相似的词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向量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725144"/>
            <a:ext cx="2657475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1" y="5877272"/>
            <a:ext cx="7272808" cy="650603"/>
          </a:xfrm>
          <a:prstGeom prst="rect">
            <a:avLst/>
          </a:prstGeom>
        </p:spPr>
      </p:pic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3503712" y="404664"/>
            <a:ext cx="4968552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快速计算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502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55440" y="1988840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若</a:t>
            </a:r>
            <a:r>
              <a:rPr lang="zh-CN" altLang="en-US" sz="2000" dirty="0">
                <a:latin typeface="Times New Roman" panose="02020603050405020304" pitchFamily="18" charset="0"/>
              </a:rPr>
              <a:t>移除第一个约束，最近邻搜索过程相反，即对文档</a:t>
            </a:r>
            <a:r>
              <a:rPr lang="en-US" altLang="zh-CN" sz="2000" dirty="0">
                <a:latin typeface="Times New Roman" panose="02020603050405020304" pitchFamily="18" charset="0"/>
              </a:rPr>
              <a:t>D′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</a:rPr>
              <a:t>的每个词向量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需要找到文档</a:t>
            </a:r>
            <a:r>
              <a:rPr lang="en-US" altLang="zh-CN" sz="2000" dirty="0">
                <a:latin typeface="Times New Roman" panose="02020603050405020304" pitchFamily="18" charset="0"/>
              </a:rPr>
              <a:t>D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</a:rPr>
              <a:t>的最相似的词向量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</a:rPr>
              <a:t>通过取二者中的最大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值，</a:t>
            </a:r>
            <a:r>
              <a:rPr lang="zh-CN" altLang="en-US" sz="2000" dirty="0">
                <a:latin typeface="Times New Roman" panose="02020603050405020304" pitchFamily="18" charset="0"/>
              </a:rPr>
              <a:t>可得到更紧致的下界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，本文称为</a:t>
            </a:r>
            <a:r>
              <a:rPr lang="zh-CN" altLang="en-US" sz="2000" dirty="0">
                <a:latin typeface="Times New Roman" panose="02020603050405020304" pitchFamily="18" charset="0"/>
              </a:rPr>
              <a:t>松弛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Relaxed WMD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243975"/>
            <a:ext cx="4594911" cy="491763"/>
          </a:xfrm>
          <a:prstGeom prst="rect">
            <a:avLst/>
          </a:prstGeom>
        </p:spPr>
      </p:pic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3503712" y="404664"/>
            <a:ext cx="4968552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快速计算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06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3738" y="2204864"/>
            <a:ext cx="93610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查找</a:t>
            </a:r>
            <a:r>
              <a:rPr lang="zh-CN" altLang="en-US" sz="2000" dirty="0">
                <a:latin typeface="Times New Roman" panose="02020603050405020304" pitchFamily="18" charset="0"/>
              </a:rPr>
              <a:t>某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文档的</a:t>
            </a:r>
            <a:r>
              <a:rPr lang="en-US" altLang="zh-CN" sz="2000" dirty="0">
                <a:latin typeface="Times New Roman" panose="02020603050405020304" pitchFamily="18" charset="0"/>
              </a:rPr>
              <a:t>k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近邻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）根据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与</a:t>
            </a:r>
            <a:r>
              <a:rPr lang="zh-CN" altLang="en-US" sz="2000" dirty="0">
                <a:latin typeface="Times New Roman" panose="02020603050405020304" pitchFamily="18" charset="0"/>
              </a:rPr>
              <a:t>查询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文档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WCD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距离，对</a:t>
            </a:r>
            <a:r>
              <a:rPr lang="zh-CN" altLang="en-US" sz="2000" dirty="0">
                <a:latin typeface="Times New Roman" panose="02020603050405020304" pitchFamily="18" charset="0"/>
              </a:rPr>
              <a:t>所有文档进行排序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，计算</a:t>
            </a:r>
            <a:r>
              <a:rPr lang="zh-CN" altLang="en-US" sz="2000" dirty="0">
                <a:latin typeface="Times New Roman" panose="02020603050405020304" pitchFamily="18" charset="0"/>
              </a:rPr>
              <a:t>前</a:t>
            </a:r>
            <a:r>
              <a:rPr lang="en-US" altLang="zh-CN" sz="2000" dirty="0">
                <a:latin typeface="Times New Roman" panose="02020603050405020304" pitchFamily="18" charset="0"/>
              </a:rPr>
              <a:t>k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000" dirty="0">
                <a:latin typeface="Times New Roman" panose="02020603050405020304" pitchFamily="18" charset="0"/>
              </a:rPr>
              <a:t>文档的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遍历其余</a:t>
            </a:r>
            <a:r>
              <a:rPr lang="zh-CN" altLang="en-US" sz="2000" dirty="0">
                <a:latin typeface="Times New Roman" panose="02020603050405020304" pitchFamily="18" charset="0"/>
              </a:rPr>
              <a:t>文档，首先检查各文档的</a:t>
            </a:r>
            <a:r>
              <a:rPr lang="en-US" altLang="zh-CN" sz="2000" dirty="0">
                <a:latin typeface="Times New Roman" panose="02020603050405020304" pitchFamily="18" charset="0"/>
              </a:rPr>
              <a:t>RWMD</a:t>
            </a:r>
            <a:r>
              <a:rPr lang="zh-CN" altLang="en-US" sz="2000" dirty="0">
                <a:latin typeface="Times New Roman" panose="02020603050405020304" pitchFamily="18" charset="0"/>
              </a:rPr>
              <a:t>下界是否大于当前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近邻</a:t>
            </a:r>
            <a:r>
              <a:rPr lang="zh-CN" altLang="en-US" sz="2000" dirty="0">
                <a:latin typeface="Times New Roman" panose="02020603050405020304" pitchFamily="18" charset="0"/>
              </a:rPr>
              <a:t>文档的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距离，如果条件为真则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剪枝；否则</a:t>
            </a:r>
            <a:r>
              <a:rPr lang="zh-CN" altLang="en-US" sz="2000" dirty="0">
                <a:latin typeface="Times New Roman" panose="02020603050405020304" pitchFamily="18" charset="0"/>
              </a:rPr>
              <a:t>计算其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距离，并更新</a:t>
            </a:r>
            <a:r>
              <a:rPr lang="en-US" altLang="zh-CN" sz="2000" dirty="0">
                <a:latin typeface="Times New Roman" panose="02020603050405020304" pitchFamily="18" charset="0"/>
              </a:rPr>
              <a:t>k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近邻</a:t>
            </a:r>
            <a:r>
              <a:rPr lang="zh-CN" altLang="en-US" sz="2000" dirty="0">
                <a:latin typeface="Times New Roman" panose="02020603050405020304" pitchFamily="18" charset="0"/>
              </a:rPr>
              <a:t>文档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近似极其</a:t>
            </a:r>
            <a:r>
              <a:rPr lang="zh-CN" altLang="en-US" sz="2000" dirty="0">
                <a:latin typeface="Times New Roman" panose="02020603050405020304" pitchFamily="18" charset="0"/>
              </a:rPr>
              <a:t>紧致，在一些数据集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95%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</a:rPr>
              <a:t>文档能被剪枝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）如果</a:t>
            </a:r>
            <a:r>
              <a:rPr lang="zh-CN" altLang="en-US" sz="2000" dirty="0">
                <a:latin typeface="Times New Roman" panose="02020603050405020304" pitchFamily="18" charset="0"/>
              </a:rPr>
              <a:t>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需要得到准确的k</a:t>
            </a:r>
            <a:r>
              <a:rPr lang="zh-CN" altLang="en-US" sz="2000" dirty="0">
                <a:latin typeface="Times New Roman" panose="02020603050405020304" pitchFamily="18" charset="0"/>
              </a:rPr>
              <a:t>近邻，遍历可以被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限制为m</a:t>
            </a:r>
            <a:r>
              <a:rPr lang="zh-CN" altLang="en-US" sz="2000" dirty="0">
                <a:latin typeface="Times New Roman" panose="02020603050405020304" pitchFamily="18" charset="0"/>
              </a:rPr>
              <a:t>&lt;n个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文档，本文将该算法</a:t>
            </a:r>
            <a:r>
              <a:rPr lang="zh-CN" altLang="en-US" sz="2000" dirty="0">
                <a:latin typeface="Times New Roman" panose="02020603050405020304" pitchFamily="18" charset="0"/>
              </a:rPr>
              <a:t>称为prefetch and prune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）如果</a:t>
            </a:r>
            <a:r>
              <a:rPr lang="zh-CN" altLang="en-US" sz="2000" dirty="0">
                <a:latin typeface="Times New Roman" panose="02020603050405020304" pitchFamily="18" charset="0"/>
              </a:rPr>
              <a:t>m=k则返回WCD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</a:t>
            </a:r>
            <a:r>
              <a:rPr lang="zh-CN" altLang="en-US" sz="2000" dirty="0">
                <a:latin typeface="Times New Roman" panose="02020603050405020304" pitchFamily="18" charset="0"/>
              </a:rPr>
              <a:t>最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近</a:t>
            </a:r>
            <a:r>
              <a:rPr lang="zh-CN" altLang="en-US" sz="2000" dirty="0">
                <a:latin typeface="Times New Roman" panose="02020603050405020304" pitchFamily="18" charset="0"/>
              </a:rPr>
              <a:t>的k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个文档。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）如果</a:t>
            </a:r>
            <a:r>
              <a:rPr lang="zh-CN" altLang="en-US" sz="2000" dirty="0">
                <a:latin typeface="Times New Roman" panose="02020603050405020304" pitchFamily="18" charset="0"/>
              </a:rPr>
              <a:t>m=n，则没有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邻近文档被</a:t>
            </a:r>
            <a:r>
              <a:rPr lang="zh-CN" altLang="en-US" sz="2000" dirty="0">
                <a:latin typeface="Times New Roman" panose="02020603050405020304" pitchFamily="18" charset="0"/>
              </a:rPr>
              <a:t>过滤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。该</a:t>
            </a:r>
            <a:r>
              <a:rPr lang="zh-CN" altLang="en-US" sz="2000" dirty="0">
                <a:latin typeface="Times New Roman" panose="02020603050405020304" pitchFamily="18" charset="0"/>
              </a:rPr>
              <a:t>过程相当于先选取k个比较可能相似的文档，再在剩下的文档中采用RWMD进行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过滤，再</a:t>
            </a:r>
            <a:r>
              <a:rPr lang="zh-CN" altLang="en-US" sz="2000" dirty="0">
                <a:latin typeface="Times New Roman" panose="02020603050405020304" pitchFamily="18" charset="0"/>
              </a:rPr>
              <a:t>计算WMD距离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，不断</a:t>
            </a:r>
            <a:r>
              <a:rPr lang="zh-CN" altLang="en-US" sz="2000" dirty="0">
                <a:latin typeface="Times New Roman" panose="02020603050405020304" pitchFamily="18" charset="0"/>
              </a:rPr>
              <a:t>更新前k个相似的文档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列表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3503712" y="404664"/>
            <a:ext cx="4968552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四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WMD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距离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快速计算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8031" y="1610635"/>
            <a:ext cx="38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预取与减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枝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prefetch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and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prune)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88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143" y="1540823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数据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集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五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、实验结果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5" name="Picture 2" descr="https://img-blog.csdnimg.cn/20191027233612151.png?x-oss-process=image/watermark,type_ZmFuZ3poZW5naGVpdGk,shadow_10,text_aHR0cHM6Ly9ibG9nLmNzZG4ubmV0L3poYW95aW4yMTQ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39" y="2488977"/>
            <a:ext cx="6264696" cy="41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279576" y="2088867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个文档分类数据集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376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47528" y="2204864"/>
            <a:ext cx="69127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</a:rPr>
              <a:t>7</a:t>
            </a:r>
            <a:r>
              <a:rPr lang="zh-CN" altLang="en-US" sz="2000" b="1" dirty="0">
                <a:latin typeface="Times New Roman" panose="02020603050405020304" pitchFamily="18" charset="0"/>
              </a:rPr>
              <a:t>种文档表示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基线方法（</a:t>
            </a:r>
            <a:r>
              <a:rPr lang="en-US" altLang="zh-CN" sz="2000" b="1" dirty="0">
                <a:latin typeface="Times New Roman" panose="02020603050405020304" pitchFamily="18" charset="0"/>
              </a:rPr>
              <a:t>baseline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）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词</a:t>
            </a:r>
            <a:r>
              <a:rPr lang="zh-CN" altLang="en-US" sz="2000" dirty="0">
                <a:latin typeface="Times New Roman" panose="02020603050405020304" pitchFamily="18" charset="0"/>
              </a:rPr>
              <a:t>袋（</a:t>
            </a:r>
            <a:r>
              <a:rPr lang="en-US" altLang="zh-CN" sz="2000" dirty="0">
                <a:latin typeface="Times New Roman" panose="02020603050405020304" pitchFamily="18" charset="0"/>
              </a:rPr>
              <a:t>bag-of-words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TFIDF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term frequency-inverse document frequency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BM25 Okapi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LSI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Latent Semantic Indexing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LDA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Latent </a:t>
            </a:r>
            <a:r>
              <a:rPr lang="en-US" altLang="zh-CN" sz="2000" dirty="0" err="1">
                <a:latin typeface="Times New Roman" panose="02020603050405020304" pitchFamily="18" charset="0"/>
              </a:rPr>
              <a:t>Dirichlet</a:t>
            </a:r>
            <a:r>
              <a:rPr lang="en-US" altLang="zh-CN" sz="2000" dirty="0">
                <a:latin typeface="Times New Roman" panose="02020603050405020304" pitchFamily="18" charset="0"/>
              </a:rPr>
              <a:t> Allocation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mSDA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Marginalized Stacked </a:t>
            </a:r>
            <a:r>
              <a:rPr lang="en-US" altLang="zh-CN" sz="2000" dirty="0" err="1">
                <a:latin typeface="Times New Roman" panose="02020603050405020304" pitchFamily="18" charset="0"/>
              </a:rPr>
              <a:t>Denoising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Autoencoder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CCG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Componential Counting Grid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调节超</a:t>
            </a:r>
            <a:r>
              <a:rPr lang="zh-CN" altLang="en-US" sz="2000" dirty="0">
                <a:latin typeface="Times New Roman" panose="02020603050405020304" pitchFamily="18" charset="0"/>
              </a:rPr>
              <a:t>参使用贝叶斯优化（</a:t>
            </a:r>
            <a:r>
              <a:rPr lang="en-US" altLang="zh-CN" sz="2000" dirty="0">
                <a:latin typeface="Times New Roman" panose="02020603050405020304" pitchFamily="18" charset="0"/>
              </a:rPr>
              <a:t>Bayesian optimization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代码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MATLAB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实现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五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、实验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08600" y="1533182"/>
            <a:ext cx="1217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比较方法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61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03512" y="3212976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数据集</a:t>
            </a: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五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、实验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7170" name="Picture 2" descr="https://img-blog.csdnimg.cn/20191027233443331.png?x-oss-process=image/watermark,type_ZmFuZ3poZW5naGVpdGk,shadow_10,text_aHR0cHM6Ly9ibG9nLmNzZG4ubmV0L3poYW95aW4yMTQ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24815"/>
            <a:ext cx="11427246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mg-blog.csdnimg.cn/20191027233543975.png?x-oss-process=image/watermark,type_ZmFuZ3poZW5naGVpdGk,shadow_10,text_aHR0cHM6Ly9ibG9nLmNzZG4ubmV0L3poYW95aW4yMTQ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18" y="3625266"/>
            <a:ext cx="51625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46584" y="4001216"/>
            <a:ext cx="625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</a:rPr>
              <a:t>实验对WMD</a:t>
            </a:r>
            <a:r>
              <a:rPr lang="zh-CN" altLang="en-US" dirty="0">
                <a:latin typeface="Times New Roman" panose="02020603050405020304" pitchFamily="18" charset="0"/>
              </a:rPr>
              <a:t>算法和经典的文档表达和分类算法进行了比对，分别在八个文档分类数据集上</a:t>
            </a:r>
            <a:r>
              <a:rPr lang="zh-CN" altLang="en-US" dirty="0" smtClean="0">
                <a:latin typeface="Times New Roman" panose="02020603050405020304" pitchFamily="18" charset="0"/>
              </a:rPr>
              <a:t>通过</a:t>
            </a:r>
            <a:r>
              <a:rPr lang="en-US" altLang="zh-CN" dirty="0" smtClean="0">
                <a:latin typeface="Times New Roman" panose="02020603050405020304" pitchFamily="18" charset="0"/>
              </a:rPr>
              <a:t>KNN</a:t>
            </a:r>
            <a:r>
              <a:rPr lang="zh-CN" altLang="en-US" dirty="0" smtClean="0">
                <a:latin typeface="Times New Roman" panose="02020603050405020304" pitchFamily="18" charset="0"/>
              </a:rPr>
              <a:t>分类</a:t>
            </a:r>
            <a:r>
              <a:rPr lang="zh-CN" altLang="en-US" dirty="0">
                <a:latin typeface="Times New Roman" panose="02020603050405020304" pitchFamily="18" charset="0"/>
              </a:rPr>
              <a:t>来比</a:t>
            </a:r>
            <a:r>
              <a:rPr lang="zh-CN" altLang="en-US" dirty="0" smtClean="0">
                <a:latin typeface="Times New Roman" panose="02020603050405020304" pitchFamily="18" charset="0"/>
              </a:rPr>
              <a:t>对效果。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</a:rPr>
              <a:t>比</a:t>
            </a:r>
            <a:r>
              <a:rPr lang="zh-CN" altLang="en-US" dirty="0" smtClean="0">
                <a:latin typeface="Times New Roman" panose="02020603050405020304" pitchFamily="18" charset="0"/>
              </a:rPr>
              <a:t>对中</a:t>
            </a:r>
            <a:r>
              <a:rPr lang="zh-CN" altLang="en-US" dirty="0">
                <a:latin typeface="Times New Roman" panose="02020603050405020304" pitchFamily="18" charset="0"/>
              </a:rPr>
              <a:t>，对文本进行去停</a:t>
            </a:r>
            <a:r>
              <a:rPr lang="zh-CN" altLang="en-US" dirty="0" smtClean="0">
                <a:latin typeface="Times New Roman" panose="02020603050405020304" pitchFamily="18" charset="0"/>
              </a:rPr>
              <a:t>词和</a:t>
            </a:r>
            <a:r>
              <a:rPr lang="zh-CN" altLang="en-US" dirty="0">
                <a:latin typeface="Times New Roman" panose="02020603050405020304" pitchFamily="18" charset="0"/>
              </a:rPr>
              <a:t>去低频词的基本清洗</a:t>
            </a:r>
            <a:r>
              <a:rPr lang="zh-CN" altLang="en-US" dirty="0" smtClean="0">
                <a:latin typeface="Times New Roman" panose="02020603050405020304" pitchFamily="18" charset="0"/>
              </a:rPr>
              <a:t>操作，从训练集中分出</a:t>
            </a:r>
            <a:r>
              <a:rPr lang="en-US" altLang="zh-CN" dirty="0" smtClean="0">
                <a:latin typeface="Times New Roman" panose="02020603050405020304" pitchFamily="18" charset="0"/>
              </a:rPr>
              <a:t>20%</a:t>
            </a:r>
            <a:r>
              <a:rPr lang="zh-CN" altLang="en-US" dirty="0" smtClean="0">
                <a:latin typeface="Times New Roman" panose="02020603050405020304" pitchFamily="18" charset="0"/>
              </a:rPr>
              <a:t>用作验证集调节超参数。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</a:rPr>
              <a:t>WMD分类在</a:t>
            </a:r>
            <a:r>
              <a:rPr lang="zh-CN" altLang="en-US" dirty="0">
                <a:latin typeface="Times New Roman" panose="02020603050405020304" pitchFamily="18" charset="0"/>
              </a:rPr>
              <a:t>六个问题上做到了最好的</a:t>
            </a:r>
            <a:r>
              <a:rPr lang="zh-CN" altLang="en-US" dirty="0" smtClean="0">
                <a:latin typeface="Times New Roman" panose="02020603050405020304" pitchFamily="18" charset="0"/>
              </a:rPr>
              <a:t>效果，紧</a:t>
            </a:r>
            <a:r>
              <a:rPr lang="zh-CN" altLang="en-US" dirty="0">
                <a:latin typeface="Times New Roman" panose="02020603050405020304" pitchFamily="18" charset="0"/>
              </a:rPr>
              <a:t>随其后</a:t>
            </a:r>
            <a:r>
              <a:rPr lang="zh-CN" altLang="en-US" dirty="0" smtClean="0">
                <a:latin typeface="Times New Roman" panose="02020603050405020304" pitchFamily="18" charset="0"/>
              </a:rPr>
              <a:t>的是LSI隐藏语义分析</a:t>
            </a:r>
            <a:r>
              <a:rPr lang="zh-CN" altLang="en-US" dirty="0">
                <a:latin typeface="Times New Roman" panose="02020603050405020304" pitchFamily="18" charset="0"/>
              </a:rPr>
              <a:t>方法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452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465746" y="5273006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>
                <a:latin typeface="Times New Roman" panose="02020603050405020304" pitchFamily="18" charset="0"/>
              </a:rPr>
              <a:t>距离与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距离极其接近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WCD</a:t>
            </a:r>
            <a:r>
              <a:rPr lang="zh-CN" altLang="en-US" sz="2000" dirty="0">
                <a:latin typeface="Times New Roman" panose="02020603050405020304" pitchFamily="18" charset="0"/>
              </a:rPr>
              <a:t>距离与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距离相差较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远（下界不紧致）。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五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、实验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6148" name="Picture 4" descr="https://img-blog.csdnimg.cn/2019102723364448.png?x-oss-process=image/watermark,type_ZmFuZ3poZW5naGVpdGk,shadow_10,text_aHR0cHM6Ly9ibG9nLmNzZG4ubmV0L3poYW95aW4yMTQ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700808"/>
            <a:ext cx="5752421" cy="29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img-blog.csdnimg.cn/20191027233719729.png?x-oss-process=image/watermark,type_ZmFuZ3poZW5naGVpdGk,shadow_10,text_aHR0cHM6Ly9ibG9nLmNzZG4ubmV0L3poYW95aW4yMTQ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00808"/>
            <a:ext cx="5708045" cy="29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51384" y="5273006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</a:rPr>
              <a:t>去除单方向约束的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距离性能一般，两个方向取最大值的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距离性能很好。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114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9376" y="2852936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</a:rPr>
              <a:t>数据</a:t>
            </a:r>
            <a:r>
              <a:rPr lang="zh-CN" altLang="en-US" sz="2000" b="1" dirty="0">
                <a:latin typeface="Times New Roman" panose="02020603050405020304" pitchFamily="18" charset="0"/>
              </a:rPr>
              <a:t>集</a:t>
            </a: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五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、实验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9218" name="Picture 2" descr="https://img-blog.csdnimg.cn/20191027233740838.png?x-oss-process=image/watermark,type_ZmFuZ3poZW5naGVpdGk,shadow_10,text_aHR0cHM6Ly9ibG9nLmNzZG4ubmV0L3poYW95aW4yMTQ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32656"/>
            <a:ext cx="1108923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271464" y="4140557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</a:rPr>
              <a:t>实验展示了使用</a:t>
            </a:r>
            <a:r>
              <a:rPr lang="zh-CN" altLang="en-US" dirty="0">
                <a:latin typeface="Times New Roman" panose="02020603050405020304" pitchFamily="18" charset="0"/>
              </a:rPr>
              <a:t>WCD和RWMD来</a:t>
            </a:r>
            <a:r>
              <a:rPr lang="zh-CN" altLang="en-US" dirty="0" smtClean="0">
                <a:latin typeface="Times New Roman" panose="02020603050405020304" pitchFamily="18" charset="0"/>
              </a:rPr>
              <a:t>过滤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kNN</a:t>
            </a:r>
            <a:r>
              <a:rPr lang="zh-CN" altLang="en-US" dirty="0">
                <a:latin typeface="Times New Roman" panose="02020603050405020304" pitchFamily="18" charset="0"/>
              </a:rPr>
              <a:t>分类</a:t>
            </a:r>
            <a:r>
              <a:rPr lang="zh-CN" altLang="en-US" dirty="0" smtClean="0">
                <a:latin typeface="Times New Roman" panose="02020603050405020304" pitchFamily="18" charset="0"/>
              </a:rPr>
              <a:t>的重复计算，图</a:t>
            </a:r>
            <a:r>
              <a:rPr lang="zh-CN" altLang="en-US" dirty="0">
                <a:latin typeface="Times New Roman" panose="02020603050405020304" pitchFamily="18" charset="0"/>
              </a:rPr>
              <a:t>中每个条状图代表的是只计算通过WCD筛选出来的m个候选</a:t>
            </a:r>
            <a:r>
              <a:rPr lang="zh-CN" altLang="en-US" dirty="0" smtClean="0">
                <a:latin typeface="Times New Roman" panose="02020603050405020304" pitchFamily="18" charset="0"/>
              </a:rPr>
              <a:t>文本，进行</a:t>
            </a:r>
            <a:r>
              <a:rPr lang="zh-CN" altLang="en-US" dirty="0">
                <a:latin typeface="Times New Roman" panose="02020603050405020304" pitchFamily="18" charset="0"/>
              </a:rPr>
              <a:t>RWMD比对再计算WMD的优化算法的错误率，条状图上面的数字代表该方法几倍快于只使用WMD进行计算的时间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</a:rPr>
              <a:t>图中不难看出，尽管通过WCD选取前k个候选文本的速度非常快，但是由于WCD的宽松性，使得准确度有所下降。当我们扩大WCD选取文本的数量为2k-8k个的时候，错误率就逐步</a:t>
            </a:r>
            <a:r>
              <a:rPr lang="zh-CN" altLang="en-US" dirty="0" smtClean="0">
                <a:latin typeface="Times New Roman" panose="02020603050405020304" pitchFamily="18" charset="0"/>
              </a:rPr>
              <a:t>下降，</a:t>
            </a:r>
            <a:r>
              <a:rPr lang="en-US" altLang="zh-CN" dirty="0" smtClean="0">
                <a:latin typeface="Times New Roman" panose="02020603050405020304" pitchFamily="18" charset="0"/>
              </a:rPr>
              <a:t>m=2k</a:t>
            </a:r>
            <a:r>
              <a:rPr lang="zh-CN" altLang="en-US" dirty="0" smtClean="0">
                <a:latin typeface="Times New Roman" panose="02020603050405020304" pitchFamily="18" charset="0"/>
              </a:rPr>
              <a:t>是最佳折中。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2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11424" y="1700808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文档距离的应用场景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文档检索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新闻分类和聚类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歌曲识别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（根据歌词识别、搜索和推荐歌曲，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猜歌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:name that song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文档匹配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KNN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分类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本文主要将文档距离用于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文档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KNN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KNN</a:t>
            </a:r>
            <a:r>
              <a:rPr lang="zh-CN" altLang="en-US" sz="2000" dirty="0" smtClean="0"/>
              <a:t>核心思想：在特征空间的距离函数度量下，如果</a:t>
            </a:r>
            <a:r>
              <a:rPr lang="zh-CN" altLang="en-US" sz="2000" dirty="0"/>
              <a:t>一个样</a:t>
            </a:r>
            <a:r>
              <a:rPr lang="zh-CN" altLang="en-US" sz="2000" dirty="0" smtClean="0"/>
              <a:t>本的</a:t>
            </a:r>
            <a:r>
              <a:rPr lang="en-US" altLang="zh-CN" sz="2000" dirty="0" smtClean="0"/>
              <a:t>k</a:t>
            </a:r>
            <a:r>
              <a:rPr lang="zh-CN" altLang="en-US" sz="2000" dirty="0"/>
              <a:t>个最</a:t>
            </a:r>
            <a:r>
              <a:rPr lang="zh-CN" altLang="en-US" sz="2000" dirty="0" smtClean="0"/>
              <a:t>邻近样本</a:t>
            </a:r>
            <a:r>
              <a:rPr lang="zh-CN" altLang="en-US" sz="2000" dirty="0"/>
              <a:t>中的大多数属于某一个类别，则该样本也划分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该</a:t>
            </a:r>
            <a:r>
              <a:rPr lang="zh-CN" altLang="en-US" sz="2000" dirty="0" smtClean="0"/>
              <a:t>类别。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KNN</a:t>
            </a:r>
            <a:r>
              <a:rPr lang="zh-CN" altLang="en-US" sz="2000" dirty="0" smtClean="0"/>
              <a:t>属于基于</a:t>
            </a:r>
            <a:r>
              <a:rPr lang="zh-CN" altLang="en-US" sz="2000" dirty="0"/>
              <a:t>实例的学习（</a:t>
            </a:r>
            <a:r>
              <a:rPr lang="en-US" altLang="zh-CN" sz="2000" dirty="0"/>
              <a:t>instance-based learning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KNN</a:t>
            </a:r>
            <a:r>
              <a:rPr lang="zh-CN" altLang="en-US" sz="2000" dirty="0"/>
              <a:t>没有显式</a:t>
            </a:r>
            <a:r>
              <a:rPr lang="zh-CN" altLang="en-US" sz="2000" dirty="0" smtClean="0"/>
              <a:t>的训练过程，但是应用时需要事先存在标注类别的实例数据集。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一、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引  言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images2018.cnblogs.com/blog/1378215/201808/1378215-20180805232806939-4723768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993521"/>
            <a:ext cx="2000793" cy="180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485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六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、总结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3432" y="1628800"/>
            <a:ext cx="95770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为衡量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文本距离的</a:t>
            </a:r>
            <a:r>
              <a:rPr lang="zh-CN" altLang="en-US" sz="2000" dirty="0">
                <a:latin typeface="Times New Roman" panose="02020603050405020304" pitchFamily="18" charset="0"/>
              </a:rPr>
              <a:t>方法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。两篇</a:t>
            </a:r>
            <a:r>
              <a:rPr lang="zh-CN" altLang="en-US" sz="2000" dirty="0">
                <a:latin typeface="Times New Roman" panose="02020603050405020304" pitchFamily="18" charset="0"/>
              </a:rPr>
              <a:t>文档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</a:rPr>
              <a:t>相似度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就是一篇</a:t>
            </a:r>
            <a:r>
              <a:rPr lang="zh-CN" altLang="en-US" sz="2000" dirty="0">
                <a:latin typeface="Times New Roman" panose="02020603050405020304" pitchFamily="18" charset="0"/>
              </a:rPr>
              <a:t>文档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</a:rPr>
              <a:t>的所有词转到另一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</a:t>
            </a:r>
            <a:r>
              <a:rPr lang="zh-CN" altLang="en-US" sz="2000" dirty="0">
                <a:latin typeface="Times New Roman" panose="02020603050405020304" pitchFamily="18" charset="0"/>
              </a:rPr>
              <a:t>文档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</a:rPr>
              <a:t>词的“总代价／距离”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的高效近似版本。针对</a:t>
            </a:r>
            <a:r>
              <a:rPr lang="zh-CN" altLang="en-US" sz="2000" dirty="0">
                <a:latin typeface="Times New Roman" panose="02020603050405020304" pitchFamily="18" charset="0"/>
              </a:rPr>
              <a:t>一篇文章中的每一个词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，都</a:t>
            </a:r>
            <a:r>
              <a:rPr lang="zh-CN" altLang="en-US" sz="2000" dirty="0">
                <a:latin typeface="Times New Roman" panose="02020603050405020304" pitchFamily="18" charset="0"/>
              </a:rPr>
              <a:t>能在对比文章中找到一个词，使得该词“移动／转移”到该词的“代价／距离”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最小，即两个词</a:t>
            </a:r>
            <a:r>
              <a:rPr lang="zh-CN" altLang="en-US" sz="2000" dirty="0">
                <a:latin typeface="Times New Roman" panose="02020603050405020304" pitchFamily="18" charset="0"/>
              </a:rPr>
              <a:t>向量的距离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最小。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</a:t>
            </a:r>
            <a:r>
              <a:rPr lang="zh-CN" altLang="en-US" sz="2000" dirty="0">
                <a:latin typeface="Times New Roman" panose="02020603050405020304" pitchFamily="18" charset="0"/>
              </a:rPr>
              <a:t>两个文本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D2</a:t>
            </a:r>
            <a:r>
              <a:rPr lang="zh-CN" altLang="en-US" sz="2000" dirty="0">
                <a:latin typeface="Times New Roman" panose="02020603050405020304" pitchFamily="18" charset="0"/>
              </a:rPr>
              <a:t>之间的相似度，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计算流程</a:t>
            </a:r>
            <a:r>
              <a:rPr lang="zh-CN" altLang="en-US" sz="2000" dirty="0">
                <a:latin typeface="Times New Roman" panose="02020603050405020304" pitchFamily="18" charset="0"/>
              </a:rPr>
              <a:t>如下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、首先</a:t>
            </a:r>
            <a:r>
              <a:rPr lang="zh-CN" altLang="en-US" sz="2000" dirty="0">
                <a:latin typeface="Times New Roman" panose="02020603050405020304" pitchFamily="18" charset="0"/>
              </a:rPr>
              <a:t>对两个文本去除停用词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、使用</a:t>
            </a:r>
            <a:r>
              <a:rPr lang="zh-CN" altLang="en-US" sz="2000" dirty="0">
                <a:latin typeface="Times New Roman" panose="02020603050405020304" pitchFamily="18" charset="0"/>
              </a:rPr>
              <a:t>归一化</a:t>
            </a:r>
            <a:r>
              <a:rPr lang="en-US" altLang="zh-CN" sz="2000" dirty="0">
                <a:latin typeface="Times New Roman" panose="02020603050405020304" pitchFamily="18" charset="0"/>
              </a:rPr>
              <a:t>BOW(</a:t>
            </a:r>
            <a:r>
              <a:rPr lang="zh-CN" altLang="en-US" sz="2000" dirty="0">
                <a:latin typeface="Times New Roman" panose="02020603050405020304" pitchFamily="18" charset="0"/>
              </a:rPr>
              <a:t>词袋模型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方法来分别表示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D2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、使用</a:t>
            </a:r>
            <a:r>
              <a:rPr lang="en-US" altLang="zh-CN" sz="2000" dirty="0">
                <a:latin typeface="Times New Roman" panose="02020603050405020304" pitchFamily="18" charset="0"/>
              </a:rPr>
              <a:t>word2vec embedding</a:t>
            </a:r>
            <a:r>
              <a:rPr lang="zh-CN" altLang="en-US" sz="2000" dirty="0">
                <a:latin typeface="Times New Roman" panose="02020603050405020304" pitchFamily="18" charset="0"/>
              </a:rPr>
              <a:t>来表示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D2</a:t>
            </a:r>
            <a:r>
              <a:rPr lang="zh-CN" altLang="en-US" sz="2000" dirty="0">
                <a:latin typeface="Times New Roman" panose="02020603050405020304" pitchFamily="18" charset="0"/>
              </a:rPr>
              <a:t>中的每个词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、在</a:t>
            </a:r>
            <a:r>
              <a:rPr lang="en-US" altLang="zh-CN" sz="2000" dirty="0">
                <a:latin typeface="Times New Roman" panose="02020603050405020304" pitchFamily="18" charset="0"/>
              </a:rPr>
              <a:t>D1</a:t>
            </a:r>
            <a:r>
              <a:rPr lang="zh-CN" altLang="en-US" sz="2000" dirty="0">
                <a:latin typeface="Times New Roman" panose="02020603050405020304" pitchFamily="18" charset="0"/>
              </a:rPr>
              <a:t>中所有词</a:t>
            </a:r>
            <a:r>
              <a:rPr lang="en-US" altLang="zh-CN" sz="2000" dirty="0">
                <a:latin typeface="Times New Roman" panose="02020603050405020304" pitchFamily="18" charset="0"/>
              </a:rPr>
              <a:t>travel</a:t>
            </a:r>
            <a:r>
              <a:rPr lang="zh-CN" altLang="en-US" sz="2000" dirty="0">
                <a:latin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</a:rPr>
              <a:t>D2</a:t>
            </a:r>
            <a:r>
              <a:rPr lang="zh-CN" altLang="en-US" sz="2000" dirty="0">
                <a:latin typeface="Times New Roman" panose="02020603050405020304" pitchFamily="18" charset="0"/>
              </a:rPr>
              <a:t>中所有词，对于每一个</a:t>
            </a:r>
            <a:r>
              <a:rPr lang="en-US" altLang="zh-CN" sz="2000" dirty="0">
                <a:latin typeface="Times New Roman" panose="02020603050405020304" pitchFamily="18" charset="0"/>
              </a:rPr>
              <a:t>D1</a:t>
            </a:r>
            <a:r>
              <a:rPr lang="zh-CN" altLang="en-US" sz="2000" dirty="0">
                <a:latin typeface="Times New Roman" panose="02020603050405020304" pitchFamily="18" charset="0"/>
              </a:rPr>
              <a:t>中的词，它与</a:t>
            </a:r>
            <a:r>
              <a:rPr lang="en-US" altLang="zh-CN" sz="2000" dirty="0">
                <a:latin typeface="Times New Roman" panose="02020603050405020304" pitchFamily="18" charset="0"/>
              </a:rPr>
              <a:t>D2</a:t>
            </a:r>
            <a:r>
              <a:rPr lang="zh-CN" altLang="en-US" sz="2000" dirty="0">
                <a:latin typeface="Times New Roman" panose="02020603050405020304" pitchFamily="18" charset="0"/>
              </a:rPr>
              <a:t>中的词语义比较相近的，那么可以全部移动或移动距离多一些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权重值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；对于语义差异较大，则移动距离少一点或者不移动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。词</a:t>
            </a:r>
            <a:r>
              <a:rPr lang="zh-CN" altLang="en-US" sz="2000" dirty="0">
                <a:latin typeface="Times New Roman" panose="02020603050405020304" pitchFamily="18" charset="0"/>
              </a:rPr>
              <a:t>向量距离乘以移动距离就是两个词的转移代价。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、求</a:t>
            </a:r>
            <a:r>
              <a:rPr lang="zh-CN" altLang="en-US" sz="2000" dirty="0">
                <a:latin typeface="Times New Roman" panose="02020603050405020304" pitchFamily="18" charset="0"/>
              </a:rPr>
              <a:t>全局的转移代价累加和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最小值。这个</a:t>
            </a:r>
            <a:r>
              <a:rPr lang="zh-CN" altLang="en-US" sz="2000" dirty="0">
                <a:latin typeface="Times New Roman" panose="02020603050405020304" pitchFamily="18" charset="0"/>
              </a:rPr>
              <a:t>全局转移代价累加和的最小值就是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的文档距离。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89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432" y="1772816"/>
            <a:ext cx="89289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</a:rPr>
              <a:t>优缺点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ctr"/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</a:rPr>
              <a:t>优点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不需要设置超参数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无监督，不依赖标注数据，没有冷启动问题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有全局最优解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可人为干预词的重要性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提供了文本</a:t>
            </a:r>
            <a:r>
              <a:rPr lang="zh-CN" altLang="en-US" sz="2000" dirty="0">
                <a:latin typeface="Times New Roman" panose="02020603050405020304" pitchFamily="18" charset="0"/>
              </a:rPr>
              <a:t>对齐的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副产品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通过</a:t>
            </a:r>
            <a:r>
              <a:rPr lang="zh-CN" altLang="en-US" sz="2000" dirty="0">
                <a:latin typeface="Times New Roman" panose="02020603050405020304" pitchFamily="18" charset="0"/>
              </a:rPr>
              <a:t>最优化不同的词向量之间的距离，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间接提供了一对齐功能。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实验部分对比较充分，画图专业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六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、总结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440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1424" y="1595021"/>
            <a:ext cx="892899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优缺点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dirty="0" smtClean="0">
              <a:solidFill>
                <a:srgbClr val="555555"/>
              </a:solidFill>
              <a:latin typeface="Lato"/>
            </a:endParaRP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</a:rPr>
              <a:t>缺点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词袋模型，没有保留语序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信息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不能处理</a:t>
            </a:r>
            <a:r>
              <a:rPr lang="en-US" altLang="zh-CN" sz="2000" dirty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词库以外的词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因为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词库空间导致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处理否定词能力差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加入情感极性信息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处理领域同义词互斥词的能力偏差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一词多义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论文写作变量</a:t>
            </a:r>
            <a:r>
              <a:rPr lang="zh-CN" altLang="en-US" sz="2000" dirty="0">
                <a:latin typeface="Times New Roman" panose="02020603050405020304" pitchFamily="18" charset="0"/>
              </a:rPr>
              <a:t>使用混淆，如文档向量表达为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，特征维度也是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，文档数量用变量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，语料库的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特征维度也用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实验部分对比方法偏旧，没有对比最近的类似方法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TextTilingEMD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最近的基于文档表示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方法。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比较部分，没有给出对比方法的时间，不清楚改进后的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和其他方法在时间方面的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对比。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六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、总结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12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9416" y="1916832"/>
            <a:ext cx="91450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latin typeface="Times New Roman" panose="02020603050405020304" pitchFamily="18" charset="0"/>
              </a:rPr>
              <a:t>几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点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评论：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just"/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实用性，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不能给出文档最终的向量化特征表达，文档之间两两计算距离，时间耗费巨大，不适合实际的大数据计算环境。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WCD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可以给出文档的向量表达，但是特征向量维度偏低，本质上还是单词向量的加权组合，表征性能一般。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本文方法属于词频统计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词向量层面，并没有充分利用篇章的语义结构。词频统计没有篇章上下文情境信息，没有单词位置信息，未解决一词多义问题。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创新方面，借助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，旧瓶翻出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新花样，尽管实验部分缺相关方法对比，写作方面变量使用混乱，但这两块总体上完成得很好。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可借鉴性，可用于需要计算集合距离的场合，学习本论文的写作包装技巧。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b="1" dirty="0" smtClean="0">
                <a:latin typeface="Times New Roman" panose="02020603050405020304" pitchFamily="18" charset="0"/>
              </a:rPr>
              <a:t>总评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：创新性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（***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），写作（****），实验（****）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六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、总结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632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9416" y="1878777"/>
            <a:ext cx="84049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CSDN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博</a:t>
            </a:r>
            <a:r>
              <a:rPr lang="zh-CN" altLang="en-US" sz="2000" dirty="0">
                <a:latin typeface="Times New Roman" panose="02020603050405020304" pitchFamily="18" charset="0"/>
              </a:rPr>
              <a:t>客给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出下列改进</a:t>
            </a:r>
            <a:r>
              <a:rPr lang="zh-CN" altLang="en-US" sz="2000" dirty="0">
                <a:latin typeface="Times New Roman" panose="02020603050405020304" pitchFamily="18" charset="0"/>
              </a:rPr>
              <a:t>思路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</a:rPr>
              <a:t>    https://blog.csdn.net/weixin_34025051/article/details/90568966</a:t>
            </a:r>
          </a:p>
          <a:p>
            <a:pPr marL="342900" indent="-342900" algn="just"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000" dirty="0">
                <a:latin typeface="Times New Roman" panose="02020603050405020304" pitchFamily="18" charset="0"/>
              </a:rPr>
              <a:t>匹配句和被匹配句之间增加一层词向量累加层，累加的窗口的大小为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举</a:t>
            </a:r>
            <a:r>
              <a:rPr lang="zh-CN" altLang="en-US" sz="2000" dirty="0">
                <a:latin typeface="Times New Roman" panose="02020603050405020304" pitchFamily="18" charset="0"/>
              </a:rPr>
              <a:t>个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例子，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Obama </a:t>
            </a:r>
            <a:r>
              <a:rPr lang="en-US" altLang="zh-CN" sz="2000" dirty="0">
                <a:latin typeface="Times New Roman" panose="02020603050405020304" pitchFamily="18" charset="0"/>
              </a:rPr>
              <a:t>speaks to the media in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Illinois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对</a:t>
            </a:r>
            <a:r>
              <a:rPr lang="zh-CN" altLang="en-US" sz="2000" dirty="0">
                <a:latin typeface="Times New Roman" panose="02020603050405020304" pitchFamily="18" charset="0"/>
              </a:rPr>
              <a:t>这句话设置一个</a:t>
            </a:r>
            <a:r>
              <a:rPr lang="en-US" altLang="zh-CN" sz="2000" dirty="0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的窗口，每个窗口之间的词向量进行累加，累加后的结果为一个新的点。新点与被加的两个词连上一条容量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为无穷大，花费</a:t>
            </a:r>
            <a:r>
              <a:rPr lang="en-US" altLang="zh-CN" sz="2000" dirty="0">
                <a:latin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的边。</a:t>
            </a:r>
          </a:p>
        </p:txBody>
      </p:sp>
      <p:pic>
        <p:nvPicPr>
          <p:cNvPr id="15362" name="Picture 2" descr="http://ata2-img.cn-hangzhou.img-pub.aliyun-inc.com/7b1ae21fc68b3f16b86df78c62b0dfe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65" y="4503637"/>
            <a:ext cx="4392166" cy="23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11824" y="1444714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</a:rPr>
              <a:t>改  进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六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、总结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05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ata2-img.cn-hangzhou.img-pub.aliyun-inc.com/df78a3362fe736ce1726e6ec86fa31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19" y="2060848"/>
            <a:ext cx="6190256" cy="34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3352" y="1772816"/>
            <a:ext cx="51845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</a:rPr>
              <a:t>构建网络完成后重新计算</a:t>
            </a:r>
            <a:r>
              <a:rPr lang="en-US" altLang="zh-CN" sz="2000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之间的距离会比原始的方法得出的距离更小，这种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方法简称</a:t>
            </a:r>
            <a:r>
              <a:rPr lang="en-US" altLang="zh-CN" sz="2000" dirty="0">
                <a:latin typeface="Times New Roman" panose="02020603050405020304" pitchFamily="18" charset="0"/>
              </a:rPr>
              <a:t>WSMD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word sequence mover's distance</a:t>
            </a:r>
            <a:r>
              <a:rPr lang="zh-CN" altLang="en-US" sz="2000" dirty="0">
                <a:latin typeface="Times New Roman" panose="02020603050405020304" pitchFamily="18" charset="0"/>
              </a:rPr>
              <a:t>）。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</a:rPr>
              <a:t>举个例子</a:t>
            </a:r>
            <a:r>
              <a:rPr lang="en-US" altLang="zh-CN" sz="2000" dirty="0">
                <a:latin typeface="Times New Roman" panose="02020603050405020304" pitchFamily="18" charset="0"/>
              </a:rPr>
              <a:t>look after </a:t>
            </a:r>
            <a:r>
              <a:rPr lang="zh-CN" altLang="en-US" sz="2000" dirty="0">
                <a:latin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Times New Roman" panose="02020603050405020304" pitchFamily="18" charset="0"/>
              </a:rPr>
              <a:t>take care of </a:t>
            </a:r>
            <a:r>
              <a:rPr lang="zh-CN" altLang="en-US" sz="2000" dirty="0">
                <a:latin typeface="Times New Roman" panose="02020603050405020304" pitchFamily="18" charset="0"/>
              </a:rPr>
              <a:t>单纯的计算每个词之间的距离会很大，但是假设放到一个窗口超过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</a:rPr>
              <a:t>的网络中 ，</a:t>
            </a:r>
            <a:r>
              <a:rPr lang="en-US" altLang="zh-CN" sz="2000" dirty="0">
                <a:latin typeface="Times New Roman" panose="02020603050405020304" pitchFamily="18" charset="0"/>
              </a:rPr>
              <a:t>look after </a:t>
            </a:r>
            <a:r>
              <a:rPr lang="zh-CN" altLang="en-US" sz="2000" dirty="0">
                <a:latin typeface="Times New Roman" panose="02020603050405020304" pitchFamily="18" charset="0"/>
              </a:rPr>
              <a:t>两个词会通过累加节点将自己的流量传给</a:t>
            </a:r>
            <a:r>
              <a:rPr lang="en-US" altLang="zh-CN" sz="2000" dirty="0">
                <a:latin typeface="Times New Roman" panose="02020603050405020304" pitchFamily="18" charset="0"/>
              </a:rPr>
              <a:t>take care of</a:t>
            </a:r>
            <a:r>
              <a:rPr lang="zh-CN" altLang="en-US" sz="2000" dirty="0">
                <a:latin typeface="Times New Roman" panose="02020603050405020304" pitchFamily="18" charset="0"/>
              </a:rPr>
              <a:t>的累加节点，因为这两个累加节点得到的向量欧式距离更近，因此在费用网络中的花费也就更少。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六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、总结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667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9416" y="1878777"/>
            <a:ext cx="8856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KNN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分类中，用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WCD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KNN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，然后计算每个的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距离，可以改成只计算后面部分的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距离，减少计算时间。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的最近单词，改成最近的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个单词，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x=2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，最近的给的权重高些，后面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个权重给低些，尝试比较方法的性能。本身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松弛条件就是一个猜想，没有理论基础，那何不用实验性能来评断改进的方法呢，也许性能更好。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论文部分添加一个算法描述的图表，能够便于读者理解算法。否则，看完不知道讲了啥算法，只见树叶不见森林。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RWMD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论文实现部分，可以通过预先计算词向量之间的距离，实现排序</a:t>
            </a:r>
            <a:r>
              <a:rPr lang="zh-CN" altLang="en-US" sz="2000" dirty="0">
                <a:latin typeface="Times New Roman" panose="02020603050405020304" pitchFamily="18" charset="0"/>
              </a:rPr>
              <a:t>，到具体的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’计算距离时候，只需要从排序列表中读取最近的单词，实现方面的优化可以在论文中提及。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论文只用了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KNN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进行分类，那其他的应用场景呢，是否可以针对性改进。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其他改进，请多思考发散，不要怕出错。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1824" y="1444714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</a:rPr>
              <a:t>改  进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六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、总结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607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论文相关资源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5880" y="1772816"/>
            <a:ext cx="111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</a:rPr>
              <a:t>代  码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151784" y="30659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60157"/>
              </p:ext>
            </p:extLst>
          </p:nvPr>
        </p:nvGraphicFramePr>
        <p:xfrm>
          <a:off x="1343472" y="2636912"/>
          <a:ext cx="9237216" cy="227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332560"/>
                <a:gridCol w="5256584"/>
              </a:tblGrid>
              <a:tr h="40786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代码简介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语言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网址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作者代码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</a:rPr>
                        <a:t>Matlab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/Python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hlinkClick r:id="rId3"/>
                        </a:rPr>
                        <a:t>https://github.com/mkusner/wmd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WMD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一种简单实现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kern="1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https://jozeelin.github.io/2019/07/26/WMD/</a:t>
                      </a:r>
                      <a:endParaRPr lang="en-US" altLang="zh-CN" u="sng" kern="100" dirty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RWMD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算法的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C#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</a:rPr>
                        <a:t>实现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</a:rPr>
                        <a:t>(C#)</a:t>
                      </a:r>
                      <a:endParaRPr lang="zh-CN" altLang="en-US" dirty="0" smtClean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hlinkClick r:id="rId5"/>
                        </a:rPr>
                        <a:t>https://blog.csdn.net/qq_36446111/article/details/72903922</a:t>
                      </a:r>
                      <a:endParaRPr lang="en-US" altLang="zh-CN" sz="1400" u="sng" kern="100" dirty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WMD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简单的伪代码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(Python)</a:t>
                      </a:r>
                      <a:endParaRPr lang="en-US" altLang="zh-CN" dirty="0" smtClean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hlinkClick r:id="rId6"/>
                        </a:rPr>
                        <a:t>https://blog.csdn.net/sinat_33741547/article/details/80163719</a:t>
                      </a:r>
                      <a:endParaRPr lang="en-US" altLang="zh-CN" u="sng" kern="100" dirty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91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51584" y="1844824"/>
            <a:ext cx="72553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简单的伪代码如下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from </a:t>
            </a:r>
            <a:r>
              <a:rPr lang="zh-CN" altLang="en-US" dirty="0">
                <a:latin typeface="Times New Roman" panose="02020603050405020304" pitchFamily="18" charset="0"/>
              </a:rPr>
              <a:t>pyemd import </a:t>
            </a:r>
            <a:r>
              <a:rPr lang="zh-CN" altLang="en-US" dirty="0" smtClean="0">
                <a:latin typeface="Times New Roman" panose="02020603050405020304" pitchFamily="18" charset="0"/>
              </a:rPr>
              <a:t>emd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doc</a:t>
            </a:r>
            <a:r>
              <a:rPr lang="zh-CN" altLang="en-US" dirty="0">
                <a:latin typeface="Times New Roman" panose="02020603050405020304" pitchFamily="18" charset="0"/>
              </a:rPr>
              <a:t>1 = [token1, token2, </a:t>
            </a:r>
            <a:r>
              <a:rPr lang="zh-CN" altLang="en-US" dirty="0" smtClean="0">
                <a:latin typeface="Times New Roman" panose="02020603050405020304" pitchFamily="18" charset="0"/>
              </a:rPr>
              <a:t>...]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doc</a:t>
            </a:r>
            <a:r>
              <a:rPr lang="zh-CN" altLang="en-US" dirty="0">
                <a:latin typeface="Times New Roman" panose="02020603050405020304" pitchFamily="18" charset="0"/>
              </a:rPr>
              <a:t>2 = [token1, token2, </a:t>
            </a:r>
            <a:r>
              <a:rPr lang="zh-CN" altLang="en-US" dirty="0" smtClean="0">
                <a:latin typeface="Times New Roman" panose="02020603050405020304" pitchFamily="18" charset="0"/>
              </a:rPr>
              <a:t>...]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vocab</a:t>
            </a:r>
            <a:r>
              <a:rPr lang="zh-CN" altLang="en-US" dirty="0">
                <a:latin typeface="Times New Roman" panose="02020603050405020304" pitchFamily="18" charset="0"/>
              </a:rPr>
              <a:t>_len = len(set(doc1 + doc2</a:t>
            </a:r>
            <a:r>
              <a:rPr lang="zh-CN" altLang="en-US" dirty="0" smtClean="0">
                <a:latin typeface="Times New Roman" panose="02020603050405020304" pitchFamily="18" charset="0"/>
              </a:rPr>
              <a:t>))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</a:rPr>
              <a:t>计算词之间的语义</a:t>
            </a:r>
            <a:r>
              <a:rPr lang="zh-CN" altLang="en-US" dirty="0" smtClean="0">
                <a:latin typeface="Times New Roman" panose="02020603050405020304" pitchFamily="18" charset="0"/>
              </a:rPr>
              <a:t>距离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distance</a:t>
            </a:r>
            <a:r>
              <a:rPr lang="zh-CN" altLang="en-US" dirty="0">
                <a:latin typeface="Times New Roman" panose="02020603050405020304" pitchFamily="18" charset="0"/>
              </a:rPr>
              <a:t>_matrix = compute_cosine_between_token(doc1, doc2</a:t>
            </a:r>
            <a:r>
              <a:rPr lang="zh-CN" altLang="en-US" dirty="0" smtClean="0">
                <a:latin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distance</a:t>
            </a:r>
            <a:r>
              <a:rPr lang="zh-CN" altLang="en-US" dirty="0">
                <a:latin typeface="Times New Roman" panose="02020603050405020304" pitchFamily="18" charset="0"/>
              </a:rPr>
              <a:t>_matrix.shape == (vocab_len, vocab_len</a:t>
            </a:r>
            <a:r>
              <a:rPr lang="zh-CN" altLang="en-US" dirty="0" smtClean="0">
                <a:latin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</a:rPr>
              <a:t>计算归一化的词频</a:t>
            </a:r>
            <a:r>
              <a:rPr lang="zh-CN" altLang="en-US" dirty="0" smtClean="0">
                <a:latin typeface="Times New Roman" panose="02020603050405020304" pitchFamily="18" charset="0"/>
              </a:rPr>
              <a:t>概率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1 = compute_normalized_word_freq(doc1</a:t>
            </a:r>
            <a:r>
              <a:rPr lang="zh-CN" altLang="en-US" dirty="0" smtClean="0">
                <a:latin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2 = compute_normalized_word_freq(doc2</a:t>
            </a:r>
            <a:r>
              <a:rPr lang="zh-CN" altLang="en-US" dirty="0" smtClean="0">
                <a:latin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1.shape == d2.shape == (vocab_len</a:t>
            </a:r>
            <a:r>
              <a:rPr lang="zh-CN" altLang="en-US" dirty="0" smtClean="0">
                <a:latin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</a:rPr>
              <a:t>计算词移</a:t>
            </a:r>
            <a:r>
              <a:rPr lang="zh-CN" altLang="en-US" dirty="0" smtClean="0">
                <a:latin typeface="Times New Roman" panose="02020603050405020304" pitchFamily="18" charset="0"/>
              </a:rPr>
              <a:t>距离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wmd </a:t>
            </a:r>
            <a:r>
              <a:rPr lang="zh-CN" altLang="en-US" dirty="0">
                <a:latin typeface="Times New Roman" panose="02020603050405020304" pitchFamily="18" charset="0"/>
              </a:rPr>
              <a:t>= emd(d1, d2, distance_matix</a:t>
            </a:r>
            <a:r>
              <a:rPr lang="zh-CN" altLang="en-US" dirty="0" smtClean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论文相关资源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93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3425825" y="404664"/>
            <a:ext cx="3606279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论文相关资源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151784" y="30659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49049"/>
              </p:ext>
            </p:extLst>
          </p:nvPr>
        </p:nvGraphicFramePr>
        <p:xfrm>
          <a:off x="1343472" y="1844824"/>
          <a:ext cx="8619794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290"/>
                <a:gridCol w="1895371"/>
                <a:gridCol w="2910378"/>
                <a:gridCol w="3254755"/>
              </a:tblGrid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编号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内容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</a:rPr>
                        <a:t>内容概览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链接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文献阅读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详细，按照章节解析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3"/>
                        </a:rPr>
                        <a:t>https://blog.csdn.net/zhaoyin214/article/details/102773677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文献阅读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详细，按照章节解析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4"/>
                        </a:rPr>
                        <a:t>https://blog.csdn.net/cfdoge/article/details/97390659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文献阅读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详细，含有</a:t>
                      </a:r>
                      <a:r>
                        <a:rPr lang="en-US" altLang="zh-CN" sz="900" u="none" strike="noStrike" dirty="0">
                          <a:effectLst/>
                        </a:rPr>
                        <a:t>EMD</a:t>
                      </a:r>
                      <a:r>
                        <a:rPr lang="zh-CN" altLang="en-US" sz="900" u="none" strike="noStrike" dirty="0">
                          <a:effectLst/>
                        </a:rPr>
                        <a:t>的较详细解读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5"/>
                        </a:rPr>
                        <a:t>https://blog.csdn.net/weixin_34006965/article/details/91670002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文献阅读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较详细，含</a:t>
                      </a:r>
                      <a:r>
                        <a:rPr lang="en-US" altLang="zh-CN" sz="900" u="none" strike="noStrike" dirty="0">
                          <a:effectLst/>
                        </a:rPr>
                        <a:t>Word2Vec</a:t>
                      </a:r>
                      <a:r>
                        <a:rPr lang="zh-CN" altLang="en-US" sz="900" u="none" strike="noStrike" dirty="0">
                          <a:effectLst/>
                        </a:rPr>
                        <a:t>更多介绍，含有</a:t>
                      </a:r>
                      <a:r>
                        <a:rPr lang="en-US" altLang="zh-CN" sz="900" u="none" strike="noStrike" dirty="0">
                          <a:effectLst/>
                        </a:rPr>
                        <a:t>C#</a:t>
                      </a:r>
                      <a:r>
                        <a:rPr lang="zh-CN" altLang="en-US" sz="900" u="none" strike="noStrike" dirty="0">
                          <a:effectLst/>
                        </a:rPr>
                        <a:t>实现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6"/>
                        </a:rPr>
                        <a:t>https://blog.csdn.net/qq_36446111/article/details/72903922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文献阅读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简述</a:t>
                      </a:r>
                      <a:r>
                        <a:rPr lang="en-US" altLang="zh-CN" sz="900" u="none" strike="noStrike" dirty="0" err="1">
                          <a:effectLst/>
                        </a:rPr>
                        <a:t>Mikolov</a:t>
                      </a:r>
                      <a:r>
                        <a:rPr lang="zh-CN" altLang="en-US" sz="900" u="none" strike="noStrike" dirty="0">
                          <a:effectLst/>
                        </a:rPr>
                        <a:t>三篇论文，含</a:t>
                      </a:r>
                      <a:r>
                        <a:rPr lang="en-US" altLang="zh-CN" sz="900" u="none" strike="noStrike" dirty="0">
                          <a:effectLst/>
                        </a:rPr>
                        <a:t>W2C</a:t>
                      </a:r>
                      <a:r>
                        <a:rPr lang="zh-CN" altLang="en-US" sz="900" u="none" strike="noStrike" dirty="0">
                          <a:effectLst/>
                        </a:rPr>
                        <a:t>，然后解读</a:t>
                      </a:r>
                      <a:r>
                        <a:rPr lang="en-US" altLang="zh-CN" sz="900" u="none" strike="noStrike" dirty="0">
                          <a:effectLst/>
                        </a:rPr>
                        <a:t>WMD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7"/>
                        </a:rPr>
                        <a:t>https://zhuanlan.zhihu.com/p/88527171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文献阅读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粗略，含博主复现的</a:t>
                      </a:r>
                      <a:r>
                        <a:rPr lang="en-US" altLang="zh-CN" sz="900" u="none" strike="noStrike" dirty="0">
                          <a:effectLst/>
                        </a:rPr>
                        <a:t>C#</a:t>
                      </a:r>
                      <a:r>
                        <a:rPr lang="zh-CN" altLang="en-US" sz="900" u="none" strike="noStrike" dirty="0">
                          <a:effectLst/>
                        </a:rPr>
                        <a:t>代码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8"/>
                        </a:rPr>
                        <a:t>https://jozeelin.github.io/2019/07/26/WMD/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word2vec</a:t>
                      </a:r>
                      <a:r>
                        <a:rPr lang="zh-CN" altLang="en-US" sz="900" u="none" strike="noStrike">
                          <a:effectLst/>
                        </a:rPr>
                        <a:t>与</a:t>
                      </a:r>
                      <a:r>
                        <a:rPr lang="en-US" sz="900" u="none" strike="noStrike">
                          <a:effectLst/>
                        </a:rPr>
                        <a:t>WMD</a:t>
                      </a:r>
                      <a:r>
                        <a:rPr lang="zh-CN" altLang="en-US" sz="900" u="none" strike="noStrike">
                          <a:effectLst/>
                        </a:rPr>
                        <a:t>的文档相似度计算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粗略，给出</a:t>
                      </a:r>
                      <a:r>
                        <a:rPr lang="en-US" altLang="zh-CN" sz="900" u="none" strike="noStrike" dirty="0">
                          <a:effectLst/>
                        </a:rPr>
                        <a:t>EMD</a:t>
                      </a:r>
                      <a:r>
                        <a:rPr lang="zh-CN" altLang="en-US" sz="900" u="none" strike="noStrike" dirty="0">
                          <a:effectLst/>
                        </a:rPr>
                        <a:t>教材示意图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9"/>
                        </a:rPr>
                        <a:t>https://blog.csdn.net/weixin_38442365/article/details/79775518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WMD</a:t>
                      </a:r>
                      <a:r>
                        <a:rPr lang="zh-CN" altLang="en-US" sz="900" u="none" strike="noStrike">
                          <a:effectLst/>
                        </a:rPr>
                        <a:t>实践与优化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粗略，含有改进思路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hlinkClick r:id="rId10"/>
                        </a:rPr>
                        <a:t>https://blog.csdn.net/weixin_34025051/article/details/90568966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文献阅读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粗略，含有</a:t>
                      </a:r>
                      <a:r>
                        <a:rPr lang="en-US" altLang="zh-CN" sz="900" u="none" strike="noStrike">
                          <a:effectLst/>
                        </a:rPr>
                        <a:t>EMD</a:t>
                      </a:r>
                      <a:r>
                        <a:rPr lang="zh-CN" altLang="en-US" sz="900" u="none" strike="noStrike">
                          <a:effectLst/>
                        </a:rPr>
                        <a:t>简介，含有伪代码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11"/>
                        </a:rPr>
                        <a:t>https://blog.csdn.net/sinat_33741547/article/details/80163719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论文笔记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粗略，按照章节解析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12"/>
                        </a:rPr>
                        <a:t>https://www.jianshu.com/p/8a135307d646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文献阅读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粗略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13"/>
                        </a:rPr>
                        <a:t>https://blog.csdn.net/sinat_34080511/article/details/69665023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常见语言表示模型（词嵌入、句表示、篇章表示）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综述性解读，稍微提及本论文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hlinkClick r:id="rId14"/>
                        </a:rPr>
                        <a:t>https://cloud.tencent.com/developer/article/1435959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计算文本相似度方法总结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综述性解读，稍微提及本论文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hlinkClick r:id="rId15"/>
                        </a:rPr>
                        <a:t>https://www.cnblogs.com/nxf-rabbit75/p/10857008.html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0" marR="7770" marT="777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511824" y="1412776"/>
            <a:ext cx="1703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</a:rPr>
              <a:t>论文解读材料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43472" y="638132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</a:rPr>
              <a:t>需要更多相关资料或者咨询问题，可联系阿勇老师，微信：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delphizmy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385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11424" y="1700808"/>
            <a:ext cx="97210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为了测量</a:t>
            </a:r>
            <a:r>
              <a:rPr lang="zh-CN" altLang="en-US" sz="2000" dirty="0">
                <a:latin typeface="Times New Roman" panose="02020603050405020304" pitchFamily="18" charset="0"/>
              </a:rPr>
              <a:t>文档的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相似度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首先要表达文档，最</a:t>
            </a:r>
            <a:r>
              <a:rPr lang="zh-CN" altLang="en-US" sz="2000" dirty="0">
                <a:latin typeface="Times New Roman" panose="02020603050405020304" pitchFamily="18" charset="0"/>
              </a:rPr>
              <a:t>常用的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两种表达方法如下：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，词</a:t>
            </a:r>
            <a:r>
              <a:rPr lang="zh-CN" altLang="en-US" sz="2000" dirty="0">
                <a:latin typeface="Times New Roman" panose="02020603050405020304" pitchFamily="18" charset="0"/>
              </a:rPr>
              <a:t>袋模型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Bag Of </a:t>
            </a:r>
            <a:r>
              <a:rPr lang="en-US" altLang="zh-CN" sz="2000" dirty="0">
                <a:latin typeface="Times New Roman" panose="02020603050405020304" pitchFamily="18" charset="0"/>
              </a:rPr>
              <a:t>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ords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统计每个单词在文档中出现的次数（词频统计）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TF-IDF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，词频</a:t>
            </a:r>
            <a:r>
              <a:rPr lang="zh-CN" altLang="en-US" sz="2000" dirty="0">
                <a:latin typeface="Times New Roman" panose="02020603050405020304" pitchFamily="18" charset="0"/>
              </a:rPr>
              <a:t>逆文档频率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Term Frequency </a:t>
            </a:r>
            <a:r>
              <a:rPr lang="en-US" altLang="zh-CN" sz="2000" dirty="0">
                <a:latin typeface="Times New Roman" panose="02020603050405020304" pitchFamily="18" charset="0"/>
              </a:rPr>
              <a:t>-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Inverse Document Frequency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使用逆文档频率进行加权的词频统计。单词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重要性和它</a:t>
            </a:r>
            <a:r>
              <a:rPr lang="zh-CN" altLang="en-US" sz="2000" dirty="0">
                <a:latin typeface="Times New Roman" panose="02020603050405020304" pitchFamily="18" charset="0"/>
              </a:rPr>
              <a:t>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文中</a:t>
            </a:r>
            <a:r>
              <a:rPr lang="zh-CN" altLang="en-US" sz="2000" dirty="0">
                <a:latin typeface="Times New Roman" panose="02020603050405020304" pitchFamily="18" charset="0"/>
              </a:rPr>
              <a:t>出现的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次数（</a:t>
            </a:r>
            <a:r>
              <a:rPr lang="zh-CN" altLang="en-US" sz="2000" dirty="0">
                <a:latin typeface="Times New Roman" panose="02020603050405020304" pitchFamily="18" charset="0"/>
              </a:rPr>
              <a:t>词频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）成正比增加，</a:t>
            </a:r>
            <a:r>
              <a:rPr lang="zh-CN" altLang="en-US" sz="2000" dirty="0">
                <a:latin typeface="Times New Roman" panose="02020603050405020304" pitchFamily="18" charset="0"/>
              </a:rPr>
              <a:t>但同时会随着它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在整个语料库</a:t>
            </a:r>
            <a:r>
              <a:rPr lang="zh-CN" altLang="en-US" sz="2000" dirty="0">
                <a:latin typeface="Times New Roman" panose="02020603050405020304" pitchFamily="18" charset="0"/>
              </a:rPr>
              <a:t>中出现的频率成反比下降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   主要思想：</a:t>
            </a:r>
            <a:r>
              <a:rPr lang="zh-CN" altLang="en-US" sz="2000" dirty="0">
                <a:latin typeface="Times New Roman" panose="02020603050405020304" pitchFamily="18" charset="0"/>
              </a:rPr>
              <a:t>如果某个单词在一篇文章中出现的频率</a:t>
            </a:r>
            <a:r>
              <a:rPr lang="en-US" altLang="zh-CN" sz="2000" dirty="0">
                <a:latin typeface="Times New Roman" panose="02020603050405020304" pitchFamily="18" charset="0"/>
              </a:rPr>
              <a:t>TF</a:t>
            </a:r>
            <a:r>
              <a:rPr lang="zh-CN" altLang="en-US" sz="2000" dirty="0">
                <a:latin typeface="Times New Roman" panose="02020603050405020304" pitchFamily="18" charset="0"/>
              </a:rPr>
              <a:t>高，并且在其他文章中很少出现，则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认为该单词具有</a:t>
            </a:r>
            <a:r>
              <a:rPr lang="zh-CN" altLang="en-US" sz="2000" dirty="0">
                <a:latin typeface="Times New Roman" panose="02020603050405020304" pitchFamily="18" charset="0"/>
              </a:rPr>
              <a:t>很好的类别区分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能力，该单词的特征权重应当更高。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但是，这两种</a:t>
            </a:r>
            <a:r>
              <a:rPr lang="zh-CN" altLang="en-US" sz="2000" dirty="0">
                <a:latin typeface="Times New Roman" panose="02020603050405020304" pitchFamily="18" charset="0"/>
              </a:rPr>
              <a:t>方法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并不适合度量文档之间的距离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）文档的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BOW/TF-IDF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特征表示过于</a:t>
            </a:r>
            <a:r>
              <a:rPr lang="zh-CN" altLang="en-US" sz="2000" dirty="0">
                <a:latin typeface="Times New Roman" panose="02020603050405020304" pitchFamily="18" charset="0"/>
              </a:rPr>
              <a:t>稀疏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，出现特征</a:t>
            </a:r>
            <a:r>
              <a:rPr lang="zh-CN" altLang="en-US" sz="2000" dirty="0">
                <a:latin typeface="Times New Roman" panose="02020603050405020304" pitchFamily="18" charset="0"/>
              </a:rPr>
              <a:t>空间的“近正交”（</a:t>
            </a:r>
            <a:r>
              <a:rPr lang="en-US" altLang="zh-CN" sz="2000" dirty="0">
                <a:latin typeface="Times New Roman" panose="02020603050405020304" pitchFamily="18" charset="0"/>
              </a:rPr>
              <a:t>near orthogonality</a:t>
            </a:r>
            <a:r>
              <a:rPr lang="zh-CN" altLang="en-US" sz="2000" dirty="0">
                <a:latin typeface="Times New Roman" panose="02020603050405020304" pitchFamily="18" charset="0"/>
              </a:rPr>
              <a:t>）问题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。由于文档中单词</a:t>
            </a:r>
            <a:r>
              <a:rPr lang="zh-CN" altLang="en-US" sz="2000" dirty="0">
                <a:latin typeface="Times New Roman" panose="02020603050405020304" pitchFamily="18" charset="0"/>
              </a:rPr>
              <a:t>选择的不同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BOW/TF-IDF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表达两</a:t>
            </a:r>
            <a:r>
              <a:rPr lang="zh-CN" altLang="en-US" sz="2000" dirty="0">
                <a:latin typeface="Times New Roman" panose="02020603050405020304" pitchFamily="18" charset="0"/>
              </a:rPr>
              <a:t>个词的特征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空间“几乎”是正交的，</a:t>
            </a:r>
            <a:r>
              <a:rPr lang="zh-CN" altLang="en-US" sz="2000" dirty="0">
                <a:latin typeface="Times New Roman" panose="02020603050405020304" pitchFamily="18" charset="0"/>
              </a:rPr>
              <a:t>机器很可能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判定</a:t>
            </a:r>
            <a:r>
              <a:rPr lang="zh-CN" altLang="en-US" sz="2000" dirty="0">
                <a:latin typeface="Times New Roman" panose="02020603050405020304" pitchFamily="18" charset="0"/>
              </a:rPr>
              <a:t>它们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</a:rPr>
              <a:t>完全不同的两句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话。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 BOW/TF-IDF</a:t>
            </a:r>
            <a:r>
              <a:rPr lang="zh-CN" altLang="en-US" sz="2000" dirty="0">
                <a:latin typeface="Times New Roman" panose="02020603050405020304" pitchFamily="18" charset="0"/>
              </a:rPr>
              <a:t>特征无法衡量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不同</a:t>
            </a:r>
            <a:r>
              <a:rPr lang="zh-CN" altLang="en-US" sz="2000" dirty="0">
                <a:latin typeface="Times New Roman" panose="02020603050405020304" pitchFamily="18" charset="0"/>
              </a:rPr>
              <a:t>单词间的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距离，可能导致语义相似的</a:t>
            </a:r>
            <a:r>
              <a:rPr lang="zh-CN" altLang="en-US" sz="2000" dirty="0">
                <a:latin typeface="Times New Roman" panose="02020603050405020304" pitchFamily="18" charset="0"/>
              </a:rPr>
              <a:t>两句话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在用词表</a:t>
            </a:r>
            <a:r>
              <a:rPr lang="zh-CN" altLang="en-US" sz="2000" dirty="0">
                <a:latin typeface="Times New Roman" panose="02020603050405020304" pitchFamily="18" charset="0"/>
              </a:rPr>
              <a:t>达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上差距</a:t>
            </a:r>
            <a:r>
              <a:rPr lang="zh-CN" altLang="en-US" sz="2000" dirty="0">
                <a:latin typeface="Times New Roman" panose="02020603050405020304" pitchFamily="18" charset="0"/>
              </a:rPr>
              <a:t>很大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一、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引  言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968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/>
          </p:cNvSpPr>
          <p:nvPr/>
        </p:nvSpPr>
        <p:spPr bwMode="auto">
          <a:xfrm>
            <a:off x="3518606" y="2843932"/>
            <a:ext cx="5169693" cy="173719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谢 谢！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83432" y="1844824"/>
            <a:ext cx="972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单词的语义距离可类比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NLP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的共</a:t>
            </a:r>
            <a:r>
              <a:rPr lang="zh-CN" altLang="en-US" sz="2000" dirty="0">
                <a:latin typeface="Times New Roman" panose="02020603050405020304" pitchFamily="18" charset="0"/>
              </a:rPr>
              <a:t>指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消解问题，即如何</a:t>
            </a:r>
            <a:r>
              <a:rPr lang="zh-CN" altLang="en-US" sz="2000" dirty="0">
                <a:latin typeface="Times New Roman" panose="02020603050405020304" pitchFamily="18" charset="0"/>
              </a:rPr>
              <a:t>将两个指代同一个具体对象但文字表达却不同的词组词汇联系在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一起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文档</a:t>
            </a:r>
            <a:r>
              <a:rPr lang="zh-CN" altLang="en-US" sz="2000" dirty="0">
                <a:latin typeface="Times New Roman" panose="02020603050405020304" pitchFamily="18" charset="0"/>
              </a:rPr>
              <a:t>的低维隐含变量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LSI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隐含</a:t>
            </a:r>
            <a:r>
              <a:rPr lang="zh-CN" altLang="en-US" sz="2000" dirty="0">
                <a:latin typeface="Times New Roman" panose="02020603050405020304" pitchFamily="18" charset="0"/>
              </a:rPr>
              <a:t>语义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索引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(Latent </a:t>
            </a:r>
            <a:r>
              <a:rPr lang="en-US" altLang="zh-CN" sz="2000" dirty="0">
                <a:latin typeface="Times New Roman" panose="02020603050405020304" pitchFamily="18" charset="0"/>
              </a:rPr>
              <a:t>Semantic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Indexing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    对</a:t>
            </a:r>
            <a:r>
              <a:rPr lang="en-US" altLang="zh-CN" sz="2000" dirty="0">
                <a:latin typeface="Times New Roman" panose="02020603050405020304" pitchFamily="18" charset="0"/>
              </a:rPr>
              <a:t>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特征空间进行</a:t>
            </a:r>
            <a:r>
              <a:rPr lang="en-US" altLang="zh-CN" sz="2000" dirty="0">
                <a:latin typeface="Times New Roman" panose="02020603050405020304" pitchFamily="18" charset="0"/>
              </a:rPr>
              <a:t>SVD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特征分解，得出</a:t>
            </a:r>
            <a:r>
              <a:rPr lang="zh-CN" altLang="en-US" sz="2000" dirty="0">
                <a:latin typeface="Times New Roman" panose="02020603050405020304" pitchFamily="18" charset="0"/>
              </a:rPr>
              <a:t>文本的主体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模型。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LDA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，隐含狄利克雷分配（</a:t>
            </a:r>
            <a:r>
              <a:rPr lang="en-US" altLang="zh-CN" sz="2000" dirty="0">
                <a:latin typeface="Times New Roman" panose="02020603050405020304" pitchFamily="18" charset="0"/>
              </a:rPr>
              <a:t>Latent </a:t>
            </a:r>
            <a:r>
              <a:rPr lang="en-US" altLang="zh-CN" sz="2000" dirty="0" err="1">
                <a:latin typeface="Times New Roman" panose="02020603050405020304" pitchFamily="18" charset="0"/>
              </a:rPr>
              <a:t>Dirichlet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Allocation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    将</a:t>
            </a:r>
            <a:r>
              <a:rPr lang="zh-CN" altLang="en-US" sz="2000" dirty="0">
                <a:latin typeface="Times New Roman" panose="02020603050405020304" pitchFamily="18" charset="0"/>
              </a:rPr>
              <a:t>相似词按概率分配到不同的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主题，将</a:t>
            </a:r>
            <a:r>
              <a:rPr lang="zh-CN" altLang="en-US" sz="2000" dirty="0">
                <a:latin typeface="Times New Roman" panose="02020603050405020304" pitchFamily="18" charset="0"/>
              </a:rPr>
              <a:t>文档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表示为在这些主题上的分布。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）其他的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BOW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变体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    虽然表示更合理，但是未能显著提升性能。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一、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引  言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266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2370" y="1700808"/>
            <a:ext cx="58326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本文利用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进行单词表示，单词的语义关系可体现</a:t>
            </a:r>
            <a:r>
              <a:rPr lang="zh-CN" altLang="en-US" sz="2000" dirty="0">
                <a:latin typeface="Times New Roman" panose="02020603050405020304" pitchFamily="18" charset="0"/>
              </a:rPr>
              <a:t>在词向量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的向量运算上，嵌入词向量间的距离在某种程度上也</a:t>
            </a:r>
            <a:r>
              <a:rPr lang="zh-CN" altLang="en-US" sz="2000" dirty="0">
                <a:latin typeface="Times New Roman" panose="02020603050405020304" pitchFamily="18" charset="0"/>
              </a:rPr>
              <a:t>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语义信息。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本文将</a:t>
            </a:r>
            <a:r>
              <a:rPr lang="zh-CN" altLang="en-US" sz="2000" dirty="0">
                <a:latin typeface="Times New Roman" panose="02020603050405020304" pitchFamily="18" charset="0"/>
              </a:rPr>
              <a:t>文本文档表示为嵌入词的加权点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云。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 </a:t>
            </a:r>
            <a:r>
              <a:rPr lang="en-US" altLang="zh-CN" sz="2000" dirty="0">
                <a:latin typeface="Times New Roman" panose="02020603050405020304" pitchFamily="18" charset="0"/>
              </a:rPr>
              <a:t>weighted point cloud of embedded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words)</a:t>
            </a: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</a:rPr>
              <a:t>本文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提出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距离，文档</a:t>
            </a:r>
            <a:r>
              <a:rPr lang="en-US" altLang="zh-CN" sz="2000" dirty="0">
                <a:latin typeface="Times New Roman" panose="02020603050405020304" pitchFamily="18" charset="0"/>
              </a:rPr>
              <a:t>A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B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之间的移词距离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WMD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为：文档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</a:rPr>
              <a:t>单词为匹配文档</a:t>
            </a:r>
            <a:r>
              <a:rPr lang="en-US" altLang="zh-CN" sz="2000" dirty="0">
                <a:latin typeface="Times New Roman" panose="02020603050405020304" pitchFamily="18" charset="0"/>
              </a:rPr>
              <a:t>B </a:t>
            </a:r>
            <a:r>
              <a:rPr lang="zh-CN" altLang="en-US" sz="2000" dirty="0">
                <a:latin typeface="Times New Roman" panose="02020603050405020304" pitchFamily="18" charset="0"/>
              </a:rPr>
              <a:t>的点云所需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移动的</a:t>
            </a:r>
            <a:r>
              <a:rPr lang="zh-CN" altLang="en-US" sz="2000" dirty="0">
                <a:latin typeface="Times New Roman" panose="02020603050405020304" pitchFamily="18" charset="0"/>
              </a:rPr>
              <a:t>最小累积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距离。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(minimum </a:t>
            </a:r>
            <a:r>
              <a:rPr lang="en-US" altLang="zh-CN" sz="2000" dirty="0">
                <a:latin typeface="Times New Roman" panose="02020603050405020304" pitchFamily="18" charset="0"/>
              </a:rPr>
              <a:t>cumulative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distance)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最优问题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</a:rPr>
              <a:t>EWD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最短推土距离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Earth Mover’s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Distance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</a:rPr>
              <a:t>运输问题的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特例，本文</a:t>
            </a:r>
            <a:r>
              <a:rPr lang="zh-CN" altLang="en-US" sz="2000" dirty="0">
                <a:latin typeface="Times New Roman" panose="02020603050405020304" pitchFamily="18" charset="0"/>
              </a:rPr>
              <a:t>给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出其下界距离来近似</a:t>
            </a:r>
            <a:r>
              <a:rPr lang="en-US" altLang="zh-CN" sz="2000" dirty="0">
                <a:latin typeface="Times New Roman" panose="02020603050405020304" pitchFamily="18" charset="0"/>
              </a:rPr>
              <a:t>WMD</a:t>
            </a:r>
            <a:r>
              <a:rPr lang="zh-CN" altLang="en-US" sz="2000" dirty="0">
                <a:latin typeface="Times New Roman" panose="02020603050405020304" pitchFamily="18" charset="0"/>
              </a:rPr>
              <a:t>或对查询范围剪枝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一、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引  言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5" name="Picture 2" descr="https://img-blog.csdnimg.cn/20191027233326683.png?x-oss-process=image/watermark,type_ZmFuZ3poZW5naGVpdGk,shadow_10,text_aHR0cHM6Ly9ibG9nLmNzZG4ubmV0L3poYW95aW4yMTQ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88" y="1988840"/>
            <a:ext cx="5832648" cy="38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149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27448" y="2276872"/>
            <a:ext cx="94330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）无超参（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hyper-parameter free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</a:t>
            </a:r>
            <a:r>
              <a:rPr lang="zh-CN" altLang="en-US" sz="2000" dirty="0">
                <a:latin typeface="Times New Roman" panose="02020603050405020304" pitchFamily="18" charset="0"/>
              </a:rPr>
              <a:t>需要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训练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可以</a:t>
            </a:r>
            <a:r>
              <a:rPr lang="zh-CN" altLang="en-US" sz="2000" dirty="0">
                <a:latin typeface="Times New Roman" panose="02020603050405020304" pitchFamily="18" charset="0"/>
              </a:rPr>
              <a:t>直接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使用，易于理解。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）可解释性强（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highly interpretable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   将</a:t>
            </a:r>
            <a:r>
              <a:rPr lang="zh-CN" altLang="en-US" sz="2000" dirty="0">
                <a:latin typeface="Times New Roman" panose="02020603050405020304" pitchFamily="18" charset="0"/>
              </a:rPr>
              <a:t>两个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文档间</a:t>
            </a:r>
            <a:r>
              <a:rPr lang="zh-CN" altLang="en-US" sz="2000" dirty="0">
                <a:latin typeface="Times New Roman" panose="02020603050405020304" pitchFamily="18" charset="0"/>
              </a:rPr>
              <a:t>的距离拆解成独立单词之间的距离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文档距离可解释为少量不同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单词</a:t>
            </a:r>
            <a:r>
              <a:rPr lang="zh-CN" altLang="en-US" sz="2000" dirty="0">
                <a:latin typeface="Times New Roman" panose="02020603050405020304" pitchFamily="18" charset="0"/>
              </a:rPr>
              <a:t>间的稀疏距离之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）语义知识（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knowledge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融入了超大语料库上训练的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模型中的语义知识信息。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）检索精度高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high retrieval accuracy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   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个文档分类任务中击败了其他七种距离方法。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一、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引  言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1824" y="149790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WMD</a:t>
            </a:r>
            <a:r>
              <a:rPr lang="zh-CN" altLang="en-US" sz="2000" b="1" dirty="0">
                <a:latin typeface="Times New Roman" panose="02020603050405020304" pitchFamily="18" charset="0"/>
              </a:rPr>
              <a:t>距离的特性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627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95400" y="1533465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构建文档距离和学习文档表示密切相关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简单</a:t>
            </a:r>
            <a:r>
              <a:rPr lang="zh-CN" altLang="en-US" sz="2000" dirty="0">
                <a:latin typeface="Times New Roman" panose="02020603050405020304" pitchFamily="18" charset="0"/>
              </a:rPr>
              <a:t>介绍了一些早期的相关工作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，比如词频加权，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Okapi BM25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与本文最相关的方法是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TextTiling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-EMD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，将文档通过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TextTiling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分解为一组子主题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(subtopic)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，然后使用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计算子主题之间的转换距离。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文档表示新方法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SDA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 Stacked </a:t>
            </a:r>
            <a:r>
              <a:rPr lang="en-US" altLang="zh-CN" sz="2000" dirty="0" err="1">
                <a:latin typeface="Times New Roman" panose="02020603050405020304" pitchFamily="18" charset="0"/>
              </a:rPr>
              <a:t>Denoising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Autoencoders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2011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）和改进版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mSDA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，学习单词相关性。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CCG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Componential </a:t>
            </a:r>
            <a:r>
              <a:rPr lang="en-US" altLang="zh-CN" sz="2000" dirty="0">
                <a:latin typeface="Times New Roman" panose="02020603050405020304" pitchFamily="18" charset="0"/>
              </a:rPr>
              <a:t>Counting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Grid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2013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），将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LDA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与计数网格结合，允许主题是单词分布的混合。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EMD</a:t>
            </a:r>
            <a:r>
              <a:rPr lang="zh-CN" altLang="en-US" sz="2000" dirty="0">
                <a:latin typeface="Times New Roman" panose="02020603050405020304" pitchFamily="18" charset="0"/>
              </a:rPr>
              <a:t>研究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EMD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在图像检索中有应用，</a:t>
            </a:r>
            <a:r>
              <a:rPr lang="zh-CN" altLang="en-US" sz="2000" dirty="0">
                <a:latin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</a:rPr>
              <a:t>word2vec</a:t>
            </a:r>
            <a:r>
              <a:rPr lang="zh-CN" altLang="en-US" sz="2000" dirty="0">
                <a:latin typeface="Times New Roman" panose="02020603050405020304" pitchFamily="18" charset="0"/>
              </a:rPr>
              <a:t>等词向量技术的出现，使得我们能够用向量距离来表达两个词的相似度，本文是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第一篇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将词嵌入和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EMD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检索算法相结合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论文。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改进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EMD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     部分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方法在</a:t>
            </a:r>
            <a:r>
              <a:rPr lang="zh-CN" altLang="en-US" sz="2000" dirty="0">
                <a:latin typeface="Times New Roman" panose="02020603050405020304" pitchFamily="18" charset="0"/>
              </a:rPr>
              <a:t>高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维特征</a:t>
            </a:r>
            <a:r>
              <a:rPr lang="zh-CN" altLang="en-US" sz="2000" dirty="0">
                <a:latin typeface="Times New Roman" panose="02020603050405020304" pitchFamily="18" charset="0"/>
              </a:rPr>
              <a:t>计算上效率不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高，无法</a:t>
            </a:r>
            <a:r>
              <a:rPr lang="zh-CN" altLang="en-US" sz="2000" dirty="0">
                <a:latin typeface="Times New Roman" panose="02020603050405020304" pitchFamily="18" charset="0"/>
              </a:rPr>
              <a:t>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GPU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并行化，本文作者针对文档距离重新</a:t>
            </a:r>
            <a:r>
              <a:rPr lang="zh-CN" altLang="en-US" sz="2000" dirty="0">
                <a:latin typeface="Times New Roman" panose="02020603050405020304" pitchFamily="18" charset="0"/>
              </a:rPr>
              <a:t>设计了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EMD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近似方法。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二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、相关工作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416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2"/>
          <p:cNvSpPr>
            <a:spLocks noChangeArrowheads="1"/>
          </p:cNvSpPr>
          <p:nvPr/>
        </p:nvSpPr>
        <p:spPr bwMode="gray">
          <a:xfrm>
            <a:off x="3575720" y="404664"/>
            <a:ext cx="4824536" cy="714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三、</a:t>
            </a:r>
            <a:r>
              <a:rPr kumimoji="1"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Word2Vec</a:t>
            </a: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词向量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408" y="1834946"/>
            <a:ext cx="9505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</a:rPr>
              <a:t>ord2</a:t>
            </a:r>
            <a:r>
              <a:rPr lang="en-US" altLang="zh-CN" dirty="0" err="1">
                <a:latin typeface="Times New Roman" panose="02020603050405020304" pitchFamily="18" charset="0"/>
              </a:rPr>
              <a:t>Ve</a:t>
            </a:r>
            <a:r>
              <a:rPr lang="zh-CN" altLang="en-US" dirty="0" smtClean="0">
                <a:latin typeface="Times New Roman" panose="02020603050405020304" pitchFamily="18" charset="0"/>
              </a:rPr>
              <a:t>c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ord2</a:t>
            </a:r>
            <a:r>
              <a:rPr lang="en-US" altLang="zh-CN" dirty="0" err="1">
                <a:latin typeface="Times New Roman" panose="02020603050405020304" pitchFamily="18" charset="0"/>
              </a:rPr>
              <a:t>Ve</a:t>
            </a:r>
            <a:r>
              <a:rPr lang="zh-CN" altLang="en-US" dirty="0" smtClean="0">
                <a:latin typeface="Times New Roman" panose="02020603050405020304" pitchFamily="18" charset="0"/>
              </a:rPr>
              <a:t>c是</a:t>
            </a:r>
            <a:r>
              <a:rPr lang="zh-CN" altLang="en-US" dirty="0">
                <a:latin typeface="Times New Roman" panose="02020603050405020304" pitchFamily="18" charset="0"/>
              </a:rPr>
              <a:t>Google在</a:t>
            </a:r>
            <a:r>
              <a:rPr lang="zh-CN" altLang="en-US" dirty="0" smtClean="0">
                <a:latin typeface="Times New Roman" panose="02020603050405020304" pitchFamily="18" charset="0"/>
              </a:rPr>
              <a:t>2013年</a:t>
            </a:r>
            <a:r>
              <a:rPr lang="zh-CN" altLang="en-US" dirty="0">
                <a:latin typeface="Times New Roman" panose="02020603050405020304" pitchFamily="18" charset="0"/>
              </a:rPr>
              <a:t>提出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获得</a:t>
            </a:r>
            <a:r>
              <a:rPr lang="zh-CN" altLang="en-US" dirty="0" smtClean="0">
                <a:latin typeface="Times New Roman" panose="02020603050405020304" pitchFamily="18" charset="0"/>
              </a:rPr>
              <a:t>词</a:t>
            </a:r>
            <a:r>
              <a:rPr lang="zh-CN" altLang="en-US" dirty="0">
                <a:latin typeface="Times New Roman" panose="02020603050405020304" pitchFamily="18" charset="0"/>
              </a:rPr>
              <a:t>向量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方法，论文为</a:t>
            </a:r>
            <a:r>
              <a:rPr lang="en-US" altLang="zh-CN" dirty="0" smtClean="0">
                <a:latin typeface="Times New Roman" panose="02020603050405020304" pitchFamily="18" charset="0"/>
              </a:rPr>
              <a:t>ICLR2013</a:t>
            </a:r>
            <a:r>
              <a:rPr lang="zh-CN" altLang="en-US" dirty="0" smtClean="0">
                <a:latin typeface="Times New Roman" panose="02020603050405020304" pitchFamily="18" charset="0"/>
              </a:rPr>
              <a:t>的“</a:t>
            </a:r>
            <a:r>
              <a:rPr lang="en-US" altLang="zh-CN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altLang="zh-CN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Word Representations in Vector Space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</a:rPr>
              <a:t>，其特点</a:t>
            </a:r>
            <a:r>
              <a:rPr lang="zh-CN" altLang="en-US" dirty="0">
                <a:latin typeface="Times New Roman" panose="02020603050405020304" pitchFamily="18" charset="0"/>
              </a:rPr>
              <a:t>如下：   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ord2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ec模型</a:t>
            </a:r>
            <a:r>
              <a:rPr lang="zh-CN" altLang="en-US" dirty="0" smtClean="0">
                <a:latin typeface="Times New Roman" panose="02020603050405020304" pitchFamily="18" charset="0"/>
              </a:rPr>
              <a:t>通过一种神经网络语言模型</a:t>
            </a:r>
            <a:r>
              <a:rPr lang="en-US" altLang="zh-CN" dirty="0" smtClean="0">
                <a:latin typeface="Times New Roman" panose="02020603050405020304" pitchFamily="18" charset="0"/>
              </a:rPr>
              <a:t>NNLM</a:t>
            </a:r>
            <a:r>
              <a:rPr lang="zh-CN" altLang="en-US" dirty="0" smtClean="0">
                <a:latin typeface="Times New Roman" panose="02020603050405020304" pitchFamily="18" charset="0"/>
              </a:rPr>
              <a:t>（Neural Network Language Model）对语料中所有词汇进行训练并生成相应的词向量（Word Embedding），通过对词向量的距离（如余弦或欧氏距离）的计算即可得出两个词的相似度。                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)该文提出两个架构，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CBOW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Continuous BOW</a:t>
            </a:r>
            <a:r>
              <a:rPr lang="zh-CN" altLang="en-US" dirty="0" smtClean="0">
                <a:latin typeface="Times New Roman" panose="02020603050405020304" pitchFamily="18" charset="0"/>
              </a:rPr>
              <a:t>）架构利用词语上下文</a:t>
            </a:r>
            <a:r>
              <a:rPr lang="zh-CN" altLang="en-US" dirty="0">
                <a:latin typeface="Times New Roman" panose="02020603050405020304" pitchFamily="18" charset="0"/>
              </a:rPr>
              <a:t>来预测</a:t>
            </a:r>
            <a:r>
              <a:rPr lang="zh-CN" altLang="en-US" dirty="0" smtClean="0">
                <a:latin typeface="Times New Roman" panose="02020603050405020304" pitchFamily="18" charset="0"/>
              </a:rPr>
              <a:t>词语。</a:t>
            </a:r>
            <a:r>
              <a:rPr lang="en-US" altLang="zh-CN" dirty="0" smtClean="0">
                <a:latin typeface="Times New Roman" panose="02020603050405020304" pitchFamily="18" charset="0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</a:rPr>
              <a:t>ord2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ec采用的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Skip-Gram</a:t>
            </a:r>
            <a:r>
              <a:rPr lang="zh-CN" altLang="en-US" dirty="0" smtClean="0">
                <a:latin typeface="Times New Roman" panose="02020603050405020304" pitchFamily="18" charset="0"/>
              </a:rPr>
              <a:t>模型则利用</a:t>
            </a:r>
            <a:r>
              <a:rPr lang="zh-CN" altLang="en-US" dirty="0">
                <a:latin typeface="Times New Roman" panose="02020603050405020304" pitchFamily="18" charset="0"/>
              </a:rPr>
              <a:t>词语来预测其上下文</a:t>
            </a:r>
            <a:r>
              <a:rPr lang="zh-CN" altLang="en-US" dirty="0" smtClean="0">
                <a:latin typeface="Times New Roman" panose="02020603050405020304" pitchFamily="18" charset="0"/>
              </a:rPr>
              <a:t>。把词语</a:t>
            </a:r>
            <a:r>
              <a:rPr lang="zh-CN" altLang="en-US" dirty="0">
                <a:latin typeface="Times New Roman" panose="02020603050405020304" pitchFamily="18" charset="0"/>
              </a:rPr>
              <a:t>当做</a:t>
            </a:r>
            <a:r>
              <a:rPr lang="zh-CN" altLang="en-US" dirty="0" smtClean="0">
                <a:latin typeface="Times New Roman" panose="02020603050405020304" pitchFamily="18" charset="0"/>
              </a:rPr>
              <a:t>特征</a:t>
            </a:r>
            <a:r>
              <a:rPr lang="zh-CN" altLang="en-US" dirty="0">
                <a:latin typeface="Times New Roman" panose="02020603050405020304" pitchFamily="18" charset="0"/>
              </a:rPr>
              <a:t>并</a:t>
            </a:r>
            <a:r>
              <a:rPr lang="zh-CN" altLang="en-US" dirty="0" smtClean="0">
                <a:latin typeface="Times New Roman" panose="02020603050405020304" pitchFamily="18" charset="0"/>
              </a:rPr>
              <a:t>映射</a:t>
            </a:r>
            <a:r>
              <a:rPr lang="zh-CN" altLang="en-US" dirty="0">
                <a:latin typeface="Times New Roman" panose="02020603050405020304" pitchFamily="18" charset="0"/>
              </a:rPr>
              <a:t>到K维向量空间中去</a:t>
            </a:r>
            <a:r>
              <a:rPr lang="zh-CN" altLang="en-US" dirty="0" smtClean="0">
                <a:latin typeface="Times New Roman" panose="02020603050405020304" pitchFamily="18" charset="0"/>
              </a:rPr>
              <a:t>，获得</a:t>
            </a:r>
            <a:r>
              <a:rPr lang="zh-CN" altLang="en-US" dirty="0">
                <a:latin typeface="Times New Roman" panose="02020603050405020304" pitchFamily="18" charset="0"/>
              </a:rPr>
              <a:t>文本数据更精确的特征显示。   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ord2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ec高效</a:t>
            </a:r>
            <a:r>
              <a:rPr lang="zh-CN" altLang="en-US" dirty="0" smtClean="0">
                <a:latin typeface="Times New Roman" panose="02020603050405020304" pitchFamily="18" charset="0"/>
              </a:rPr>
              <a:t>地实现</a:t>
            </a:r>
            <a:r>
              <a:rPr lang="zh-CN" altLang="en-US" dirty="0">
                <a:latin typeface="Times New Roman" panose="02020603050405020304" pitchFamily="18" charset="0"/>
              </a:rPr>
              <a:t>了词向量的训练，甚至在优化好的单机版本中一天就可训练上亿个</a:t>
            </a:r>
            <a:r>
              <a:rPr lang="zh-CN" altLang="en-US" dirty="0" smtClean="0">
                <a:latin typeface="Times New Roman" panose="02020603050405020304" pitchFamily="18" charset="0"/>
              </a:rPr>
              <a:t>词汇，能学到复杂的语义信息。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14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4795</Words>
  <Application>Microsoft Office PowerPoint</Application>
  <PresentationFormat>宽屏</PresentationFormat>
  <Paragraphs>416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-apple-system</vt:lpstr>
      <vt:lpstr>Lato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Blends</vt:lpstr>
      <vt:lpstr>从词嵌入到文档距离 From Word Embeddings To Document Distances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Spectral Feature Detection for Spectrum Sensing at Very Low SNR (1)</dc:title>
  <dc:creator>微软用户</dc:creator>
  <cp:lastModifiedBy>zmy</cp:lastModifiedBy>
  <cp:revision>518</cp:revision>
  <dcterms:created xsi:type="dcterms:W3CDTF">2011-11-14T09:55:00Z</dcterms:created>
  <dcterms:modified xsi:type="dcterms:W3CDTF">2019-11-09T10:16:32Z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