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59" r:id="rId5"/>
    <p:sldId id="260" r:id="rId6"/>
    <p:sldId id="261" r:id="rId7"/>
    <p:sldId id="264" r:id="rId8"/>
    <p:sldId id="268" r:id="rId9"/>
    <p:sldId id="270" r:id="rId10"/>
    <p:sldId id="272" r:id="rId11"/>
    <p:sldId id="303" r:id="rId12"/>
    <p:sldId id="304" r:id="rId13"/>
    <p:sldId id="307" r:id="rId14"/>
    <p:sldId id="305" r:id="rId15"/>
    <p:sldId id="275" r:id="rId16"/>
    <p:sldId id="276" r:id="rId17"/>
    <p:sldId id="278" r:id="rId18"/>
    <p:sldId id="279" r:id="rId19"/>
    <p:sldId id="280" r:id="rId20"/>
    <p:sldId id="281" r:id="rId21"/>
    <p:sldId id="310" r:id="rId22"/>
    <p:sldId id="309" r:id="rId23"/>
    <p:sldId id="308" r:id="rId24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90" d="100"/>
          <a:sy n="90" d="100"/>
        </p:scale>
        <p:origin x="-618" y="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15:47:0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1408 1 4992,'-4'3'128,"-136"124"1867,44-40-918,55-52-726,20-18 124,1 0 0,-14 17-475,24-22 539,-1 0-1,-1-1 1,-1-1 0,-12 10-539,13-9 345,10-9-285,-1 1 153,3-3-63,3 0-22,13 4 44,0-1 1,1 0 0,0-1-1,15-1-172,-6 2 78,149 6 468,60 7 188,-221-14-754,6-1 1390,-19-1-1342,-1-1-1,1 1 1,-1-1-1,0 1 1,1 0-1,-1-1 1,1 1-1,-1-1 1,0 1-1,1 0 1,-1 0-1,0-1 1,0 1-1,0-1 1,1 0-1,-1 1 1,0-1-1,0 1 1,0-1-1,0 1 1,0-1-1,0 1 1,0 0-1,0-1 1,0 1-1,0-1 1,0 1-1,0-1 1,-1 0-1,1 1-27,-2-12 42,-1 1 0,0 0 0,-1 0 0,-1 0 0,-2-2-42,-7-21 46,-3-8-16,3-1 0,2-1 0,2-1 0,2 1 0,3-2-30,1 14-2987,1 18-6719</inkml:trace>
  <inkml:trace contextRef="#ctx0" brushRef="#br0" timeOffset="1">982 1103 3584,'-23'7'19,"1"2"-1,1 0 1,0 1 0,0 1-1,1 1 1,1 1 0,0 0-1,-4 5-18,-3 4 246,3 1-1,0 0 0,2 1 1,1 2-1,2-1 0,0 1 1,2 2-1,-1 5-245,9-15 96,1-1 0,1 1 0,1 0 0,1 1 0,1-2 0,1 2 0,0-1 0,2 1 0,1-1 0,0 0 0,2 1 0,0-1 0,1-1 0,2 4-96,-1-6 68,1 0 0,1 1-1,1-2 1,0 0 0,1 1 0,0-1 0,2-1 0,0 1 0,1-2 0,0 0-1,14 11-67,-19-18 8,27 22 10,11 12-18,-34-29 50,-1 1 1,0 1-1,-1 0 0,0 0 1,4 9-51,-7-11 99,-2 0 0,1 1 0,-1-1 0,-1 1 0,-1 0 0,1 0 0,-2 0 0,0 0 0,-1 1-1,0-1 1,-2 10-99,0-7 98,-2 1 0,0-2 0,-1 2 0,0-2 0,-1 2 0,-1-3 0,-1 2 0,-5 5-98,-6 6 129,-1-1-1,-2-1 1,-2-1 0,1 0-1,-2-2 1,-1 0-1,-1-1 1,-22 10-129,-26 12 135,-2-5 0,-2-1 0,-78 23-135,123-47 107,0-1 0,-1-1-1,-1-2 1,-14 1-107,48-7 2,1-1 0,0 0 0,0 0 0,0 0 0,-1 0 0,1 0 0,0 0 0,0 0 0,-1 0 0,1 0 0,0 0 0,0-1 0,0 1 1,-1 0-1,1-1 0,0 1 0,-1-1-2,2 1 1,0-1 0,0 1 0,0 0 0,-1 0 0,1 0 1,0-1-1,0 1 0,0-1 0,0 1 0,0-1 0,0 1 1,0-1-1,0 1 0,0 0 0,0-1 0,0 1 0,0-1 0,0 1 1,0 0-1,0 0 0,0-1 0,0 1 0,0 0 0,1-1 1,-1 1-1,0-1 0,0 1 0,1 0 0,-1-1 0,0 1-1,3-2 4,-1-2 1,1 2-1,0-1 0,0 1 0,0-1 0,0 1 0,0 0 0,1 0 1,1-1-5,12-4 0,0 1 0,0 0 0,0 2 0,0 0 0,1-1 0,7 2 0,34-5 0,20 2 0,-29 3 0,0 1 0,0 3 0,38 4 0,-76-3 15,0 0 1,1 0 0,-1 2 0,0-1-1,0 0 1,-1 2 0,1 0 0,-1 0-1,0 0 1,-1 1 0,0 1 0,0-1-1,0 1 1,-1 0 0,0 1 0,-1 0 0,0 1-1,0-1 1,-1 1 0,-1 0 0,0 0-1,2 5-15,4 7 45,-3 0-1,0 1 0,-2 0 0,-1 0 1,-1 1-1,-1-1 0,-1 1 0,-2 0 1,0 0-1,-2 1-44,-6 60 577,-14 62-577,-29 84 361,-7 42 194,51-229-485,2 0-1,2 1 0,2-1 1,3 0-1,2 0 0,2 1 1,2-2-1,13 34-69,-18-66 17,0 0 0,1 0 0,1 0 1,0 0-1,1-1 0,0 0 0,0 1 0,2-2 0,0 1 1,0-2-1,0 1 0,1 0 0,0-2 0,3 3-17,5 0 29,0 1-1,0-2 1,1 0 0,0-1-1,1-1 1,0-1 0,0 0-1,11 1-28,35 4-114,1-3 1,0-3-1,31-2 114,-25-4-7125,-36 0 1813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15:57:12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1322 0 11776,'14'24'640,"-13"-22"-406,-1-2-84,-4 1-22,-2 1-96,0 0 0,0 0 1,0 1-1,0 0 1,0 0-1,0 0 0,1 1 1,-1 0-1,1 0 1,-4 4-33,-15 14 95,-14 19-95,15-16 71,-21 21-56,-91 100-3,114-119-14,0 0 1,2 1 0,1 1 0,-11 26 1,21-35 5,0 0 0,2 1 1,0 0-1,2 0 0,0 0 1,1 1-1,1-1 0,2 1 1,0-1-1,1 1 0,0-1 1,6 20-6,4 10 16,2 0 0,2 0 0,3-2 0,17 34-16,-21-48 35,-1 0 0,-2 1-1,-1 1 1,-2-1 0,-2 1 0,-1 1 0,-2-1 0,-1 1 0,-2 10-35,-3-5 50,-1 0-1,-3-1 1,-1 1-1,-2-1 1,-1-1-1,-3 0 1,-18 37-50,-6 1 168,-3-2 0,-4-1 0,-48 59-168,12-31 111,-5-4-1,-25 18-110,84-91 14,-2-2-1,-1-1 1,0-1 0,-2-2-1,-1 0 1,0-3-1,-2-1 1,0-1-1,0-2 1,-1-1 0,-36 6-14,61-17-22,11-2 21,0 0-1,0 0 1,0 0-1,0 0 0,0 0 1,0 0-1,0 0 1,0 0-1,0 1 1,0-1-1,-1 0 1,1 0-1,0 0 1,0 0-1,0 0 0,0 0 1,0 0-1,0 0 1,0 0-1,0 0 1,0 0-1,-1 0 1,1 0-1,0 0 1,0-1-1,0 1 0,0 0 1,0 0-1,0 0 1,0 0-1,0 0 1,0 0-1,0 0 1,-1 0-1,1 0 1,0 0-1,0 0 0,0 0 1,0 0-1,0 0 1,0 0-1,0-1 1,0 1-1,0 0 1,0 0-1,0 0 1,0 0-1,0 0 0,0 0 1,0 0-1,0 0 1,0 0-1,0-1 1,0 1-1,0 0 1,0 0-1,0 0 1,0 0-1,0 0 0,0 0 1,0 0-1,0 0 1,0 0-1,0-1 1,0 1-1,0 0 1,0 0-1,0 0 1,0 0 1,4-6-24,0 0 0,0 1 0,0 0 0,1-1 0,-1 1 0,1 1 0,1-1 1,-1 1-1,0 0 0,1 0 0,0 1 0,0-1 0,0 1 0,1 1 1,-1-1-1,0 1 0,5-1 24,4-1-49,0 0 0,0 1 1,0 1-1,0 0 0,1 1 1,-1 1-1,11 1 49,-3 1-17,-1 2 0,1 0 0,-1 2 1,0 1-1,0 0 0,-1 2 0,0 0 0,0 1 1,-1 1-1,-1 1 0,1 1 0,-2 1 0,14 13 17,-18-14-11,-1 0 0,-1 1 0,0 0 0,-1 1 0,0 0 0,-2 1 0,0 0 0,0 1 0,-2 0 0,0 0 0,-1 0 0,0 1 0,-2 0 1,0 0-1,-1 0 0,-1 1 0,0 5 11,-2 22 79,-2 0 0,-7 43-79,-23 94 311,9-61-140,20-107-134,-33 199 1225,-1 130-1262,33-275 143,3 0 1,3 1-1,3-1 1,4 0-1,2-1 1,3 0-1,6 10-143,9 13 283,4-2 0,4-2-1,3-1 1,30 44-283,-57-110 42,0 0 1,1 0-1,2-1 0,0-1 0,0 0 1,11 6-43,-17-15-210,1-1 0,1 0 1,0-1-1,0 0 1,5 2 209,-6-5-771,1 0 0,-1 0 1,0-1-1,1-1 0,-1 0 1,10 1 770,26 1-8640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7T15:57:12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0 7168,'0'0'128,"0"0"85,0 0 342,0 0 106,0 0 86,-5 4-22,-189 120 1227,66-45-773,-29 29-1179,119-79 250,2 1-1,2 2 1,0 1 0,3 2 0,0 1-1,-3 8-249,26-32 56,0 0 0,1 0 0,0 1-1,1-1 1,1 2 0,0-1 0,-1 4-56,5-13 24,0 0 0,0 0 1,1 0-1,-1 0 0,1 0 1,0 1-1,0-1 1,0 0-1,1 0 0,-1 0 1,1 0-1,0 0 0,0 0 1,0 0-1,1 0 0,0 0 1,-1 0-1,1-1 1,1 1-1,-1 0 0,0-1 1,1 0-1,0 0 0,0 0 1,0 0-1,1 1-24,8 5 62,-1-1 1,2-1-1,-1 0 0,1-1 0,0 0 0,0-1 1,4 0-63,11 4 110,1-2 1,-1-1 0,3-2-111,95 12 224,1-5 0,-1-7 0,1-4 0,11-8-224,-123 7 13,1 0 134,0 0 0,1-1 0,-1-1 1,-1-1-1,1 0 0,1-2-147,-16 5 23,0 0 0,1 0 0,-1 0-1,0 0 1,0 0 0,1 0 0,-1-1 0,0 1-1,0 0 1,-1-1 0,1 1 0,0-1 0,0 1-1,-1-1 1,1 1 0,-1-1 0,1 0 0,-1 1-1,0-1 1,1 0 0,-1 1 0,0-1 0,0 0-1,0 1 1,-1-1-23,-4-48 161,4 43-124,-5-20 13,0 1-1,-2 0 1,-1 0-1,-1 1 1,-1 0-1,-5-8-49,-26-38 245,-22-28-245,17 27-1246,-7-18 1246,-16-49-7786,35 69 426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842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中的公式见线段的定比分点</a:t>
            </a:r>
            <a:endParaRPr lang="en-US" altLang="zh-CN" dirty="0" smtClean="0"/>
          </a:p>
          <a:p>
            <a:r>
              <a:rPr lang="en-US" altLang="zh-CN" dirty="0" smtClean="0"/>
              <a:t>https://wenku.baidu.com/view/3a4a83cf08a1284ac85043a0.html</a:t>
            </a:r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11/10/2019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a0fc8a57f452" TargetMode="External"/><Relationship Id="rId2" Type="http://schemas.openxmlformats.org/officeDocument/2006/relationships/hyperlink" Target="https://www.hrwhisper.me/introduction-to-simplex-algorith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nku.baidu.com/view/d9d7bd0b6bd97f192279e9ea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195736" y="1347614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Linear programming</a:t>
            </a:r>
            <a:endParaRPr lang="zh-CN" sz="3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8255" y="368715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宁钢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松弛型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A6505566-F775-46D7-8E0D-2C257073646C}"/>
              </a:ext>
            </a:extLst>
          </p:cNvPr>
          <p:cNvSpPr txBox="1"/>
          <p:nvPr/>
        </p:nvSpPr>
        <p:spPr>
          <a:xfrm>
            <a:off x="312274" y="1357081"/>
            <a:ext cx="8292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松弛型：用</a:t>
            </a:r>
            <a:r>
              <a:rPr lang="zh-CN" altLang="en-US" sz="24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等式约束来等价描述不等式约</a:t>
            </a:r>
            <a:r>
              <a:rPr lang="zh-CN" altLang="en-US" sz="24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束</a:t>
            </a:r>
            <a:endParaRPr lang="en-US" altLang="zh-CN" sz="2400" dirty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松</a:t>
            </a:r>
            <a:r>
              <a:rPr lang="zh-CN" altLang="en-US" sz="24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弛变</a:t>
            </a:r>
            <a:r>
              <a:rPr lang="zh-CN" altLang="en-US" sz="24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量度</a:t>
            </a:r>
            <a:r>
              <a:rPr lang="zh-CN" altLang="en-US" sz="24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量了等式约束与原不等式约束之间的松弛或差</a:t>
            </a:r>
            <a:r>
              <a:rPr lang="zh-CN" altLang="en-US" sz="24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别</a:t>
            </a:r>
            <a:endParaRPr lang="en-US" altLang="zh-CN" sz="2400" dirty="0" smtClean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s://upload-images.jianshu.io/upload_images/8576381-c3b889b0a0868254.png?imageMogr2/auto-orient/">
            <a:extLst>
              <a:ext uri="{FF2B5EF4-FFF2-40B4-BE49-F238E27FC236}">
                <a16:creationId xmlns="" xmlns:a16="http://schemas.microsoft.com/office/drawing/2014/main" id="{42B6555D-D965-4206-8D19-CDFF02ACD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1" y="2538593"/>
            <a:ext cx="3301019" cy="226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-images.jianshu.io/upload_images/8576381-2bc3f70faedebd4e.png?imageMogr2/auto-orient/">
            <a:extLst>
              <a:ext uri="{FF2B5EF4-FFF2-40B4-BE49-F238E27FC236}">
                <a16:creationId xmlns="" xmlns:a16="http://schemas.microsoft.com/office/drawing/2014/main" id="{5A54040E-0F4E-4329-B166-64DE321D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55726"/>
            <a:ext cx="3628707" cy="198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2177" y="456785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x3</a:t>
            </a:r>
            <a:r>
              <a:rPr lang="zh-CN" altLang="en-US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x4</a:t>
            </a:r>
            <a:r>
              <a:rPr lang="zh-CN" altLang="en-US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x5</a:t>
            </a:r>
            <a:r>
              <a:rPr lang="zh-CN" altLang="en-US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为松弛变</a:t>
            </a:r>
            <a:r>
              <a:rPr lang="zh-CN" altLang="en-US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C2E05F9-D396-4249-95B8-1151B81D3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67532"/>
            <a:ext cx="2448272" cy="17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从几何角度看线性规划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510830" y="1491630"/>
            <a:ext cx="2693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线性规划就是在可行域围成的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多边形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观上看，最优解就在顶点上，不需要考虑内部点。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5E7706-D6E0-413B-AAA7-18412BB1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17576"/>
            <a:ext cx="5452095" cy="40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明：最优解一定在顶点上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0973"/>
            <a:ext cx="375957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8443" y="1275606"/>
            <a:ext cx="5999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假</a:t>
            </a: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zh-CN" altLang="en-US" dirty="0"/>
              <a:t> 是最优解，连接</a:t>
            </a:r>
            <a:r>
              <a:rPr lang="en-US" altLang="zh-CN" dirty="0"/>
              <a:t>x</a:t>
            </a:r>
            <a:r>
              <a:rPr lang="en-US" altLang="zh-CN" baseline="30000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zh-CN" altLang="en-US" dirty="0"/>
              <a:t> 与 </a:t>
            </a:r>
            <a:r>
              <a:rPr lang="en-US" altLang="zh-CN" dirty="0"/>
              <a:t>x</a:t>
            </a:r>
            <a:r>
              <a:rPr lang="en-US" altLang="zh-CN" baseline="30000" dirty="0"/>
              <a:t>(2)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en-US" altLang="zh-CN" baseline="30000" dirty="0"/>
              <a:t>(3)</a:t>
            </a:r>
            <a:r>
              <a:rPr lang="zh-CN" altLang="en-US" dirty="0"/>
              <a:t>相交于点</a:t>
            </a:r>
            <a:r>
              <a:rPr lang="en-US" altLang="zh-CN" dirty="0"/>
              <a:t>x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把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en-US" altLang="zh-CN" dirty="0"/>
              <a:t> </a:t>
            </a:r>
            <a:r>
              <a:rPr lang="zh-CN" altLang="en-US" dirty="0"/>
              <a:t>分解，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en-US" altLang="zh-CN" dirty="0"/>
              <a:t> = </a:t>
            </a:r>
            <a:r>
              <a:rPr lang="el-GR" altLang="zh-CN" dirty="0"/>
              <a:t>λ</a:t>
            </a:r>
            <a:r>
              <a:rPr lang="el-GR" altLang="zh-CN" baseline="-25000" dirty="0"/>
              <a:t>1</a:t>
            </a:r>
            <a:r>
              <a:rPr lang="el-GR" altLang="zh-CN" dirty="0"/>
              <a:t> </a:t>
            </a:r>
            <a:r>
              <a:rPr lang="en-US" altLang="zh-CN" dirty="0"/>
              <a:t>x</a:t>
            </a:r>
            <a:r>
              <a:rPr lang="en-US" altLang="zh-CN" baseline="30000" dirty="0"/>
              <a:t>(1)</a:t>
            </a:r>
            <a:r>
              <a:rPr lang="en-US" altLang="zh-CN" dirty="0"/>
              <a:t> + (1 – </a:t>
            </a:r>
            <a:r>
              <a:rPr lang="el-GR" altLang="zh-CN" dirty="0"/>
              <a:t>λ</a:t>
            </a:r>
            <a:r>
              <a:rPr lang="el-GR" altLang="zh-CN" baseline="-25000" dirty="0"/>
              <a:t>1</a:t>
            </a:r>
            <a:r>
              <a:rPr lang="el-GR" altLang="zh-CN" dirty="0"/>
              <a:t>)</a:t>
            </a:r>
            <a:r>
              <a:rPr lang="en-US" altLang="zh-CN" dirty="0"/>
              <a:t>x’ </a:t>
            </a:r>
            <a:r>
              <a:rPr lang="zh-CN" altLang="en-US" dirty="0" smtClean="0"/>
              <a:t>，其</a:t>
            </a:r>
            <a:r>
              <a:rPr lang="zh-CN" altLang="en-US" dirty="0"/>
              <a:t>中</a:t>
            </a:r>
            <a:r>
              <a:rPr lang="el-GR" altLang="zh-CN" dirty="0"/>
              <a:t>λ</a:t>
            </a:r>
            <a:r>
              <a:rPr lang="el-GR" altLang="zh-CN" baseline="-25000" dirty="0"/>
              <a:t>1</a:t>
            </a:r>
            <a:r>
              <a:rPr lang="el-GR" altLang="zh-CN" dirty="0"/>
              <a:t> = </a:t>
            </a:r>
            <a:r>
              <a:rPr lang="en-US" altLang="zh-CN" dirty="0"/>
              <a:t>p / (p + q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pt-BR" dirty="0" smtClean="0"/>
              <a:t>把</a:t>
            </a:r>
            <a:r>
              <a:rPr lang="pt-BR" altLang="zh-CN" dirty="0"/>
              <a:t>x’</a:t>
            </a:r>
            <a:r>
              <a:rPr lang="zh-CN" altLang="pt-BR" dirty="0" smtClean="0"/>
              <a:t>分</a:t>
            </a:r>
            <a:r>
              <a:rPr lang="zh-CN" altLang="pt-BR" dirty="0"/>
              <a:t>解，</a:t>
            </a:r>
            <a:r>
              <a:rPr lang="pt-BR" altLang="zh-CN" dirty="0"/>
              <a:t>x’ = λ</a:t>
            </a:r>
            <a:r>
              <a:rPr lang="pt-BR" altLang="zh-CN" baseline="-25000" dirty="0"/>
              <a:t>2</a:t>
            </a:r>
            <a:r>
              <a:rPr lang="pt-BR" altLang="zh-CN" dirty="0"/>
              <a:t> x</a:t>
            </a:r>
            <a:r>
              <a:rPr lang="pt-BR" altLang="zh-CN" baseline="30000" dirty="0"/>
              <a:t>(2)</a:t>
            </a:r>
            <a:r>
              <a:rPr lang="pt-BR" altLang="zh-CN" dirty="0"/>
              <a:t> + (1 – λ</a:t>
            </a:r>
            <a:r>
              <a:rPr lang="pt-BR" altLang="zh-CN" baseline="-25000" dirty="0"/>
              <a:t>2</a:t>
            </a:r>
            <a:r>
              <a:rPr lang="pt-BR" altLang="zh-CN" dirty="0"/>
              <a:t>)x</a:t>
            </a:r>
            <a:r>
              <a:rPr lang="pt-BR" altLang="zh-CN" baseline="30000" dirty="0"/>
              <a:t>(3)</a:t>
            </a:r>
            <a:r>
              <a:rPr lang="pt-BR" altLang="zh-CN" dirty="0"/>
              <a:t> </a:t>
            </a:r>
            <a:r>
              <a:rPr lang="zh-CN" altLang="en-US" dirty="0" smtClean="0"/>
              <a:t>，</a:t>
            </a:r>
            <a:r>
              <a:rPr lang="zh-CN" altLang="pt-BR" dirty="0" smtClean="0"/>
              <a:t>其</a:t>
            </a:r>
            <a:r>
              <a:rPr lang="zh-CN" altLang="pt-BR" dirty="0"/>
              <a:t>中</a:t>
            </a:r>
            <a:r>
              <a:rPr lang="pt-BR" altLang="zh-CN" dirty="0"/>
              <a:t>λ</a:t>
            </a:r>
            <a:r>
              <a:rPr lang="pt-BR" altLang="zh-CN" baseline="-25000" dirty="0"/>
              <a:t>2</a:t>
            </a:r>
            <a:r>
              <a:rPr lang="pt-BR" altLang="zh-CN" dirty="0"/>
              <a:t> = r / (r + s</a:t>
            </a:r>
            <a:r>
              <a:rPr lang="pt-BR" altLang="zh-CN" dirty="0" smtClean="0"/>
              <a:t>)</a:t>
            </a:r>
          </a:p>
          <a:p>
            <a:r>
              <a:rPr lang="pt-BR" altLang="zh-CN" dirty="0" smtClean="0"/>
              <a:t>4.</a:t>
            </a:r>
            <a:r>
              <a:rPr lang="zh-CN" altLang="en-US" dirty="0"/>
              <a:t>因此有：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en-US" altLang="zh-CN" dirty="0"/>
              <a:t> = </a:t>
            </a:r>
            <a:r>
              <a:rPr lang="el-GR" altLang="zh-CN" dirty="0"/>
              <a:t>λ</a:t>
            </a:r>
            <a:r>
              <a:rPr lang="el-GR" altLang="zh-CN" baseline="-25000" dirty="0"/>
              <a:t>1</a:t>
            </a:r>
            <a:r>
              <a:rPr lang="el-GR" altLang="zh-CN" dirty="0"/>
              <a:t> </a:t>
            </a:r>
            <a:r>
              <a:rPr lang="en-US" altLang="zh-CN" dirty="0"/>
              <a:t>x</a:t>
            </a:r>
            <a:r>
              <a:rPr lang="en-US" altLang="zh-CN" baseline="30000" dirty="0"/>
              <a:t>(1)</a:t>
            </a:r>
            <a:r>
              <a:rPr lang="en-US" altLang="zh-CN" dirty="0"/>
              <a:t> + (1 – </a:t>
            </a:r>
            <a:r>
              <a:rPr lang="el-GR" altLang="zh-CN" dirty="0"/>
              <a:t>λ</a:t>
            </a:r>
            <a:r>
              <a:rPr lang="el-GR" altLang="zh-CN" baseline="-25000" dirty="0"/>
              <a:t>1</a:t>
            </a:r>
            <a:r>
              <a:rPr lang="el-GR" altLang="zh-CN" dirty="0"/>
              <a:t>)λ</a:t>
            </a:r>
            <a:r>
              <a:rPr lang="el-GR" altLang="zh-CN" baseline="-25000" dirty="0"/>
              <a:t>2</a:t>
            </a:r>
            <a:r>
              <a:rPr lang="el-GR" altLang="zh-CN" dirty="0"/>
              <a:t> </a:t>
            </a:r>
            <a:r>
              <a:rPr lang="en-US" altLang="zh-CN" dirty="0"/>
              <a:t>x</a:t>
            </a:r>
            <a:r>
              <a:rPr lang="en-US" altLang="zh-CN" baseline="30000" dirty="0"/>
              <a:t>(2)</a:t>
            </a:r>
            <a:r>
              <a:rPr lang="en-US" altLang="zh-CN" dirty="0"/>
              <a:t> + (1 – </a:t>
            </a:r>
            <a:r>
              <a:rPr lang="el-GR" altLang="zh-CN" dirty="0"/>
              <a:t>λ</a:t>
            </a:r>
            <a:r>
              <a:rPr lang="el-GR" altLang="zh-CN" baseline="-25000" dirty="0"/>
              <a:t>1</a:t>
            </a:r>
            <a:r>
              <a:rPr lang="el-GR" altLang="zh-CN" dirty="0"/>
              <a:t>) (1 – λ</a:t>
            </a:r>
            <a:r>
              <a:rPr lang="el-GR" altLang="zh-CN" baseline="-25000" dirty="0"/>
              <a:t>2</a:t>
            </a:r>
            <a:r>
              <a:rPr lang="el-GR" altLang="zh-CN" dirty="0"/>
              <a:t>)</a:t>
            </a:r>
            <a:r>
              <a:rPr lang="en-US" altLang="zh-CN" dirty="0"/>
              <a:t>x</a:t>
            </a:r>
            <a:r>
              <a:rPr lang="en-US" altLang="zh-CN" baseline="30000" dirty="0"/>
              <a:t>(3)</a:t>
            </a:r>
            <a:r>
              <a:rPr lang="zh-CN" altLang="en-US" dirty="0"/>
              <a:t>，而</a:t>
            </a:r>
            <a:r>
              <a:rPr lang="el-GR" altLang="zh-CN" dirty="0"/>
              <a:t>λ</a:t>
            </a:r>
            <a:r>
              <a:rPr lang="el-GR" altLang="zh-CN" baseline="-25000" dirty="0"/>
              <a:t>1</a:t>
            </a:r>
            <a:r>
              <a:rPr lang="el-GR" altLang="zh-CN" dirty="0"/>
              <a:t> + (1 – λ</a:t>
            </a:r>
            <a:r>
              <a:rPr lang="el-GR" altLang="zh-CN" baseline="-25000" dirty="0"/>
              <a:t>1</a:t>
            </a:r>
            <a:r>
              <a:rPr lang="el-GR" altLang="zh-CN" dirty="0"/>
              <a:t>)λ</a:t>
            </a:r>
            <a:r>
              <a:rPr lang="el-GR" altLang="zh-CN" baseline="-25000" dirty="0"/>
              <a:t>2</a:t>
            </a:r>
            <a:r>
              <a:rPr lang="el-GR" altLang="zh-CN" dirty="0"/>
              <a:t> + (1 – λ</a:t>
            </a:r>
            <a:r>
              <a:rPr lang="el-GR" altLang="zh-CN" baseline="-25000" dirty="0"/>
              <a:t>1</a:t>
            </a:r>
            <a:r>
              <a:rPr lang="el-GR" altLang="zh-CN" dirty="0"/>
              <a:t>) (1 – λ</a:t>
            </a:r>
            <a:r>
              <a:rPr lang="el-GR" altLang="zh-CN" baseline="-25000" dirty="0"/>
              <a:t>2</a:t>
            </a:r>
            <a:r>
              <a:rPr lang="el-GR" altLang="zh-CN" dirty="0"/>
              <a:t>) = </a:t>
            </a:r>
            <a:r>
              <a:rPr lang="el-GR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/>
              <a:t>设 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T</a:t>
            </a:r>
            <a:r>
              <a:rPr lang="en-US" altLang="zh-CN" dirty="0"/>
              <a:t> x</a:t>
            </a:r>
            <a:r>
              <a:rPr lang="en-US" altLang="zh-CN" baseline="30000" dirty="0"/>
              <a:t>(1)</a:t>
            </a:r>
            <a:r>
              <a:rPr lang="en-US" altLang="zh-CN" dirty="0"/>
              <a:t> </a:t>
            </a:r>
            <a:r>
              <a:rPr lang="zh-CN" altLang="en-US" dirty="0"/>
              <a:t>小于等于 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T</a:t>
            </a:r>
            <a:r>
              <a:rPr lang="en-US" altLang="zh-CN" dirty="0"/>
              <a:t> x</a:t>
            </a:r>
            <a:r>
              <a:rPr lang="en-US" altLang="zh-CN" baseline="30000" dirty="0"/>
              <a:t>(2)</a:t>
            </a:r>
            <a:r>
              <a:rPr lang="zh-CN" altLang="en-US" dirty="0"/>
              <a:t>， 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T</a:t>
            </a:r>
            <a:r>
              <a:rPr lang="en-US" altLang="zh-CN" dirty="0"/>
              <a:t> x</a:t>
            </a:r>
            <a:r>
              <a:rPr lang="en-US" altLang="zh-CN" baseline="30000" dirty="0"/>
              <a:t>(3)</a:t>
            </a:r>
            <a:r>
              <a:rPr lang="zh-CN" altLang="en-US" dirty="0"/>
              <a:t>，因此有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1" y="3036234"/>
            <a:ext cx="56483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37195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并不比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</a:rPr>
              <a:t>(0)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差。最优解一定在顶点上，我们不需要考虑内部的点。</a:t>
            </a:r>
          </a:p>
        </p:txBody>
      </p:sp>
    </p:spTree>
    <p:extLst>
      <p:ext uri="{BB962C8B-B14F-4D97-AF65-F5344CB8AC3E}">
        <p14:creationId xmlns:p14="http://schemas.microsoft.com/office/powerpoint/2010/main" val="9694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单纯形算法：顶点旋转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9622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单纯形算法，它是求解线性规划的经典方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做一次旋转的操作，其实就是一个顶点到另一个顶点的过程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初始解设为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点，沿着边旋转，到达另一个顶点，直到求得最小化目标函数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35E7706-D6E0-413B-AAA7-18412BB1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17576"/>
            <a:ext cx="5452095" cy="40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纯形算法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2(1)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A6505566-F775-46D7-8E0D-2C257073646C}"/>
              </a:ext>
            </a:extLst>
          </p:cNvPr>
          <p:cNvSpPr txBox="1"/>
          <p:nvPr/>
        </p:nvSpPr>
        <p:spPr>
          <a:xfrm>
            <a:off x="312274" y="1480110"/>
            <a:ext cx="447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找</a:t>
            </a:r>
            <a:r>
              <a:rPr lang="zh-CN" altLang="en-US" sz="20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到一个初始的基本可行解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不断的进行旋转（</a:t>
            </a:r>
            <a:r>
              <a:rPr lang="en-US" altLang="zh-CN" sz="20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pivot</a:t>
            </a:r>
            <a:r>
              <a:rPr lang="zh-CN" altLang="en-US" sz="20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）操作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sz="20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直到结果不能改进为</a:t>
            </a:r>
            <a:r>
              <a:rPr lang="zh-CN" altLang="en-US" sz="20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止</a:t>
            </a:r>
            <a:endParaRPr lang="en-US" altLang="zh-CN" sz="2000" dirty="0" smtClean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 descr="https://upload-images.jianshu.io/upload_images/8576381-b407eb4630336db9.png?imageMogr2/auto-orient/">
            <a:extLst>
              <a:ext uri="{FF2B5EF4-FFF2-40B4-BE49-F238E27FC236}">
                <a16:creationId xmlns="" xmlns:a16="http://schemas.microsoft.com/office/drawing/2014/main" id="{FCC60E43-7617-487A-8F5D-8E8DC769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4939"/>
            <a:ext cx="434516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88024" y="1554747"/>
            <a:ext cx="4032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非基本变量：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x1, x2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基本变量：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x3, x4 ,x5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本可行解就是把等式右边的所有非基本变量设为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，然后计算左边基本变量的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令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x1, x2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，计算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x3, x4 ,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x5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基本可行解为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(0, 0, 0, 0, 2000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z=0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8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纯形算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法求解例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2(2)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 descr="https://upload-images.jianshu.io/upload_images/8576381-b407eb4630336db9.png?imageMogr2/auto-orient/">
            <a:extLst>
              <a:ext uri="{FF2B5EF4-FFF2-40B4-BE49-F238E27FC236}">
                <a16:creationId xmlns="" xmlns:a16="http://schemas.microsoft.com/office/drawing/2014/main" id="{FCC60E43-7617-487A-8F5D-8E8DC769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1" y="1635646"/>
            <a:ext cx="434516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92070" y="1456273"/>
            <a:ext cx="4172417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旋转（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Pivot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前目标函数中第一个系数为负数的非基本变量为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替入变量</a:t>
            </a:r>
            <a:endParaRPr lang="en-US" altLang="zh-CN" u="sng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最严格约束里的基本变量称为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替出变</a:t>
            </a:r>
            <a:r>
              <a:rPr lang="zh-CN" altLang="en-US" u="sng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u="sng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X1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是目标函数第一个系数为负数</a:t>
            </a:r>
            <a:endParaRPr lang="en-US" altLang="zh-CN" sz="1600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分别计算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x1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个条件里的约束值</a:t>
            </a:r>
            <a:endParaRPr lang="en-US" altLang="zh-CN" sz="1600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x1 = 0</a:t>
            </a: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x1 = ∞</a:t>
            </a: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x1 = 40</a:t>
            </a:r>
          </a:p>
          <a:p>
            <a:endParaRPr lang="en-US" altLang="zh-CN" sz="1600" u="sng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里等式左边的基本变量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x3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为替出变量</a:t>
            </a:r>
            <a:endParaRPr lang="zh-CN" altLang="en-US" sz="1600" u="sng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6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单纯形算法求解例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2(3)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0749CB1-49E6-44E3-B2F5-9BAC5B24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52" y="1500150"/>
            <a:ext cx="3850592" cy="2116818"/>
          </a:xfrm>
          <a:prstGeom prst="rect">
            <a:avLst/>
          </a:prstGeom>
        </p:spPr>
      </p:pic>
      <p:pic>
        <p:nvPicPr>
          <p:cNvPr id="9" name="Picture 2" descr="https://upload-images.jianshu.io/upload_images/8576381-b407eb4630336db9.png?imageMogr2/auto-orient/">
            <a:extLst>
              <a:ext uri="{FF2B5EF4-FFF2-40B4-BE49-F238E27FC236}">
                <a16:creationId xmlns="" xmlns:a16="http://schemas.microsoft.com/office/drawing/2014/main" id="{EB603231-F494-450D-8295-5717E173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6" y="1615585"/>
            <a:ext cx="3659672" cy="20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8">
            <a:extLst>
              <a:ext uri="{FF2B5EF4-FFF2-40B4-BE49-F238E27FC236}">
                <a16:creationId xmlns="" xmlns:a16="http://schemas.microsoft.com/office/drawing/2014/main" id="{59058A64-A18A-428F-A98B-63C82E10160A}"/>
              </a:ext>
            </a:extLst>
          </p:cNvPr>
          <p:cNvSpPr txBox="1"/>
          <p:nvPr/>
        </p:nvSpPr>
        <p:spPr>
          <a:xfrm>
            <a:off x="395536" y="3795886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原</a:t>
            </a: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5025989" y="3829925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转第一次</a:t>
            </a:r>
          </a:p>
        </p:txBody>
      </p:sp>
      <p:pic>
        <p:nvPicPr>
          <p:cNvPr id="13" name="Picture 2" descr="https://upload-images.jianshu.io/upload_images/8576381-05562c417d1511bc.png?imageMogr2/auto-orient/">
            <a:extLst>
              <a:ext uri="{FF2B5EF4-FFF2-40B4-BE49-F238E27FC236}">
                <a16:creationId xmlns="" xmlns:a16="http://schemas.microsoft.com/office/drawing/2014/main" id="{04E49214-5B5F-41A5-96DD-C8D0BE19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76" y="4279857"/>
            <a:ext cx="309828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631808" y="4649189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这时，目标函数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z=0</a:t>
            </a:r>
          </a:p>
        </p:txBody>
      </p:sp>
    </p:spTree>
    <p:extLst>
      <p:ext uri="{BB962C8B-B14F-4D97-AF65-F5344CB8AC3E}">
        <p14:creationId xmlns:p14="http://schemas.microsoft.com/office/powerpoint/2010/main" val="42607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单纯形算法求解例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2(4)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2070" y="1456273"/>
            <a:ext cx="4172417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旋转（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Pivot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前目标函数中第一个系数为负数的非基本变量为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替入变量</a:t>
            </a:r>
            <a:endParaRPr lang="en-US" altLang="zh-CN" u="sng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最严格约束里的基本变量称为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替出变</a:t>
            </a:r>
            <a:r>
              <a:rPr lang="zh-CN" altLang="en-US" u="sng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u="sng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是目标函数第一个系数为负数</a:t>
            </a:r>
            <a:endParaRPr lang="en-US" altLang="zh-CN" sz="1600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分别计算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个条件里的约束值</a:t>
            </a:r>
            <a:endParaRPr lang="en-US" altLang="zh-CN" sz="1600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x2 = </a:t>
            </a:r>
            <a:r>
              <a:rPr lang="en-US" altLang="zh-CN" sz="1600" u="sng" dirty="0">
                <a:latin typeface="微软雅黑" pitchFamily="34" charset="-122"/>
                <a:ea typeface="微软雅黑" pitchFamily="34" charset="-122"/>
              </a:rPr>
              <a:t>∞</a:t>
            </a:r>
            <a:endParaRPr lang="en-US" altLang="zh-CN" sz="1600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x2 = ∞</a:t>
            </a: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x2 = 2000/70</a:t>
            </a:r>
          </a:p>
          <a:p>
            <a:endParaRPr lang="en-US" altLang="zh-CN" sz="1600" u="sng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600" u="sng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里等式左边的基本变量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x5</a:t>
            </a:r>
            <a:r>
              <a:rPr lang="zh-CN" altLang="en-US" sz="1600" u="sng" dirty="0" smtClean="0">
                <a:latin typeface="微软雅黑" pitchFamily="34" charset="-122"/>
                <a:ea typeface="微软雅黑" pitchFamily="34" charset="-122"/>
              </a:rPr>
              <a:t>为替出变量</a:t>
            </a:r>
            <a:endParaRPr lang="zh-CN" altLang="en-US" sz="1600" u="sng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749CB1-49E6-44E3-B2F5-9BAC5B24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63638"/>
            <a:ext cx="4256575" cy="23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单纯形算法求解例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2(5)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5025989" y="4153787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0749CB1-49E6-44E3-B2F5-9BAC5B24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9621"/>
            <a:ext cx="4032448" cy="2216791"/>
          </a:xfrm>
          <a:prstGeom prst="rect">
            <a:avLst/>
          </a:prstGeom>
        </p:spPr>
      </p:pic>
      <p:pic>
        <p:nvPicPr>
          <p:cNvPr id="14" name="Picture 2" descr="https://upload-images.jianshu.io/upload_images/8576381-b5e15524a0d8cc2a.png?imageMogr2/auto-orient/">
            <a:extLst>
              <a:ext uri="{FF2B5EF4-FFF2-40B4-BE49-F238E27FC236}">
                <a16:creationId xmlns="" xmlns:a16="http://schemas.microsoft.com/office/drawing/2014/main" id="{940516F7-EF54-4726-AF46-0171B53E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53" y="1167420"/>
            <a:ext cx="3734822" cy="279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-images.jianshu.io/upload_images/8576381-536ecddaaf4915f1.png?imageMogr2/auto-orient/">
            <a:extLst>
              <a:ext uri="{FF2B5EF4-FFF2-40B4-BE49-F238E27FC236}">
                <a16:creationId xmlns="" xmlns:a16="http://schemas.microsoft.com/office/drawing/2014/main" id="{33CBECA5-131A-4D0B-BD20-01743E3D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24" y="4615452"/>
            <a:ext cx="2782185" cy="4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539552" y="3910285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第一次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4015" y="4615452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这时，目标函数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=-4000/70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9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单纯形算法求解例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2(6)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5025989" y="4402593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第三次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510830" y="4279580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第二次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s://upload-images.jianshu.io/upload_images/8576381-b5e15524a0d8cc2a.png?imageMogr2/auto-orient/">
            <a:extLst>
              <a:ext uri="{FF2B5EF4-FFF2-40B4-BE49-F238E27FC236}">
                <a16:creationId xmlns="" xmlns:a16="http://schemas.microsoft.com/office/drawing/2014/main" id="{940516F7-EF54-4726-AF46-0171B53E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37" y="1563638"/>
            <a:ext cx="3335726" cy="24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-images.jianshu.io/upload_images/8576381-de356194290054ad.png?imageMogr2/auto-orient/">
            <a:extLst>
              <a:ext uri="{FF2B5EF4-FFF2-40B4-BE49-F238E27FC236}">
                <a16:creationId xmlns="" xmlns:a16="http://schemas.microsoft.com/office/drawing/2014/main" id="{5BE84E01-E910-452C-8012-B641308BD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33" y="1795352"/>
            <a:ext cx="4125461" cy="26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-images.jianshu.io/upload_images/8576381-d94ace0f86a8dde2.png?imageMogr2/auto-orient/">
            <a:extLst>
              <a:ext uri="{FF2B5EF4-FFF2-40B4-BE49-F238E27FC236}">
                <a16:creationId xmlns="" xmlns:a16="http://schemas.microsoft.com/office/drawing/2014/main" id="{24850D50-3562-4EB4-A960-84EF01FCC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44" y="4864258"/>
            <a:ext cx="2594010" cy="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350349" y="8914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目标函数里已经没有系数为负数的项了，说明无法在继续减小目标函数，算法达到了收敛，停止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转</a:t>
            </a:r>
            <a:r>
              <a:rPr lang="en-US" altLang="zh-CN" dirty="0" smtClean="0">
                <a:solidFill>
                  <a:srgbClr val="2F2F2F"/>
                </a:solidFill>
                <a:latin typeface="-apple-system"/>
              </a:rPr>
              <a:t>6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，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此时求出的基本解就是线性规划的最优解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39752" y="4741245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这时，目标函数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=-35000/560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0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线性规划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38864" cy="3268624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在数学中，线性规划（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Linear Programming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）特指目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标函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约束条件皆为线性的最优化问题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线性约束条件：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由多个不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等式形成的约束条件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线性目标函数：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由多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形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成的函数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线性规划问题：在线性约束条件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下，线性目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标函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数求极值的问题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可行解：满足线性约束条件下的解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可行域：由所有可行解组成的集合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最优解：使目标函数取得极值的可行解</a:t>
            </a: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单纯形算法求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骤总结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251520" y="149163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）将线性规</a:t>
            </a:r>
            <a:r>
              <a:rPr lang="zh-CN" altLang="en-US" sz="2400" dirty="0" smtClean="0"/>
              <a:t>划目标函数和约束条件转换成标准型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将线性规划的标准矩阵转化为松弛矩</a:t>
            </a:r>
            <a:r>
              <a:rPr lang="zh-CN" altLang="en-US" sz="2400" dirty="0" smtClean="0"/>
              <a:t>阵</a:t>
            </a:r>
            <a:endParaRPr lang="zh-CN" altLang="en-US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）找到一个基</a:t>
            </a:r>
            <a:r>
              <a:rPr lang="zh-CN" altLang="en-US" sz="2400" dirty="0"/>
              <a:t>本可行解</a:t>
            </a:r>
            <a:r>
              <a:rPr lang="zh-CN" altLang="en-US" sz="2400" dirty="0" smtClean="0"/>
              <a:t>，寻找替入替出变量，替换目标函数，不断的旋转操作</a:t>
            </a:r>
            <a:endParaRPr lang="zh-CN" altLang="en-US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重复步骤</a:t>
            </a:r>
            <a:r>
              <a:rPr lang="en-US" altLang="zh-CN" sz="2400" dirty="0" smtClean="0"/>
              <a:t>(3)</a:t>
            </a:r>
            <a:r>
              <a:rPr lang="zh-CN" altLang="en-US" sz="2400" dirty="0"/>
              <a:t>直</a:t>
            </a:r>
            <a:r>
              <a:rPr lang="zh-CN" altLang="en-US" sz="2400" dirty="0" smtClean="0"/>
              <a:t>到目标函数里已没有系数为负的项，算</a:t>
            </a:r>
            <a:r>
              <a:rPr lang="zh-CN" altLang="en-US" sz="2400" dirty="0"/>
              <a:t>法收</a:t>
            </a:r>
            <a:r>
              <a:rPr lang="zh-CN" altLang="en-US" sz="2400" dirty="0" smtClean="0"/>
              <a:t>敛</a:t>
            </a:r>
          </a:p>
        </p:txBody>
      </p:sp>
    </p:spTree>
    <p:extLst>
      <p:ext uri="{BB962C8B-B14F-4D97-AF65-F5344CB8AC3E}">
        <p14:creationId xmlns:p14="http://schemas.microsoft.com/office/powerpoint/2010/main" val="20755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251520" y="149163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质：线性约束条件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下，线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性目标函数的极值问题（最优决策）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用：计划、生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产（供给和需求）、运输（运筹）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190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用及参考资料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9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38864" cy="3268624"/>
          </a:xfrm>
        </p:spPr>
        <p:txBody>
          <a:bodyPr tIns="0" bIns="0"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性规划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单纯形算法详解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dirty="0">
                <a:hlinkClick r:id="rId2"/>
              </a:rPr>
              <a:t>https://www.hrwhisper.me/introduction-to-simplex-algorithm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线性规划的算法分析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dirty="0">
                <a:hlinkClick r:id="rId3"/>
              </a:rPr>
              <a:t>https://www.jianshu.com/p/a0fc8a57f452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最优化方法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线性规划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smtClean="0">
                <a:hlinkClick r:id="rId4"/>
              </a:rPr>
              <a:t>https</a:t>
            </a:r>
            <a:r>
              <a:rPr lang="en-US" altLang="zh-CN" sz="1800" dirty="0">
                <a:hlinkClick r:id="rId4"/>
              </a:rPr>
              <a:t>://wenku.baidu.com/view/d9d7bd0b6bd97f192279e9ea.html</a:t>
            </a:r>
            <a:endParaRPr lang="zh-CN" altLang="en-US" sz="1800" dirty="0"/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码示例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9">
            <a:extLst>
              <a:ext uri="{FF2B5EF4-FFF2-40B4-BE49-F238E27FC236}">
                <a16:creationId xmlns="" xmlns:a16="http://schemas.microsoft.com/office/drawing/2014/main" id="{103B7C08-55CD-46B3-90FC-F1618DA89582}"/>
              </a:ext>
            </a:extLst>
          </p:cNvPr>
          <p:cNvSpPr txBox="1"/>
          <p:nvPr/>
        </p:nvSpPr>
        <p:spPr>
          <a:xfrm>
            <a:off x="251520" y="149163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Simplex.py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：单纯形算法的具体实现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Lpsolve.py: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优化器里的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solver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求解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372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定义模型步骤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38864" cy="3268624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性规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划，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在线性约束条件下，线性目标函数求极值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骤：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20040" lvl="1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确定决策变量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20040" lvl="1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确定线性目标函数，求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min</a:t>
            </a:r>
          </a:p>
          <a:p>
            <a:pPr marL="320040" lvl="1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确定线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性约束条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20040" lvl="1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写出数学模型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778824" cy="1435223"/>
          </a:xfrm>
        </p:spPr>
        <p:txBody>
          <a:bodyPr>
            <a:normAutofit lnSpcReduction="10000"/>
          </a:bodyPr>
          <a:lstStyle/>
          <a:p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在主题游戏中，假</a:t>
            </a:r>
            <a:r>
              <a:rPr lang="zh-CN" altLang="en-US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设你是一</a:t>
            </a:r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球</a:t>
            </a:r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队总经</a:t>
            </a:r>
            <a:r>
              <a:rPr lang="zh-CN" altLang="en-US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，球队今年进入欧冠，球队老板要求补充实力同时要控制支出。</a:t>
            </a:r>
            <a:endParaRPr lang="en-US" altLang="zh-CN" sz="2100" dirty="0" smtClean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你需要补充</a:t>
            </a:r>
            <a:r>
              <a:rPr lang="en-US" altLang="zh-CN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名球员，每个球员有攻击值和防守值，</a:t>
            </a:r>
            <a:r>
              <a:rPr lang="zh-CN" altLang="en-US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希望这</a:t>
            </a:r>
            <a:r>
              <a:rPr lang="en-US" altLang="zh-CN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1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名球员攻</a:t>
            </a:r>
            <a:r>
              <a:rPr lang="zh-CN" altLang="en-US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击之和大于</a:t>
            </a:r>
            <a:r>
              <a:rPr lang="en-US" altLang="zh-CN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，防守之和大于</a:t>
            </a:r>
            <a:r>
              <a:rPr lang="en-US" altLang="zh-CN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1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，怎么买最省钱？</a:t>
            </a:r>
            <a:endParaRPr lang="zh-CN" altLang="en-US" sz="21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75216"/>
              </p:ext>
            </p:extLst>
          </p:nvPr>
        </p:nvGraphicFramePr>
        <p:xfrm>
          <a:off x="1115616" y="2787774"/>
          <a:ext cx="6388100" cy="1257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9700"/>
                <a:gridCol w="1651000"/>
                <a:gridCol w="1536700"/>
                <a:gridCol w="17907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攻击值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防守值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价格（万元）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进攻性球员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平衡性球员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防守型球员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11560" y="1657518"/>
            <a:ext cx="8138864" cy="32686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各个位置补充</a:t>
            </a: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名球员，</a:t>
            </a:r>
            <a:r>
              <a:rPr lang="en-US" altLang="zh-CN" sz="6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个进攻性球员，</a:t>
            </a:r>
            <a:r>
              <a:rPr lang="en-US" altLang="zh-CN" sz="6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个平衡性球员，</a:t>
            </a:r>
            <a:r>
              <a:rPr lang="en-US" altLang="zh-CN" sz="6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个防守型球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员</a:t>
            </a:r>
            <a:endParaRPr lang="en-US" altLang="zh-CN" sz="6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3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pt-BR" altLang="zh-CN" sz="6000" dirty="0" smtClean="0">
                <a:latin typeface="微软雅黑" pitchFamily="34" charset="-122"/>
                <a:ea typeface="微软雅黑" pitchFamily="34" charset="-122"/>
              </a:rPr>
              <a:t>min      1000a + 800b + 500c</a:t>
            </a:r>
          </a:p>
          <a:p>
            <a:pPr marL="0" indent="0">
              <a:buNone/>
            </a:pPr>
            <a:r>
              <a:rPr lang="en-US" altLang="zh-CN" sz="6000" dirty="0" err="1" smtClean="0">
                <a:latin typeface="微软雅黑" pitchFamily="34" charset="-122"/>
                <a:ea typeface="微软雅黑" pitchFamily="34" charset="-122"/>
              </a:rPr>
              <a:t>s.t.</a:t>
            </a:r>
            <a:r>
              <a:rPr lang="pt-BR" altLang="zh-CN" sz="6000" dirty="0" smtClean="0">
                <a:latin typeface="微软雅黑" pitchFamily="34" charset="-122"/>
                <a:ea typeface="微软雅黑" pitchFamily="34" charset="-122"/>
              </a:rPr>
              <a:t>      90a </a:t>
            </a:r>
            <a:r>
              <a:rPr lang="pt-BR" altLang="zh-CN" sz="6000" dirty="0">
                <a:latin typeface="微软雅黑" pitchFamily="34" charset="-122"/>
                <a:ea typeface="微软雅黑" pitchFamily="34" charset="-122"/>
              </a:rPr>
              <a:t>+ 80b + 40c &gt;= 500</a:t>
            </a:r>
          </a:p>
          <a:p>
            <a:pPr marL="0" indent="0">
              <a:buNone/>
            </a:pPr>
            <a:r>
              <a:rPr lang="pt-BR" altLang="zh-CN" sz="6000" dirty="0" smtClean="0">
                <a:latin typeface="微软雅黑" pitchFamily="34" charset="-122"/>
                <a:ea typeface="微软雅黑" pitchFamily="34" charset="-122"/>
              </a:rPr>
              <a:t>           60a </a:t>
            </a:r>
            <a:r>
              <a:rPr lang="pt-BR" altLang="zh-CN" sz="6000" dirty="0">
                <a:latin typeface="微软雅黑" pitchFamily="34" charset="-122"/>
                <a:ea typeface="微软雅黑" pitchFamily="34" charset="-122"/>
              </a:rPr>
              <a:t>+ 80b + 95c &gt;= 400</a:t>
            </a:r>
          </a:p>
          <a:p>
            <a:pPr marL="0" indent="0">
              <a:buNone/>
            </a:pPr>
            <a:r>
              <a:rPr lang="pt-BR" altLang="zh-CN" sz="6000" dirty="0" smtClean="0">
                <a:latin typeface="微软雅黑" pitchFamily="34" charset="-122"/>
                <a:ea typeface="微软雅黑" pitchFamily="34" charset="-122"/>
              </a:rPr>
              <a:t>           a </a:t>
            </a:r>
            <a:r>
              <a:rPr lang="pt-BR" altLang="zh-CN" sz="6000" dirty="0">
                <a:latin typeface="微软雅黑" pitchFamily="34" charset="-122"/>
                <a:ea typeface="微软雅黑" pitchFamily="34" charset="-122"/>
              </a:rPr>
              <a:t>+ b + c = 7</a:t>
            </a:r>
          </a:p>
          <a:p>
            <a:pPr marL="0" indent="0">
              <a:buNone/>
            </a:pPr>
            <a:r>
              <a:rPr lang="pt-BR" altLang="zh-CN" sz="6000" dirty="0" smtClean="0">
                <a:latin typeface="微软雅黑" pitchFamily="34" charset="-122"/>
                <a:ea typeface="微软雅黑" pitchFamily="34" charset="-122"/>
              </a:rPr>
              <a:t>           a </a:t>
            </a:r>
            <a:r>
              <a:rPr lang="pt-BR" altLang="zh-CN" sz="6000" dirty="0">
                <a:latin typeface="微软雅黑" pitchFamily="34" charset="-122"/>
                <a:ea typeface="微软雅黑" pitchFamily="34" charset="-122"/>
              </a:rPr>
              <a:t>, b , </a:t>
            </a: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pt-BR" altLang="zh-CN" sz="6000" dirty="0" smtClean="0">
                <a:latin typeface="微软雅黑" pitchFamily="34" charset="-122"/>
                <a:ea typeface="微软雅黑" pitchFamily="34" charset="-122"/>
              </a:rPr>
              <a:t>&gt;=0</a:t>
            </a:r>
            <a:endParaRPr lang="pt-BR" altLang="zh-CN" sz="6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2300"/>
              </p:ext>
            </p:extLst>
          </p:nvPr>
        </p:nvGraphicFramePr>
        <p:xfrm>
          <a:off x="2555776" y="0"/>
          <a:ext cx="6388100" cy="1257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9700"/>
                <a:gridCol w="1651000"/>
                <a:gridCol w="1536700"/>
                <a:gridCol w="17907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攻击值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防守值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价格（万元）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进攻性球员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平衡性球员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防守型球员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="" xmlns:a16="http://schemas.microsoft.com/office/drawing/2014/main" id="{966E8A25-5A94-458E-9380-9F214507CE10}"/>
                  </a:ext>
                </a:extLst>
              </p14:cNvPr>
              <p14:cNvContentPartPr/>
              <p14:nvPr/>
            </p14:nvContentPartPr>
            <p14:xfrm>
              <a:off x="1017422" y="2715766"/>
              <a:ext cx="554760" cy="1584176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66E8A25-5A94-458E-9380-9F214507CE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022" y="2707125"/>
                <a:ext cx="587520" cy="16097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6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38864" cy="121919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假设你是一个单位的采购经理，你有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元经费，需要采购单价为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元的若干桌子和单价为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元的若干椅子，你希望桌椅的总数尽可能的多，但要求椅子数量不少于桌子数量，且不多于桌子数量的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倍，那你需要怎样的一个采购方案呢</a:t>
            </a:r>
            <a:r>
              <a:rPr lang="zh-CN" altLang="en-US" sz="18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800" dirty="0" smtClean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https://upload-images.jianshu.io/upload_images/8576381-30e37c60f7c72883.png?imageMogr2/auto-orient/">
            <a:extLst>
              <a:ext uri="{FF2B5EF4-FFF2-40B4-BE49-F238E27FC236}">
                <a16:creationId xmlns="" xmlns:a16="http://schemas.microsoft.com/office/drawing/2014/main" id="{768095AB-FEA1-4638-B94B-708CA951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3658"/>
            <a:ext cx="3622242" cy="196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B4EB770-4433-419E-A852-6745BF293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67" y="3168073"/>
            <a:ext cx="2801201" cy="870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="" xmlns:a16="http://schemas.microsoft.com/office/drawing/2014/main" id="{CD4FFC61-FB42-4600-BC4E-CB76EAB387D2}"/>
                  </a:ext>
                </a:extLst>
              </p14:cNvPr>
              <p14:cNvContentPartPr/>
              <p14:nvPr/>
            </p14:nvContentPartPr>
            <p14:xfrm>
              <a:off x="632794" y="2846970"/>
              <a:ext cx="481320" cy="1953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D4FFC61-FB42-4600-BC4E-CB76EAB387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874" y="2832933"/>
                <a:ext cx="513360" cy="1980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="" xmlns:a16="http://schemas.microsoft.com/office/drawing/2014/main" id="{A37A3160-145B-4BF0-AB4B-A7A2AB4EE908}"/>
                  </a:ext>
                </a:extLst>
              </p14:cNvPr>
              <p14:cNvContentPartPr/>
              <p14:nvPr/>
            </p14:nvContentPartPr>
            <p14:xfrm>
              <a:off x="5364088" y="3417570"/>
              <a:ext cx="376560" cy="3142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37A3160-145B-4BF0-AB4B-A7A2AB4EE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6808" y="3405330"/>
                <a:ext cx="414000" cy="345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4283968" y="276365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张桌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把椅子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5E7706-D6E0-413B-AAA7-18412BB1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3" y="555526"/>
            <a:ext cx="5452095" cy="40324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EF07BFD-FC0B-4838-BB13-F81FC983C4E1}"/>
              </a:ext>
            </a:extLst>
          </p:cNvPr>
          <p:cNvSpPr/>
          <p:nvPr/>
        </p:nvSpPr>
        <p:spPr>
          <a:xfrm>
            <a:off x="295794" y="1492378"/>
            <a:ext cx="3322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2F2F2F"/>
                </a:solidFill>
                <a:effectLst/>
                <a:latin typeface="-apple-system"/>
              </a:rPr>
              <a:t>可行域：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紫色区域，满足所有约束条件的安全区域，包括最优解也必须在其中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AB41C95-E71C-4469-A698-D899F3ECC027}"/>
              </a:ext>
            </a:extLst>
          </p:cNvPr>
          <p:cNvSpPr/>
          <p:nvPr/>
        </p:nvSpPr>
        <p:spPr>
          <a:xfrm>
            <a:off x="251520" y="2344391"/>
            <a:ext cx="3322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2F2F2F"/>
                </a:solidFill>
                <a:effectLst/>
                <a:latin typeface="-apple-system"/>
              </a:rPr>
              <a:t>目标函数：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红线</a:t>
            </a:r>
            <a:r>
              <a:rPr lang="zh-CN" altLang="en-US" sz="1600" b="0" i="0" dirty="0" smtClean="0">
                <a:solidFill>
                  <a:srgbClr val="2F2F2F"/>
                </a:solidFill>
                <a:effectLst/>
                <a:latin typeface="-apple-system"/>
              </a:rPr>
              <a:t>，要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求目标函数达到最大值或最小值，就是</a:t>
            </a:r>
            <a:r>
              <a:rPr lang="zh-CN" altLang="en-US" sz="1600" b="1" i="0" dirty="0">
                <a:solidFill>
                  <a:srgbClr val="2F2F2F"/>
                </a:solidFill>
                <a:effectLst/>
                <a:latin typeface="-apple-system"/>
              </a:rPr>
              <a:t>平行的移动目标函数，让目标函数在可行域上达到截距最大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9694E42-C0A0-47D4-9348-2F0E28CC347A}"/>
              </a:ext>
            </a:extLst>
          </p:cNvPr>
          <p:cNvSpPr/>
          <p:nvPr/>
        </p:nvSpPr>
        <p:spPr>
          <a:xfrm>
            <a:off x="251520" y="3550156"/>
            <a:ext cx="3037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2F2F2F"/>
                </a:solidFill>
                <a:effectLst/>
                <a:latin typeface="-apple-system"/>
              </a:rPr>
              <a:t>可行解：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图中的</a:t>
            </a:r>
            <a:r>
              <a:rPr lang="en-US" altLang="zh-CN" sz="1600" b="0" i="0" dirty="0">
                <a:solidFill>
                  <a:srgbClr val="2F2F2F"/>
                </a:solidFill>
                <a:effectLst/>
                <a:latin typeface="-apple-system"/>
              </a:rPr>
              <a:t>A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2F2F2F"/>
                </a:solidFill>
                <a:effectLst/>
                <a:latin typeface="-apple-system"/>
              </a:rPr>
              <a:t>B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2F2F2F"/>
                </a:solidFill>
                <a:effectLst/>
                <a:latin typeface="-apple-system"/>
              </a:rPr>
              <a:t>C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三个点都属于目标函数与可行域的交点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87BA926-A103-40D4-935C-F0AC8BED7F97}"/>
              </a:ext>
            </a:extLst>
          </p:cNvPr>
          <p:cNvSpPr/>
          <p:nvPr/>
        </p:nvSpPr>
        <p:spPr>
          <a:xfrm>
            <a:off x="2987824" y="451596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使得目标函数达到最大</a:t>
            </a:r>
            <a:r>
              <a:rPr lang="en-US" altLang="zh-CN" sz="1600" b="0" i="0" dirty="0">
                <a:solidFill>
                  <a:srgbClr val="2F2F2F"/>
                </a:solidFill>
                <a:effectLst/>
                <a:latin typeface="-apple-system"/>
              </a:rPr>
              <a:t>(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最小</a:t>
            </a:r>
            <a:r>
              <a:rPr lang="en-US" altLang="zh-CN" sz="1600" b="0" i="0" dirty="0">
                <a:solidFill>
                  <a:srgbClr val="2F2F2F"/>
                </a:solidFill>
                <a:effectLst/>
                <a:latin typeface="-apple-system"/>
              </a:rPr>
              <a:t>)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的可行解被我们定义为</a:t>
            </a:r>
            <a:r>
              <a:rPr lang="zh-CN" altLang="en-US" sz="1600" b="1" i="0" dirty="0">
                <a:solidFill>
                  <a:srgbClr val="2F2F2F"/>
                </a:solidFill>
                <a:effectLst/>
                <a:latin typeface="-apple-system"/>
              </a:rPr>
              <a:t>最优解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，其对应于图中的</a:t>
            </a:r>
            <a:r>
              <a:rPr lang="en-US" altLang="zh-CN" sz="1600" b="0" i="0" dirty="0">
                <a:solidFill>
                  <a:srgbClr val="2F2F2F"/>
                </a:solidFill>
                <a:effectLst/>
                <a:latin typeface="-apple-system"/>
              </a:rPr>
              <a:t>A</a:t>
            </a:r>
            <a:r>
              <a:rPr lang="zh-CN" altLang="en-US" sz="1600" b="0" i="0" dirty="0">
                <a:solidFill>
                  <a:srgbClr val="2F2F2F"/>
                </a:solidFill>
                <a:effectLst/>
                <a:latin typeface="-apple-system"/>
              </a:rPr>
              <a:t>点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线性规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划标准形式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11560" y="3147814"/>
            <a:ext cx="8138864" cy="1219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果目标函数是求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，那么乘以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使目标函数转化为求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min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果约束条件有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约束，同理乘以</a:t>
            </a:r>
            <a:r>
              <a:rPr lang="en-US" altLang="zh-CN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800" dirty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将约束变为</a:t>
            </a:r>
            <a:r>
              <a:rPr lang="en-US" altLang="zh-CN" sz="1800" dirty="0" smtClean="0">
                <a:solidFill>
                  <a:srgbClr val="2F2F2F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endParaRPr lang="en-US" altLang="zh-CN" sz="1800" dirty="0">
              <a:solidFill>
                <a:srgbClr val="2F2F2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687674A-CDDD-4B3C-B45A-51FA02F6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75606"/>
            <a:ext cx="2517919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转换成标准型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 descr="https://upload-images.jianshu.io/upload_images/8576381-30e37c60f7c72883.png?imageMogr2/auto-orient/">
            <a:extLst>
              <a:ext uri="{FF2B5EF4-FFF2-40B4-BE49-F238E27FC236}">
                <a16:creationId xmlns="" xmlns:a16="http://schemas.microsoft.com/office/drawing/2014/main" id="{E30F400A-483D-4091-8E18-A51B9670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6" y="2280010"/>
            <a:ext cx="2637466" cy="160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93F6D9-2864-4E18-8C6B-81D192B56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4" y="1472661"/>
            <a:ext cx="2306042" cy="716567"/>
          </a:xfrm>
          <a:prstGeom prst="rect">
            <a:avLst/>
          </a:prstGeom>
        </p:spPr>
      </p:pic>
      <p:pic>
        <p:nvPicPr>
          <p:cNvPr id="11" name="Picture 2" descr="https://upload-images.jianshu.io/upload_images/8576381-c3b889b0a0868254.png?imageMogr2/auto-orient/">
            <a:extLst>
              <a:ext uri="{FF2B5EF4-FFF2-40B4-BE49-F238E27FC236}">
                <a16:creationId xmlns="" xmlns:a16="http://schemas.microsoft.com/office/drawing/2014/main" id="{2C0772B6-D53F-4A5F-A308-7F5C5BB74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23" y="1647561"/>
            <a:ext cx="3189729" cy="218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A6505566-F775-46D7-8E0D-2C257073646C}"/>
              </a:ext>
            </a:extLst>
          </p:cNvPr>
          <p:cNvSpPr txBox="1"/>
          <p:nvPr/>
        </p:nvSpPr>
        <p:spPr>
          <a:xfrm>
            <a:off x="343959" y="4174550"/>
            <a:ext cx="197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原</a:t>
            </a:r>
          </a:p>
        </p:txBody>
      </p:sp>
      <p:sp>
        <p:nvSpPr>
          <p:cNvPr id="13" name="文本框 7">
            <a:extLst>
              <a:ext uri="{FF2B5EF4-FFF2-40B4-BE49-F238E27FC236}">
                <a16:creationId xmlns="" xmlns:a16="http://schemas.microsoft.com/office/drawing/2014/main" id="{B877EF7B-D9C4-411D-9B68-E030F4F07418}"/>
              </a:ext>
            </a:extLst>
          </p:cNvPr>
          <p:cNvSpPr txBox="1"/>
          <p:nvPr/>
        </p:nvSpPr>
        <p:spPr>
          <a:xfrm>
            <a:off x="4550623" y="4155534"/>
            <a:ext cx="260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标准形式</a:t>
            </a:r>
          </a:p>
        </p:txBody>
      </p:sp>
    </p:spTree>
    <p:extLst>
      <p:ext uri="{BB962C8B-B14F-4D97-AF65-F5344CB8AC3E}">
        <p14:creationId xmlns:p14="http://schemas.microsoft.com/office/powerpoint/2010/main" val="19570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2087</Words>
  <Application>Microsoft Office PowerPoint</Application>
  <PresentationFormat>全屏显示(16:9)</PresentationFormat>
  <Paragraphs>189</Paragraphs>
  <Slides>23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宽屏演示文稿</vt:lpstr>
      <vt:lpstr>线性规划 Linear programming</vt:lpstr>
      <vt:lpstr>线性规划</vt:lpstr>
      <vt:lpstr>定义模型步骤</vt:lpstr>
      <vt:lpstr>例1</vt:lpstr>
      <vt:lpstr>例1</vt:lpstr>
      <vt:lpstr>例2</vt:lpstr>
      <vt:lpstr>例2</vt:lpstr>
      <vt:lpstr>线性规划标准形式</vt:lpstr>
      <vt:lpstr>将例2转换成标准型</vt:lpstr>
      <vt:lpstr>松弛型</vt:lpstr>
      <vt:lpstr>从几何角度看线性规划</vt:lpstr>
      <vt:lpstr>证明：最优解一定在顶点上</vt:lpstr>
      <vt:lpstr>单纯形算法：顶点旋转</vt:lpstr>
      <vt:lpstr>单纯形算法求解例2(1)</vt:lpstr>
      <vt:lpstr>单纯形算法求解例2(2)</vt:lpstr>
      <vt:lpstr>单纯形算法求解例2(3)</vt:lpstr>
      <vt:lpstr>单纯形算法求解例2(4)</vt:lpstr>
      <vt:lpstr>单纯形算法求解例2(5)</vt:lpstr>
      <vt:lpstr>单纯形算法求解例2(6)</vt:lpstr>
      <vt:lpstr>单纯形算法求解步骤总结</vt:lpstr>
      <vt:lpstr>线性规划总结</vt:lpstr>
      <vt:lpstr>引用及参考资料</vt:lpstr>
      <vt:lpstr>代码示例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2019-11-07T15:15:31Z</dcterms:created>
  <dcterms:modified xsi:type="dcterms:W3CDTF">2019-11-10T03:27:10Z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