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322" r:id="rId2"/>
    <p:sldId id="361" r:id="rId3"/>
    <p:sldId id="362" r:id="rId4"/>
    <p:sldId id="363" r:id="rId5"/>
    <p:sldId id="364" r:id="rId6"/>
    <p:sldId id="365" r:id="rId7"/>
    <p:sldId id="32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5"/>
  </p:normalViewPr>
  <p:slideViewPr>
    <p:cSldViewPr snapToGrid="0" snapToObjects="1">
      <p:cViewPr varScale="1">
        <p:scale>
          <a:sx n="96" d="100"/>
          <a:sy n="96" d="100"/>
        </p:scale>
        <p:origin x="-53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19/11/15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672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"/>
            <a:ext cx="10515600" cy="1325563"/>
          </a:xfrm>
        </p:spPr>
        <p:txBody>
          <a:bodyPr/>
          <a:lstStyle>
            <a:lvl1pPr algn="ctr">
              <a:defRPr sz="3800">
                <a:solidFill>
                  <a:srgbClr val="003870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070"/>
            <a:ext cx="10515600" cy="4351338"/>
          </a:xfrm>
        </p:spPr>
        <p:txBody>
          <a:bodyPr/>
          <a:lstStyle>
            <a:lvl1pPr>
              <a:lnSpc>
                <a:spcPct val="110000"/>
              </a:lnSpc>
              <a:defRPr sz="2400"/>
            </a:lvl1pPr>
            <a:lvl2pPr>
              <a:lnSpc>
                <a:spcPct val="110000"/>
              </a:lnSpc>
              <a:defRPr sz="2000"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741AA-D177-D347-A5D7-362FF222060A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8F7A5-5D67-C849-A471-BBB106FE6A4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6" descr="贪心科技0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5715" y="-3175"/>
            <a:ext cx="12198985" cy="68573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1000" contrast="40000"/>
                    </a14:imgEffect>
                    <a14:imgEffect>
                      <a14:sharpenSoften amoun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" y="2236509"/>
            <a:ext cx="12192000" cy="1103586"/>
          </a:xfrm>
          <a:prstGeom prst="rect">
            <a:avLst/>
          </a:prstGeom>
          <a:solidFill>
            <a:srgbClr val="9DBBF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PingFang SC Semibold" charset="-122"/>
              <a:ea typeface="PingFang SC Semibold" charset="-122"/>
              <a:cs typeface="PingFang SC Semibold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88455" y="2495656"/>
            <a:ext cx="2862320" cy="64633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3200">
                <a:solidFill>
                  <a:srgbClr val="FFFFFF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 algn="ctr"/>
            <a:r>
              <a:rPr lang="en-US" altLang="en-US" sz="36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模型评估方法</a:t>
            </a:r>
            <a:endParaRPr lang="zh-CN" altLang="en-US" sz="36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8007985" y="377826"/>
            <a:ext cx="4184015" cy="667384"/>
            <a:chOff x="9153916" y="252858"/>
            <a:chExt cx="3038083" cy="484290"/>
          </a:xfrm>
        </p:grpSpPr>
        <p:grpSp>
          <p:nvGrpSpPr>
            <p:cNvPr id="12" name="组 11"/>
            <p:cNvGrpSpPr/>
            <p:nvPr/>
          </p:nvGrpSpPr>
          <p:grpSpPr>
            <a:xfrm>
              <a:off x="12039606" y="252858"/>
              <a:ext cx="152393" cy="484288"/>
              <a:chOff x="12039604" y="252856"/>
              <a:chExt cx="152393" cy="484287"/>
            </a:xfrm>
          </p:grpSpPr>
          <p:sp>
            <p:nvSpPr>
              <p:cNvPr id="16" name="圆角矩形 15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 b="1">
                  <a:latin typeface="PingFang SC Semibold" charset="-122"/>
                  <a:ea typeface="PingFang SC Semibold" charset="-122"/>
                  <a:cs typeface="PingFang SC Semibold" charset="-122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 b="1">
                  <a:latin typeface="PingFang SC Semibold" charset="-122"/>
                  <a:ea typeface="PingFang SC Semibold" charset="-122"/>
                  <a:cs typeface="PingFang SC Semibold" charset="-122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 b="1">
                  <a:latin typeface="PingFang SC Semibold" charset="-122"/>
                  <a:ea typeface="PingFang SC Semibold" charset="-122"/>
                  <a:cs typeface="PingFang SC Semibold" charset="-122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 b="1">
                  <a:latin typeface="PingFang SC Semibold" charset="-122"/>
                  <a:ea typeface="PingFang SC Semibold" charset="-122"/>
                  <a:cs typeface="PingFang SC Semibold" charset="-122"/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 b="1">
                  <a:latin typeface="PingFang SC Semibold" charset="-122"/>
                  <a:ea typeface="PingFang SC Semibold" charset="-122"/>
                  <a:cs typeface="PingFang SC Semibold" charset="-122"/>
                </a:endParaRPr>
              </a:p>
            </p:txBody>
          </p:sp>
        </p:grpSp>
        <p:sp>
          <p:nvSpPr>
            <p:cNvPr id="13" name="圆角矩形 12"/>
            <p:cNvSpPr/>
            <p:nvPr/>
          </p:nvSpPr>
          <p:spPr>
            <a:xfrm rot="16200000" flipV="1">
              <a:off x="11457520" y="249446"/>
              <a:ext cx="484288" cy="491115"/>
            </a:xfrm>
            <a:prstGeom prst="roundRect">
              <a:avLst>
                <a:gd name="adj" fmla="val 5039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 b="1">
                <a:latin typeface="PingFang SC Semibold" charset="-122"/>
                <a:ea typeface="PingFang SC Semibold" charset="-122"/>
                <a:cs typeface="PingFang SC Semibold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153916" y="326585"/>
              <a:ext cx="2299970" cy="322093"/>
            </a:xfrm>
            <a:prstGeom prst="rect">
              <a:avLst/>
            </a:prstGeom>
            <a:noFill/>
          </p:spPr>
          <p:txBody>
            <a:bodyPr wrap="square" lIns="91439" tIns="45719" rIns="91439" bIns="45719" rtlCol="0">
              <a:spAutoFit/>
            </a:bodyPr>
            <a:lstStyle/>
            <a:p>
              <a:pPr algn="r"/>
              <a:r>
                <a:rPr lang="zh-CN" altLang="en-US" sz="1400" b="1" spc="300" dirty="0">
                  <a:solidFill>
                    <a:schemeClr val="bg1"/>
                  </a:solidFill>
                  <a:latin typeface="PingFang SC Semibold" charset="-122"/>
                  <a:ea typeface="PingFang SC Semibold" charset="-122"/>
                  <a:cs typeface="PingFang SC Semibold" charset="-122"/>
                </a:rPr>
                <a:t>贪心科技      </a:t>
              </a:r>
              <a:endParaRPr lang="en-US" altLang="zh-CN" sz="1400" b="1" spc="300" dirty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endParaRPr>
            </a:p>
            <a:p>
              <a:pPr algn="r"/>
              <a:r>
                <a:rPr lang="zh-CN" altLang="en-US" sz="900" b="1" dirty="0">
                  <a:solidFill>
                    <a:schemeClr val="bg1"/>
                  </a:solidFill>
                  <a:latin typeface="PingFang SC Semibold" charset="-122"/>
                  <a:ea typeface="PingFang SC Semibold" charset="-122"/>
                  <a:cs typeface="PingFang SC Semibold" charset="-122"/>
                </a:rPr>
                <a:t>让每个人享受个性化教育服务</a:t>
              </a: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7827" b="33398"/>
            <a:stretch>
              <a:fillRect/>
            </a:stretch>
          </p:blipFill>
          <p:spPr>
            <a:xfrm>
              <a:off x="11454102" y="295671"/>
              <a:ext cx="514962" cy="342934"/>
            </a:xfrm>
            <a:prstGeom prst="rect">
              <a:avLst/>
            </a:prstGeom>
          </p:spPr>
        </p:pic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36000" contrast="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10" y="439292"/>
            <a:ext cx="5617464" cy="5779008"/>
          </a:xfrm>
          <a:prstGeom prst="rect">
            <a:avLst/>
          </a:prstGeom>
          <a:effectLst>
            <a:outerShdw blurRad="4191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文本框 23"/>
          <p:cNvSpPr txBox="1"/>
          <p:nvPr/>
        </p:nvSpPr>
        <p:spPr>
          <a:xfrm>
            <a:off x="3336757" y="1293356"/>
            <a:ext cx="11550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dirty="0">
                <a:solidFill>
                  <a:schemeClr val="bg1"/>
                </a:solidFill>
                <a:latin typeface="PingFang SC Ultralight" charset="-122"/>
                <a:ea typeface="PingFang SC Ultralight" charset="-122"/>
                <a:cs typeface="PingFang SC Ultralight" charset="-122"/>
              </a:rPr>
              <a:t>AI</a:t>
            </a:r>
            <a:endParaRPr kumimoji="1" lang="zh-CN" altLang="en-US" sz="6600" dirty="0">
              <a:solidFill>
                <a:schemeClr val="bg1"/>
              </a:solidFill>
              <a:latin typeface="PingFang SC Ultralight" charset="-122"/>
              <a:ea typeface="PingFang SC Ultralight" charset="-122"/>
              <a:cs typeface="PingFang SC Ultralight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14462" y="3551474"/>
            <a:ext cx="6218119" cy="397510"/>
          </a:xfrm>
          <a:prstGeom prst="rect">
            <a:avLst/>
          </a:prstGeom>
          <a:noFill/>
          <a:effectLst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2000" b="1" spc="300" dirty="0" smtClean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贪心学院讲师</a:t>
            </a:r>
            <a:r>
              <a:rPr lang="zh-CN" altLang="en-US" sz="2000" b="1" spc="300" dirty="0" smtClean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：</a:t>
            </a:r>
            <a:r>
              <a:rPr lang="zh-CN" altLang="en-US" sz="2000" b="1" spc="300" dirty="0" smtClean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宁钢</a:t>
            </a:r>
            <a:endParaRPr lang="en-US" altLang="zh-CN" sz="2000" b="1" dirty="0">
              <a:solidFill>
                <a:schemeClr val="bg1"/>
              </a:solidFill>
              <a:latin typeface="PingFang SC Semibold" charset="-122"/>
              <a:ea typeface="PingFang SC Semibold" charset="-122"/>
              <a:cs typeface="PingFang SC Semibold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模型的评估与选择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在现实任务中，面对多种学习算法可供选择，甚至对同一个学习算法，有多种不同的参数配置，我们该选用哪一个算法，使用哪一种参数配置？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答案：</a:t>
            </a:r>
            <a:endParaRPr lang="en-US" altLang="zh-CN" dirty="0" smtClean="0"/>
          </a:p>
          <a:p>
            <a:r>
              <a:rPr lang="zh-CN" altLang="en-US" dirty="0" smtClean="0"/>
              <a:t>对样本数据集适当划分，使用</a:t>
            </a:r>
            <a:r>
              <a:rPr lang="zh-CN" altLang="en-US" dirty="0" smtClean="0"/>
              <a:t>训练</a:t>
            </a:r>
            <a:r>
              <a:rPr lang="zh-CN" altLang="en-US" dirty="0" smtClean="0"/>
              <a:t>集训练模型，用</a:t>
            </a:r>
            <a:r>
              <a:rPr lang="zh-CN" altLang="en-US" dirty="0" smtClean="0"/>
              <a:t>测试</a:t>
            </a:r>
            <a:r>
              <a:rPr lang="zh-CN" altLang="en-US" dirty="0" smtClean="0"/>
              <a:t>集评估模型在实际使用时对新样本的判别能力。</a:t>
            </a:r>
            <a:endParaRPr lang="en-US" altLang="zh-CN" dirty="0" smtClean="0"/>
          </a:p>
          <a:p>
            <a:r>
              <a:rPr lang="zh-CN" altLang="en-US" dirty="0" smtClean="0"/>
              <a:t>防止过拟合，提升模型的泛化能力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留出法</a:t>
            </a:r>
            <a:r>
              <a:rPr lang="en-US" altLang="zh-CN" dirty="0" smtClean="0"/>
              <a:t>(hold-out)</a:t>
            </a:r>
            <a:r>
              <a:rPr lang="en-US" altLang="en-US" dirty="0" smtClean="0"/>
              <a:t>，</a:t>
            </a:r>
            <a:r>
              <a:rPr lang="zh-CN" altLang="en-US" dirty="0" smtClean="0"/>
              <a:t>对样本数据集适当划分，</a:t>
            </a:r>
            <a:r>
              <a:rPr lang="zh-CN" altLang="en-US" dirty="0"/>
              <a:t>产生训练集</a:t>
            </a:r>
            <a:r>
              <a:rPr lang="en-US" altLang="zh-CN" dirty="0"/>
              <a:t>(training set)</a:t>
            </a:r>
            <a:r>
              <a:rPr lang="zh-CN" altLang="en-US" dirty="0"/>
              <a:t>和测试集</a:t>
            </a:r>
            <a:r>
              <a:rPr lang="en-US" altLang="zh-CN" dirty="0"/>
              <a:t>(test set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，训练集</a:t>
            </a:r>
            <a:r>
              <a:rPr lang="en-US" altLang="en-US" dirty="0" smtClean="0"/>
              <a:t>用于模型训练，测试集用于</a:t>
            </a:r>
            <a:r>
              <a:rPr lang="zh-CN" altLang="en-US" dirty="0" smtClean="0"/>
              <a:t>测试模型对新样</a:t>
            </a:r>
            <a:r>
              <a:rPr lang="zh-CN" altLang="en-US" dirty="0"/>
              <a:t>本的判别</a:t>
            </a:r>
            <a:r>
              <a:rPr lang="zh-CN" altLang="en-US" dirty="0" smtClean="0"/>
              <a:t>能力</a:t>
            </a:r>
            <a:r>
              <a:rPr lang="en-US" altLang="en-US" dirty="0" smtClean="0"/>
              <a:t>。</a:t>
            </a:r>
            <a:r>
              <a:rPr lang="zh-CN" altLang="en-US" dirty="0" smtClean="0"/>
              <a:t>划分时</a:t>
            </a:r>
            <a:r>
              <a:rPr lang="en-US" altLang="en-US" dirty="0" smtClean="0"/>
              <a:t>可采用分层抽样(stratified sampling)保持训练集和测试集数据中数据分布的一致性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自助法</a:t>
            </a:r>
            <a:r>
              <a:rPr lang="en-US" altLang="zh-CN" dirty="0" smtClean="0"/>
              <a:t>(bootstrapping)</a:t>
            </a:r>
            <a:r>
              <a:rPr lang="zh-CN" altLang="en-US" dirty="0" smtClean="0"/>
              <a:t>，有放回的采样，有些样本会多次出现，另一些样本不出现。在样本数比较少时有效，另外，产生多个不同的训练集对集成学习有好处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交叉验证法</a:t>
            </a:r>
            <a:r>
              <a:rPr lang="en-US" altLang="zh-CN" dirty="0" smtClean="0"/>
              <a:t>(cross validation)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85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交叉验证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26" y="1474993"/>
            <a:ext cx="7658529" cy="401679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3118" y="1147882"/>
            <a:ext cx="449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折交叉验证能达到评估结果的稳定性</a:t>
            </a:r>
            <a:endParaRPr kumimoji="1"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7540421" y="1768580"/>
            <a:ext cx="1944634" cy="1081957"/>
          </a:xfrm>
          <a:prstGeom prst="wedgeRoundRectCallout">
            <a:avLst>
              <a:gd name="adj1" fmla="val -30750"/>
              <a:gd name="adj2" fmla="val 9107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测试误差是度量模型好坏的性能指标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585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</a:t>
            </a:r>
            <a:r>
              <a:rPr lang="en-US" altLang="en-US" dirty="0" smtClean="0"/>
              <a:t>参数和模型参数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机器学习涉及两类参数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en-US" dirty="0" smtClean="0"/>
              <a:t>算法</a:t>
            </a:r>
            <a:r>
              <a:rPr lang="zh-CN" altLang="en-US" dirty="0" smtClean="0"/>
              <a:t>的参数，也叫</a:t>
            </a:r>
            <a:r>
              <a:rPr lang="en-US" altLang="zh-CN" dirty="0" smtClean="0"/>
              <a:t>“</a:t>
            </a:r>
            <a:r>
              <a:rPr lang="zh-CN" altLang="en-US" dirty="0"/>
              <a:t>超参数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，数量少，通常人工设定候选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模型的参数，数量可多达几百亿，通过学习获得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以上两种参数，都可通过模型评估方法选择</a:t>
            </a:r>
            <a:r>
              <a:rPr lang="en-US" altLang="zh-CN" dirty="0" err="1" smtClean="0"/>
              <a:t>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9438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调参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参数调节是对算法参数的设定，参数配置好不好，对模型性能可能有显著差别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调参和算法选择一样，使用同样的模型评估方法。对每种参数配置都训练出模型，选择最好的参数作为结果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一组参数设定就是一个模型。假如有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个参数，每个参数有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个候选值，要</a:t>
            </a:r>
            <a:r>
              <a:rPr kumimoji="1" lang="zh-CN" altLang="en-US" dirty="0"/>
              <a:t>考察</a:t>
            </a:r>
            <a:r>
              <a:rPr kumimoji="1" lang="en-US" altLang="zh-CN" dirty="0" smtClean="0"/>
              <a:t>125</a:t>
            </a:r>
            <a:r>
              <a:rPr kumimoji="1" lang="zh-CN" altLang="en-US" dirty="0" smtClean="0"/>
              <a:t>个模型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4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1000" contrast="40000"/>
                    </a14:imgEffect>
                    <a14:imgEffect>
                      <a14:sharpenSoften amoun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525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106129"/>
            <a:ext cx="12192000" cy="3569110"/>
          </a:xfrm>
          <a:prstGeom prst="rect">
            <a:avLst/>
          </a:prstGeom>
          <a:solidFill>
            <a:srgbClr val="9DBBF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PingFang SC Semibold" charset="-122"/>
              <a:ea typeface="PingFang SC Semibold" charset="-122"/>
              <a:cs typeface="PingFang SC Semibold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73881" y="5580564"/>
            <a:ext cx="6218119" cy="397510"/>
          </a:xfrm>
          <a:prstGeom prst="rect">
            <a:avLst/>
          </a:prstGeom>
          <a:noFill/>
          <a:effectLst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2000" b="1" spc="300" dirty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贪心学院讲师：</a:t>
            </a:r>
            <a:r>
              <a:rPr lang="zh-CN" altLang="en-US" sz="2000" b="1" dirty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 </a:t>
            </a:r>
            <a:endParaRPr lang="en-US" altLang="zh-CN" sz="2000" b="1" dirty="0">
              <a:solidFill>
                <a:schemeClr val="bg1"/>
              </a:solidFill>
              <a:latin typeface="PingFang SC Semibold" charset="-122"/>
              <a:ea typeface="PingFang SC Semibold" charset="-122"/>
              <a:cs typeface="PingFang SC Semibold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636" y="1665515"/>
            <a:ext cx="2081602" cy="20802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910" y="1644529"/>
            <a:ext cx="2080286" cy="2080286"/>
          </a:xfrm>
          <a:prstGeom prst="rect">
            <a:avLst/>
          </a:prstGeom>
        </p:spPr>
      </p:pic>
      <p:cxnSp>
        <p:nvCxnSpPr>
          <p:cNvPr id="23" name="直接连接符 53"/>
          <p:cNvCxnSpPr/>
          <p:nvPr/>
        </p:nvCxnSpPr>
        <p:spPr>
          <a:xfrm flipV="1">
            <a:off x="6096000" y="1500312"/>
            <a:ext cx="9832" cy="2368720"/>
          </a:xfrm>
          <a:prstGeom prst="line">
            <a:avLst/>
          </a:prstGeom>
          <a:ln w="15875">
            <a:solidFill>
              <a:schemeClr val="bg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058546" y="4027944"/>
            <a:ext cx="6395170" cy="400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6" tIns="45719" rIns="91436" bIns="45719" rtlCol="0">
            <a:spAutoFit/>
          </a:bodyPr>
          <a:lstStyle/>
          <a:p>
            <a:pPr algn="dist"/>
            <a:r>
              <a:rPr lang="zh-CN" altLang="en-US" sz="2000" b="1" spc="300" dirty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贪心科技  让每个人享受个性化教育服务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42166" y="5166831"/>
            <a:ext cx="4721921" cy="1200327"/>
          </a:xfrm>
          <a:prstGeom prst="rect">
            <a:avLst/>
          </a:prstGeom>
          <a:noFill/>
          <a:effectLst/>
        </p:spPr>
        <p:txBody>
          <a:bodyPr wrap="square" lIns="91436" tIns="45719" rIns="91436" bIns="45719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THANKS</a:t>
            </a:r>
            <a:r>
              <a:rPr lang="zh-CN" altLang="en-US" sz="7200" b="1" dirty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215</Words>
  <Application>Microsoft Macintosh PowerPoint</Application>
  <PresentationFormat>自定义</PresentationFormat>
  <Paragraphs>36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PowerPoint 演示文稿</vt:lpstr>
      <vt:lpstr>模型的评估与选择</vt:lpstr>
      <vt:lpstr>常用方法</vt:lpstr>
      <vt:lpstr>交叉验证</vt:lpstr>
      <vt:lpstr>超参数和模型参数</vt:lpstr>
      <vt:lpstr>调参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机器学习入门</dc:title>
  <dc:creator>Yuan Yuan</dc:creator>
  <cp:lastModifiedBy>wmy</cp:lastModifiedBy>
  <cp:revision>76</cp:revision>
  <dcterms:created xsi:type="dcterms:W3CDTF">2019-05-16T06:19:00Z</dcterms:created>
  <dcterms:modified xsi:type="dcterms:W3CDTF">2019-11-15T12:29:35Z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