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257" r:id="rId5"/>
    <p:sldId id="258" r:id="rId6"/>
    <p:sldId id="259" r:id="rId7"/>
    <p:sldId id="260" r:id="rId8"/>
    <p:sldId id="261" r:id="rId9"/>
    <p:sldId id="262" r:id="rId10"/>
    <p:sldId id="263" r:id="rId11"/>
    <p:sldId id="264" r:id="rId12"/>
    <p:sldId id="265" r:id="rId13"/>
    <p:sldId id="266" r:id="rId14"/>
    <p:sldId id="268" r:id="rId15"/>
    <p:sldId id="286" r:id="rId16"/>
    <p:sldId id="269" r:id="rId17"/>
    <p:sldId id="270" r:id="rId18"/>
    <p:sldId id="271" r:id="rId19"/>
    <p:sldId id="277" r:id="rId20"/>
    <p:sldId id="278" r:id="rId21"/>
    <p:sldId id="279" r:id="rId22"/>
    <p:sldId id="287" r:id="rId23"/>
    <p:sldId id="288" r:id="rId24"/>
    <p:sldId id="289" r:id="rId25"/>
    <p:sldId id="299" r:id="rId26"/>
    <p:sldId id="303" r:id="rId27"/>
    <p:sldId id="304" r:id="rId28"/>
    <p:sldId id="272" r:id="rId29"/>
    <p:sldId id="273"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1" autoAdjust="0"/>
    <p:restoredTop sz="94660"/>
  </p:normalViewPr>
  <p:slideViewPr>
    <p:cSldViewPr>
      <p:cViewPr>
        <p:scale>
          <a:sx n="90" d="100"/>
          <a:sy n="90" d="100"/>
        </p:scale>
        <p:origin x="-738" y="-60"/>
      </p:cViewPr>
      <p:guideLst>
        <p:guide orient="horz" pos="211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E63B77A2-EF7A-4CFC-9F18-4FA3AE9A9642}"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6AC1B37A-5BC2-4299-A427-7A619A58F75A}"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B77A2-EF7A-4CFC-9F18-4FA3AE9A96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1B37A-5BC2-4299-A427-7A619A58F75A}"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B77A2-EF7A-4CFC-9F18-4FA3AE9A964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1B37A-5BC2-4299-A427-7A619A58F75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3B77A2-EF7A-4CFC-9F18-4FA3AE9A964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1B37A-5BC2-4299-A427-7A619A58F75A}"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B77A2-EF7A-4CFC-9F18-4FA3AE9A964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63B77A2-EF7A-4CFC-9F18-4FA3AE9A96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1B37A-5BC2-4299-A427-7A619A58F75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E63B77A2-EF7A-4CFC-9F18-4FA3AE9A9642}"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AC1B37A-5BC2-4299-A427-7A619A58F75A}"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E63B77A2-EF7A-4CFC-9F18-4FA3AE9A9642}"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6AC1B37A-5BC2-4299-A427-7A619A58F7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320"/>
            <a:ext cx="7772400" cy="3308350"/>
          </a:xfrm>
        </p:spPr>
        <p:txBody>
          <a:bodyPr>
            <a:normAutofit fontScale="90000"/>
          </a:bodyPr>
          <a:lstStyle/>
          <a:p>
            <a:pPr algn="ctr"/>
            <a:r>
              <a:rPr lang="en-US" altLang="en-IN"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NATURAL LANGUAGE PROCESSING ANALYSIS WEBSITE USING PYTHON/DJANGO</a:t>
            </a:r>
            <a:br>
              <a:rPr lang="en-US"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solidFill>
                <a:schemeClr val="tx2">
                  <a:lumMod val="50000"/>
                </a:schemeClr>
              </a:solidFill>
            </a:endParaRPr>
          </a:p>
        </p:txBody>
      </p:sp>
      <p:sp>
        <p:nvSpPr>
          <p:cNvPr id="3" name="Subtitle 2"/>
          <p:cNvSpPr>
            <a:spLocks noGrp="1"/>
          </p:cNvSpPr>
          <p:nvPr>
            <p:ph type="subTitle" idx="1"/>
          </p:nvPr>
        </p:nvSpPr>
        <p:spPr>
          <a:xfrm>
            <a:off x="685800" y="3611607"/>
            <a:ext cx="4386266" cy="1199704"/>
          </a:xfrm>
        </p:spPr>
        <p:txBody>
          <a:bodyPr>
            <a:normAutofit fontScale="72500"/>
          </a:bodyPr>
          <a:lstStyle/>
          <a:p>
            <a:pPr marR="0" lvl="0" algn="l">
              <a:spcBef>
                <a:spcPts val="0"/>
              </a:spcBef>
              <a:buClrTx/>
              <a:buSzTx/>
            </a:pPr>
            <a:r>
              <a:rPr lang="en-IN" sz="1800" b="1" kern="0" dirty="0" smtClean="0">
                <a:solidFill>
                  <a:srgbClr val="000000"/>
                </a:solidFill>
                <a:latin typeface="Times New Roman" panose="02020603050405020304" pitchFamily="18" charset="0"/>
                <a:cs typeface="Times New Roman" panose="02020603050405020304" pitchFamily="18" charset="0"/>
              </a:rPr>
              <a:t>TEAM MEMBERS:</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NANTHAKUMAR J J</a:t>
            </a:r>
            <a:r>
              <a:rPr lang="en-IN" sz="1800" b="1" kern="0" dirty="0" smtClean="0">
                <a:solidFill>
                  <a:srgbClr val="000000"/>
                </a:solidFill>
                <a:latin typeface="Times New Roman" panose="02020603050405020304" pitchFamily="18" charset="0"/>
                <a:cs typeface="Times New Roman" panose="02020603050405020304" pitchFamily="18" charset="0"/>
              </a:rPr>
              <a:t>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a:t>
            </a:r>
            <a:r>
              <a:rPr lang="en-US" altLang="en-IN" sz="1800" b="1" kern="0" dirty="0" smtClean="0">
                <a:solidFill>
                  <a:srgbClr val="000000"/>
                </a:solidFill>
                <a:latin typeface="Times New Roman" panose="02020603050405020304" pitchFamily="18" charset="0"/>
                <a:cs typeface="Times New Roman" panose="02020603050405020304" pitchFamily="18" charset="0"/>
              </a:rPr>
              <a:t>159</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PRAVEEN </a:t>
            </a:r>
            <a:r>
              <a:rPr lang="en-IN" sz="1800" b="1" kern="0" dirty="0" smtClean="0">
                <a:solidFill>
                  <a:srgbClr val="000000"/>
                </a:solidFill>
                <a:latin typeface="Times New Roman" panose="02020603050405020304" pitchFamily="18" charset="0"/>
                <a:cs typeface="Times New Roman" panose="02020603050405020304" pitchFamily="18" charset="0"/>
              </a:rPr>
              <a:t>K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1041</a:t>
            </a:r>
            <a:r>
              <a:rPr lang="en-US" altLang="en-IN" sz="1800" b="1" kern="0" dirty="0" smtClean="0">
                <a:solidFill>
                  <a:srgbClr val="000000"/>
                </a:solidFill>
                <a:latin typeface="Times New Roman" panose="02020603050405020304" pitchFamily="18" charset="0"/>
                <a:cs typeface="Times New Roman" panose="02020603050405020304" pitchFamily="18" charset="0"/>
              </a:rPr>
              <a:t>97</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NIRMAL KUMAR N	</a:t>
            </a:r>
            <a:r>
              <a:rPr lang="en-IN" sz="1800" b="1" kern="0" dirty="0" smtClean="0">
                <a:solidFill>
                  <a:srgbClr val="000000"/>
                </a:solidFill>
                <a:latin typeface="Times New Roman" panose="02020603050405020304" pitchFamily="18" charset="0"/>
                <a:cs typeface="Times New Roman" panose="02020603050405020304" pitchFamily="18" charset="0"/>
              </a:rPr>
              <a:t>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a:t>
            </a:r>
            <a:r>
              <a:rPr lang="en-US" altLang="en-IN" sz="1800" b="1" kern="0" dirty="0" smtClean="0">
                <a:solidFill>
                  <a:srgbClr val="000000"/>
                </a:solidFill>
                <a:latin typeface="Times New Roman" panose="02020603050405020304" pitchFamily="18" charset="0"/>
                <a:cs typeface="Times New Roman" panose="02020603050405020304" pitchFamily="18" charset="0"/>
              </a:rPr>
              <a:t>166</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US" sz="1800" b="1" kern="0" dirty="0" smtClean="0">
              <a:solidFill>
                <a:srgbClr val="000000"/>
              </a:solidFill>
              <a:latin typeface="Times New Roman" panose="02020603050405020304" pitchFamily="18" charset="0"/>
              <a:cs typeface="Times New Roman" panose="02020603050405020304" pitchFamily="18" charset="0"/>
            </a:endParaRPr>
          </a:p>
          <a:p>
            <a:pPr algn="l"/>
            <a:endParaRPr lang="en-US" dirty="0"/>
          </a:p>
        </p:txBody>
      </p:sp>
      <p:sp>
        <p:nvSpPr>
          <p:cNvPr id="4" name="TextBox 3"/>
          <p:cNvSpPr txBox="1"/>
          <p:nvPr/>
        </p:nvSpPr>
        <p:spPr>
          <a:xfrm>
            <a:off x="5459095" y="3352800"/>
            <a:ext cx="3537585" cy="1660525"/>
          </a:xfrm>
          <a:prstGeom prst="rect">
            <a:avLst/>
          </a:prstGeom>
          <a:noFill/>
        </p:spPr>
        <p:txBody>
          <a:bodyPr wrap="square" rtlCol="0">
            <a:spAutoFit/>
          </a:bodyPr>
          <a:lstStyle/>
          <a:p>
            <a:r>
              <a:rPr lang="en-IN" sz="1700" b="1" dirty="0" smtClean="0">
                <a:latin typeface="Times New Roman" panose="02020603050405020304" pitchFamily="18" charset="0"/>
                <a:cs typeface="Times New Roman" panose="02020603050405020304" pitchFamily="18" charset="0"/>
              </a:rPr>
              <a:t>PROJECT GUIDE:</a:t>
            </a:r>
            <a:endParaRPr lang="en-IN" sz="1700" b="1" dirty="0" smtClean="0">
              <a:latin typeface="Times New Roman" panose="02020603050405020304" pitchFamily="18" charset="0"/>
              <a:cs typeface="Times New Roman" panose="02020603050405020304" pitchFamily="18" charset="0"/>
            </a:endParaRPr>
          </a:p>
          <a:p>
            <a:endParaRPr lang="en-IN" sz="1700" b="1" dirty="0"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Mr. K.KAJENDRAN,</a:t>
            </a:r>
            <a:r>
              <a:rPr lang="en-US" altLang="en-IN" sz="1700" b="1" smtClean="0">
                <a:latin typeface="Times New Roman" panose="02020603050405020304" pitchFamily="18" charset="0"/>
                <a:cs typeface="Times New Roman" panose="02020603050405020304" pitchFamily="18" charset="0"/>
              </a:rPr>
              <a:t> </a:t>
            </a:r>
            <a:r>
              <a:rPr lang="en-IN" sz="1700" b="1" smtClean="0">
                <a:latin typeface="Times New Roman" panose="02020603050405020304" pitchFamily="18" charset="0"/>
                <a:cs typeface="Times New Roman" panose="02020603050405020304" pitchFamily="18" charset="0"/>
              </a:rPr>
              <a:t>M.C.A., M.E.,</a:t>
            </a:r>
            <a:endParaRPr lang="en-IN" sz="1700" b="1"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SUPERVISOR</a:t>
            </a:r>
            <a:endParaRPr lang="en-IN" sz="1700" b="1"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ASSOCIATE PROFESSOR</a:t>
            </a:r>
            <a:endParaRPr lang="en-IN" sz="1700" b="1" smtClean="0">
              <a:latin typeface="Times New Roman" panose="02020603050405020304" pitchFamily="18" charset="0"/>
              <a:cs typeface="Times New Roman" panose="02020603050405020304" pitchFamily="18" charset="0"/>
            </a:endParaRPr>
          </a:p>
          <a:p>
            <a:pPr algn="r"/>
            <a:endParaRPr lang="en-US" sz="1700" dirty="0"/>
          </a:p>
        </p:txBody>
      </p:sp>
      <p:sp>
        <p:nvSpPr>
          <p:cNvPr id="5" name="Slide Number Placeholder 4"/>
          <p:cNvSpPr>
            <a:spLocks noGrp="1"/>
          </p:cNvSpPr>
          <p:nvPr>
            <p:ph type="sldNum" sz="quarter" idx="12"/>
          </p:nvPr>
        </p:nvSpPr>
        <p:spPr>
          <a:xfrm>
            <a:off x="8694420" y="6518275"/>
            <a:ext cx="318770" cy="254635"/>
          </a:xfrm>
        </p:spPr>
        <p:txBody>
          <a:bodyPr/>
          <a:p>
            <a:fld id="{6AC1B37A-5BC2-4299-A427-7A619A58F75A}"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ACTIVITY DIAGRAM</a:t>
            </a:r>
            <a:endParaRPr lang="en-US" sz="3200" dirty="0">
              <a:latin typeface="Times New Roman" panose="02020603050405020304" pitchFamily="18" charset="0"/>
              <a:cs typeface="Times New Roman" panose="02020603050405020304" pitchFamily="18" charset="0"/>
            </a:endParaRPr>
          </a:p>
        </p:txBody>
      </p:sp>
      <p:pic>
        <p:nvPicPr>
          <p:cNvPr id="23" name="Picture 6" descr="IMG_256"/>
          <p:cNvPicPr>
            <a:picLocks noChangeAspect="1"/>
          </p:cNvPicPr>
          <p:nvPr>
            <p:ph idx="1"/>
          </p:nvPr>
        </p:nvPicPr>
        <p:blipFill>
          <a:blip r:embed="rId1"/>
          <a:stretch>
            <a:fillRect/>
          </a:stretch>
        </p:blipFill>
        <p:spPr>
          <a:xfrm>
            <a:off x="1931035" y="1088390"/>
            <a:ext cx="5689600" cy="5318125"/>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SEQUENCE DIAGRAM</a:t>
            </a:r>
            <a:endParaRPr lang="en-US" sz="3200" dirty="0">
              <a:latin typeface="Times New Roman" panose="02020603050405020304" pitchFamily="18" charset="0"/>
              <a:cs typeface="Times New Roman" panose="02020603050405020304" pitchFamily="18" charset="0"/>
            </a:endParaRPr>
          </a:p>
        </p:txBody>
      </p:sp>
      <p:pic>
        <p:nvPicPr>
          <p:cNvPr id="24" name="Picture 7" descr="IMG_256"/>
          <p:cNvPicPr>
            <a:picLocks noChangeAspect="1"/>
          </p:cNvPicPr>
          <p:nvPr>
            <p:ph idx="1"/>
          </p:nvPr>
        </p:nvPicPr>
        <p:blipFill>
          <a:blip r:embed="rId1"/>
          <a:stretch>
            <a:fillRect/>
          </a:stretch>
        </p:blipFill>
        <p:spPr>
          <a:xfrm>
            <a:off x="1737995" y="1058545"/>
            <a:ext cx="5919470" cy="5059045"/>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Basic Authentication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Object Data collection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Preprocessing</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Visualization</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MODULE DESCRIPTION</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algn="just"/>
            <a:r>
              <a:rPr lang="en-US" sz="1800"/>
              <a:t>The Django authentication system handles both authentication and authorization. Briefly, authentication verifies a user is who they claim to be, and authorization determines what an authenticated user is allowed to do. Here the term authentication is used to refer to both tasks.</a:t>
            </a:r>
            <a:endParaRPr lang="en-US" sz="1800"/>
          </a:p>
          <a:p>
            <a:pPr algn="just"/>
            <a:endParaRPr lang="en-US" sz="1800"/>
          </a:p>
          <a:p>
            <a:pPr algn="just"/>
            <a:r>
              <a:rPr lang="en-US" sz="1800"/>
              <a:t>The authentication system consists of:</a:t>
            </a:r>
            <a:endParaRPr lang="en-US" sz="1800"/>
          </a:p>
          <a:p>
            <a:pPr lvl="1" algn="just"/>
            <a:r>
              <a:rPr lang="en-US" sz="1600"/>
              <a:t>Users</a:t>
            </a:r>
            <a:endParaRPr lang="en-US" sz="1600"/>
          </a:p>
          <a:p>
            <a:pPr lvl="1" algn="just"/>
            <a:r>
              <a:rPr lang="en-US" sz="1600"/>
              <a:t>Permissions: Binary (yes/no) flags designating whether a user may perform a certain task.</a:t>
            </a:r>
            <a:endParaRPr lang="en-US" sz="1600"/>
          </a:p>
          <a:p>
            <a:pPr lvl="1" algn="just"/>
            <a:r>
              <a:rPr lang="en-US" sz="1600"/>
              <a:t>Groups: A generic way of applying labels and permissions to more than one user.</a:t>
            </a:r>
            <a:endParaRPr lang="en-US" sz="1600"/>
          </a:p>
          <a:p>
            <a:pPr lvl="1" algn="just"/>
            <a:r>
              <a:rPr lang="en-US" sz="1600"/>
              <a:t>A configurable password hashing system</a:t>
            </a:r>
            <a:endParaRPr lang="en-US" sz="1600"/>
          </a:p>
          <a:p>
            <a:pPr lvl="1" algn="just"/>
            <a:r>
              <a:rPr lang="en-US" sz="1600"/>
              <a:t>Forms and view tools for logging in users, or restricting content</a:t>
            </a:r>
            <a:endParaRPr lang="en-US" sz="1600"/>
          </a:p>
          <a:p>
            <a:pPr lvl="1" algn="just"/>
            <a:r>
              <a:rPr lang="en-US" sz="1600"/>
              <a:t>A pluggable backend system</a:t>
            </a:r>
            <a:endParaRPr lang="en-US" sz="1600"/>
          </a:p>
        </p:txBody>
      </p:sp>
      <p:sp>
        <p:nvSpPr>
          <p:cNvPr id="3" name="Title 2"/>
          <p:cNvSpPr>
            <a:spLocks noGrp="1"/>
          </p:cNvSpPr>
          <p:nvPr>
            <p:ph type="title"/>
          </p:nvPr>
        </p:nvSpPr>
        <p:spPr/>
        <p:txBody>
          <a:bodyPr>
            <a:normAutofit/>
          </a:bodyPr>
          <a:p>
            <a:r>
              <a:rPr lang="en-US" altLang="en-IN" dirty="0" smtClean="0">
                <a:sym typeface="+mn-ea"/>
              </a:rPr>
              <a:t>Basic Authentication</a:t>
            </a:r>
            <a:endParaRPr lang="en-US" altLang="en-IN" dirty="0" smtClean="0">
              <a:sym typeface="+mn-ea"/>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smtClean="0">
                <a:latin typeface="Times New Roman" panose="02020603050405020304" pitchFamily="18" charset="0"/>
                <a:cs typeface="Times New Roman" panose="02020603050405020304" pitchFamily="18" charset="0"/>
              </a:rPr>
              <a:t>Real-time data collected from Twitter. The collection of data is one of the major and most important tasks of any machine learning project. Because the input we feed to the algorithms is data. So, the algorithm's efficiency and accuracy depend upon the correctness and quality of data collected. So the data should be clear as possible for better results. Depending on the hashtag entered by the user we will get the most popular and recent tweets.</a:t>
            </a:r>
            <a:endParaRPr lang="en-US" sz="240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Object Data Collection</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625" y="1214120"/>
            <a:ext cx="8229600" cy="4896485"/>
          </a:xfrm>
        </p:spPr>
        <p:txBody>
          <a:bodyPr>
            <a:noAutofit/>
          </a:bodyPr>
          <a:lstStyle/>
          <a:p>
            <a:pPr algn="just"/>
            <a:r>
              <a:rPr lang="en-US" sz="2200" dirty="0" smtClean="0">
                <a:latin typeface="Times New Roman" panose="02020603050405020304" pitchFamily="18" charset="0"/>
                <a:cs typeface="Times New Roman" panose="02020603050405020304" pitchFamily="18" charset="0"/>
              </a:rPr>
              <a:t>Collection of data is one task and making that data as meaningful is another vital task. Data collected from various means will be in an unorganized format and there may be a lot of null values, invalid data values, and unwanted data.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Cleaning all those data and replacing them with appropriate or approximate data and removing null and missing data and replacing them with some fixed alternate values are the basic steps in pre-processing of data.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Even data collected may contain completely garbage values. It may not be in the exact format or the way that is meant to be.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All those cases should be verified and replaced with some other alternate values to make the data meaningful and useful for further processing. Data must be kept in an organized format. So here we have used some regex expressions to clean data.</a:t>
            </a:r>
            <a:endParaRPr lang="en-US"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Data </a:t>
            </a:r>
            <a:r>
              <a:rPr lang="en-IN" dirty="0" err="1" smtClean="0"/>
              <a:t>Preprocessing</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Data visualization is the practice of translating information into a visual context, such as a map or graph, to make data easier for the human brain to understand and pull insights from. The main goal of data visualization is to make it easier to identify patterns, trends and outliers in large data sets.</a:t>
            </a:r>
            <a:endParaRPr lang="en-US" sz="1800" dirty="0">
              <a:latin typeface="Times New Roman" panose="02020603050405020304" pitchFamily="18" charset="0"/>
              <a:cs typeface="Times New Roman" panose="02020603050405020304" pitchFamily="18" charset="0"/>
            </a:endParaRPr>
          </a:p>
          <a:p>
            <a:pPr marL="109855"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Data visualization is one of the steps of the data science process, which states that after data has been collected, processed and modeled, it must be visualized for conclusions to be made.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Data visualization is also an element of the broader data presentation architecture (DPA) discipline, which aims to identify, locate, manipulate, format and deliver data in the most efficient way possible.</a:t>
            </a:r>
            <a:endParaRPr lang="en-US" sz="1800" dirty="0">
              <a:latin typeface="Times New Roman" panose="02020603050405020304" pitchFamily="18" charset="0"/>
              <a:cs typeface="Times New Roman" panose="02020603050405020304" pitchFamily="18" charset="0"/>
            </a:endParaRPr>
          </a:p>
          <a:p>
            <a:pPr marL="109855"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When a data scientist is writing advanced predictive analytics or machine learning (ML) algorithms, it becomes important to visualize the outputs to monitor results and ensure that models are performing as intended.</a:t>
            </a: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IN" dirty="0" err="1" smtClean="0"/>
              <a:t>Data Visualization</a:t>
            </a:r>
            <a:endParaRPr lang="en-US" altLang="en-IN"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571612"/>
            <a:ext cx="8229600" cy="4525963"/>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Testing is a process of executing a program with the intent of finding an error. A successful test is one that uncovers an as-yet- undiscovered error. System testing is the stage of implementation, which is aimed at ensuring that the system works accurately and efficiently as expected before live operation commences.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software testing process commences once the program is created and the documentation and related data structures are designed. Otherwise the program or the project is not said to be complete. A good test case design is one that as a probability of finding an yet undiscovered error. A successful test is one that uncovers an yet undiscovered error. Any engineering product can be tested in one of the two ways:</a:t>
            </a:r>
            <a:endParaRPr lang="en-US" sz="2000" dirty="0" smtClean="0">
              <a:latin typeface="Times New Roman" panose="02020603050405020304" pitchFamily="18" charset="0"/>
              <a:cs typeface="Times New Roman" panose="02020603050405020304" pitchFamily="18" charset="0"/>
            </a:endParaRPr>
          </a:p>
          <a:p>
            <a:pPr lvl="1" algn="just"/>
            <a:r>
              <a:rPr lang="en-US" sz="1700" dirty="0" smtClean="0">
                <a:latin typeface="Times New Roman" panose="02020603050405020304" pitchFamily="18" charset="0"/>
                <a:cs typeface="Times New Roman" panose="02020603050405020304" pitchFamily="18" charset="0"/>
              </a:rPr>
              <a:t>Black Box testing - without knowledge of internal structure</a:t>
            </a:r>
            <a:endParaRPr lang="en-US" sz="1700" dirty="0" smtClean="0">
              <a:latin typeface="Times New Roman" panose="02020603050405020304" pitchFamily="18" charset="0"/>
              <a:cs typeface="Times New Roman" panose="02020603050405020304" pitchFamily="18" charset="0"/>
            </a:endParaRPr>
          </a:p>
          <a:p>
            <a:pPr lvl="1" algn="just"/>
            <a:r>
              <a:rPr lang="en-IN" sz="1700" dirty="0" smtClean="0">
                <a:latin typeface="Times New Roman" panose="02020603050405020304" pitchFamily="18" charset="0"/>
                <a:cs typeface="Times New Roman" panose="02020603050405020304" pitchFamily="18" charset="0"/>
              </a:rPr>
              <a:t>White Box testing</a:t>
            </a:r>
            <a:r>
              <a:rPr lang="en-US" altLang="en-IN" sz="1700" dirty="0" smtClean="0">
                <a:latin typeface="Times New Roman" panose="02020603050405020304" pitchFamily="18" charset="0"/>
                <a:cs typeface="Times New Roman" panose="02020603050405020304" pitchFamily="18" charset="0"/>
              </a:rPr>
              <a:t> - </a:t>
            </a:r>
            <a:r>
              <a:rPr lang="en-US" sz="1700" dirty="0" smtClean="0">
                <a:latin typeface="Times New Roman" panose="02020603050405020304" pitchFamily="18" charset="0"/>
                <a:cs typeface="Times New Roman" panose="02020603050405020304" pitchFamily="18" charset="0"/>
                <a:sym typeface="+mn-ea"/>
              </a:rPr>
              <a:t>with knowledge of internal structure</a:t>
            </a:r>
            <a:endParaRPr lang="en-US" sz="1700" dirty="0" smtClean="0">
              <a:latin typeface="Times New Roman" panose="02020603050405020304" pitchFamily="18" charset="0"/>
              <a:cs typeface="Times New Roman" panose="02020603050405020304" pitchFamily="18" charset="0"/>
            </a:endParaRPr>
          </a:p>
          <a:p>
            <a:pPr lvl="1" algn="just"/>
            <a:endParaRPr lang="en-US" sz="17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TESTING</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anose="02020603050405020304" pitchFamily="18" charset="0"/>
                <a:cs typeface="Times New Roman" panose="02020603050405020304" pitchFamily="18" charset="0"/>
              </a:rPr>
              <a:t>Social media monitoring</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Social media posts often present some of the most truthful points of view about products, services, and businesses because users offer their opinions unsolicited. They are simply compelled to tell the world how they feel. </a:t>
            </a:r>
            <a:endParaRPr lang="en-US" sz="18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Customer feedback</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Sentiment analysis can also be used to gain insights from the troves of customer feedback available (online reviews, social media, surveys) and save hundreds of employee hours.</a:t>
            </a:r>
            <a:endParaRPr lang="en-US" sz="18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Customer support</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Customer support management presents many challenges due to the sheer number of requests, varied topics, and diverse branches within a company – not to mention the urgency of any given request.</a:t>
            </a:r>
            <a:br>
              <a:rPr lang="en-US" sz="1800" dirty="0" smtClean="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marL="109855" lvl="0" indent="0">
              <a:buNone/>
            </a:pPr>
            <a:endParaRPr lang="en-US" sz="775" dirty="0" smtClean="0"/>
          </a:p>
          <a:p>
            <a:endParaRPr lang="en-US" sz="775" dirty="0" smtClean="0"/>
          </a:p>
        </p:txBody>
      </p:sp>
      <p:sp>
        <p:nvSpPr>
          <p:cNvPr id="3" name="Title 2"/>
          <p:cNvSpPr>
            <a:spLocks noGrp="1"/>
          </p:cNvSpPr>
          <p:nvPr>
            <p:ph type="title"/>
          </p:nvPr>
        </p:nvSpPr>
        <p:spPr/>
        <p:txBody>
          <a:bodyPr/>
          <a:lstStyle/>
          <a:p>
            <a:r>
              <a:rPr lang="en-IN" dirty="0" smtClean="0"/>
              <a:t>APPLICATIONS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2000" dirty="0" smtClean="0">
                <a:latin typeface="Times New Roman" panose="02020603050405020304" pitchFamily="18" charset="0"/>
                <a:cs typeface="Times New Roman" panose="02020603050405020304" pitchFamily="18" charset="0"/>
              </a:rPr>
              <a:t>1) Emotion Detection</a:t>
            </a:r>
            <a:endParaRPr lang="en-US" sz="20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This sentiment analysis model detects the emotions that underlie a text. It makes associations between words and emotions like anger, happiness, frustration, etc. For example,</a:t>
            </a:r>
            <a:endParaRPr lang="en-US" sz="18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'Hubspot makes my day a lot easier :)' → Happiness</a:t>
            </a:r>
            <a:endParaRPr lang="en-US" sz="18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'Your customer service is a nightmare! Totally useless!!' → Anger</a:t>
            </a:r>
            <a:endParaRPr lang="en-US" sz="1800" dirty="0" smtClean="0">
              <a:latin typeface="Times New Roman" panose="02020603050405020304" pitchFamily="18" charset="0"/>
              <a:cs typeface="Times New Roman" panose="02020603050405020304" pitchFamily="18" charset="0"/>
            </a:endParaRPr>
          </a:p>
          <a:p>
            <a:pPr marL="109855" lvl="0" indent="0">
              <a:buNone/>
            </a:pPr>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2) Aspect-based Sentiment Analysis</a:t>
            </a:r>
            <a:endParaRPr lang="en-US" sz="20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This type of sentiment analysis focuses on understanding the aspects or features that are being discussed in a given opinion. Product reviews, for example, are often composed of different opinions about different characteristics of a product, like Price, UX-UI, Integrations, Mobile Version, etc. </a:t>
            </a:r>
            <a:endParaRPr lang="en-US" sz="1800" dirty="0" smtClean="0">
              <a:latin typeface="Times New Roman" panose="02020603050405020304" pitchFamily="18" charset="0"/>
              <a:cs typeface="Times New Roman" panose="02020603050405020304" pitchFamily="18" charset="0"/>
            </a:endParaRPr>
          </a:p>
          <a:p>
            <a:pPr marL="567055" lvl="1" indent="0">
              <a:buNone/>
            </a:pPr>
            <a:endParaRPr lang="en-US" sz="2000" dirty="0" smtClean="0">
              <a:latin typeface="Times New Roman" panose="02020603050405020304" pitchFamily="18" charset="0"/>
              <a:cs typeface="Times New Roman" panose="02020603050405020304" pitchFamily="18" charset="0"/>
            </a:endParaRPr>
          </a:p>
          <a:p>
            <a:pPr marL="109855" lvl="0" indent="0">
              <a:buNone/>
            </a:pPr>
            <a:endParaRPr lang="en-US" sz="20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FUTURE ENHANCEMENTS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113020"/>
          </a:xfrm>
        </p:spPr>
        <p:txBody>
          <a:bodyPr>
            <a:noAutofit/>
          </a:bodyPr>
          <a:lstStyle/>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Reviews act as a valuable source of information for decision-making. Online e-commerce sites have provided their users to make their opinion about products and services.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A huge amount of such opinions are publicly available in the form of reviews. Manufacturers, retailers as well as customers have great interest in customer reviews.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Due to a large number of reviews available on the internet for analysis, it is not cost worthy to read these manually.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To optimize this time-consuming task there is a need for an automated system that provides the summarized result of user sentiments.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Opinion Mining (OM) in the field of study that analyzes people's sentiments or opinions from reviews or opinionated text.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Opinion Mining can be viewed as a natural language processing task, the task is to develop a system that understands the people's language. Opinion Mining is a difficult task due to the ambiguous nature of human languages( like English, etc).             </a:t>
            </a:r>
            <a:endParaRPr lang="en-US" sz="2000" kern="0" smtClean="0">
              <a:solidFill>
                <a:srgbClr val="000000"/>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152083"/>
            <a:ext cx="8229600" cy="1143000"/>
          </a:xfrm>
        </p:spPr>
        <p:txBody>
          <a:bodyPr/>
          <a:lstStyle/>
          <a:p>
            <a:r>
              <a:rPr lang="en-IN"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USER LOGIN SCREEN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8" name="Picture 1"/>
          <p:cNvPicPr>
            <a:picLocks noChangeAspect="1"/>
          </p:cNvPicPr>
          <p:nvPr>
            <p:ph idx="1"/>
          </p:nvPr>
        </p:nvPicPr>
        <p:blipFill>
          <a:blip r:embed="rId1"/>
          <a:stretch>
            <a:fillRect/>
          </a:stretch>
        </p:blipFill>
        <p:spPr>
          <a:xfrm>
            <a:off x="481330" y="1445895"/>
            <a:ext cx="8205470" cy="43599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USER REGISTRATION SCREEN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8" name="Picture 2"/>
          <p:cNvPicPr>
            <a:picLocks noChangeAspect="1"/>
          </p:cNvPicPr>
          <p:nvPr>
            <p:ph idx="1"/>
          </p:nvPr>
        </p:nvPicPr>
        <p:blipFill>
          <a:blip r:embed="rId1"/>
          <a:stretch>
            <a:fillRect/>
          </a:stretch>
        </p:blipFill>
        <p:spPr>
          <a:xfrm>
            <a:off x="457200" y="1546860"/>
            <a:ext cx="8229600" cy="4413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OPINIONS VISUALIZATION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57200" y="1641475"/>
            <a:ext cx="8229600" cy="42424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VIEW TWEETS</a:t>
            </a:r>
            <a:endParaRPr lang="en-US"/>
          </a:p>
        </p:txBody>
      </p:sp>
      <p:pic>
        <p:nvPicPr>
          <p:cNvPr id="4" name="Content Placeholder 3"/>
          <p:cNvPicPr>
            <a:picLocks noChangeAspect="1"/>
          </p:cNvPicPr>
          <p:nvPr>
            <p:ph idx="1"/>
          </p:nvPr>
        </p:nvPicPr>
        <p:blipFill>
          <a:blip r:embed="rId1"/>
          <a:stretch>
            <a:fillRect/>
          </a:stretch>
        </p:blipFill>
        <p:spPr>
          <a:xfrm>
            <a:off x="457200" y="1502410"/>
            <a:ext cx="8229600" cy="4422140"/>
          </a:xfrm>
          <a:prstGeom prst="rect">
            <a:avLst/>
          </a:prstGeom>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r>
              <a:rPr lang="en-US"/>
              <a:t>RETWEET AND FAVOURITE COUNTS</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6" name="Content Placeholder 5"/>
          <p:cNvPicPr>
            <a:picLocks noChangeAspect="1"/>
          </p:cNvPicPr>
          <p:nvPr>
            <p:ph idx="1"/>
          </p:nvPr>
        </p:nvPicPr>
        <p:blipFill>
          <a:blip r:embed="rId1"/>
          <a:stretch>
            <a:fillRect/>
          </a:stretch>
        </p:blipFill>
        <p:spPr>
          <a:xfrm>
            <a:off x="457200" y="1646555"/>
            <a:ext cx="8229600" cy="41852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r>
              <a:rPr lang="en-US"/>
              <a:t>TWEETS COUNT BY DATE</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57200" y="1737360"/>
            <a:ext cx="8229600" cy="40703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buNone/>
            </a:pPr>
            <a:r>
              <a:rPr lang="en-US" sz="1500" smtClean="0">
                <a:latin typeface="Times New Roman" panose="02020603050405020304" pitchFamily="18" charset="0"/>
                <a:cs typeface="Times New Roman" panose="02020603050405020304" pitchFamily="18" charset="0"/>
              </a:rPr>
              <a:t>[1] G.Vinodhini and RM.Chandrasekaran, “Sentiment Analysis and Opinion Mining: A Survey”, Volume 2, Issue 6, June 2012 ISSN: 2277 128X International Journal of Advanced Research in Computer Science and Software Engineering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[2] Zhongwu Zhai, Bing Liu, Hua Xu and Hua Xu, “Clustering Product Features for Opinion Mining”, WSDM’11, February 9–12, 2011, Hong Kong, China. Copyright 2011 ACM 978-1-4503- 0493- 1/11/02...$10.00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[3] Singh and Vivek Kumar, ―A clustering and opinion mining approach to socio-political analysis of the blogosphere”, Computational Intelligence and Computing Research (ICCIC), 2010 IEEE International Conference.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[4] Alexander Pak and Patrick Paroubek, “Twitter as a Corpus for Sentiment Analysis and Opinion Mining”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[5] Bing Liu. “Sentiment Analysis and Opinion Mining, Morgan &amp; Claypool Publishers, May 2012.”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[6] V. S. Jagtap and Karishma Pawar, “Analysis of different approaches to Sentence-Level Sentiment Classification”, International Journal of Scientific Engineering and Technology (ISSN: 2277-1581) Volume 2 Issue 3, PP: 164-170 1 April 2013 Onam Bharti et al, International Journal of Computer Science and Mobile Computing, Vol.5 Issue.6, June- 2016, pg. 601-609 © 2016, IJCSMC All Rights Reserved 609 </a:t>
            </a:r>
            <a:endParaRPr lang="en-US" sz="1500" smtClean="0">
              <a:latin typeface="Times New Roman" panose="02020603050405020304" pitchFamily="18" charset="0"/>
              <a:cs typeface="Times New Roman" panose="02020603050405020304" pitchFamily="18" charset="0"/>
            </a:endParaRPr>
          </a:p>
          <a:p>
            <a:pPr algn="just">
              <a:buNone/>
            </a:pPr>
            <a:endParaRPr lang="en-US" sz="150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REFERENCES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143932" cy="369332"/>
          </a:xfrm>
          <a:prstGeom prst="rect">
            <a:avLst/>
          </a:prstGeom>
          <a:noFill/>
        </p:spPr>
        <p:txBody>
          <a:bodyPr wrap="square" rtlCol="0">
            <a:spAutoFit/>
          </a:bodyPr>
          <a:lstStyle/>
          <a:p>
            <a:endParaRPr lang="en-US" dirty="0"/>
          </a:p>
        </p:txBody>
      </p:sp>
      <p:sp>
        <p:nvSpPr>
          <p:cNvPr id="4" name="Rectangle 3"/>
          <p:cNvSpPr/>
          <p:nvPr/>
        </p:nvSpPr>
        <p:spPr>
          <a:xfrm>
            <a:off x="714348" y="928670"/>
            <a:ext cx="7786742" cy="5015865"/>
          </a:xfrm>
          <a:prstGeom prst="rect">
            <a:avLst/>
          </a:prstGeom>
        </p:spPr>
        <p:txBody>
          <a:bodyPr wrap="square">
            <a:spAutoFit/>
          </a:bodyPr>
          <a:lstStyle/>
          <a:p>
            <a:pPr algn="just">
              <a:buNone/>
            </a:pPr>
            <a:r>
              <a:rPr lang="en-US" sz="1600" smtClean="0">
                <a:latin typeface="Times New Roman" panose="02020603050405020304" pitchFamily="18" charset="0"/>
                <a:cs typeface="Times New Roman" panose="02020603050405020304" pitchFamily="18" charset="0"/>
                <a:sym typeface="+mn-ea"/>
              </a:rPr>
              <a:t>[7]. K. Bun and M. Ishizuka, “Topic extraction from news archive using TF*PDF algorithm”, In Proceedings of Third International Conference on Web Information System Engineering.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[8]. Jacques Savoy, Olena Zubaryeva, “Classification Based on Specific Vocabulary” published in 2011 IEEE/WIC/ACM International Conferences on Web Intelligence and Intelligent Agent Technology 978-0-7695-4513-4/11 2011 IEEE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[9]. Dengya Zhu, Jitian XIAO, “R-tfidf, a Variety of tf-idf Term Weighting Strategy in Document Categorization”, published in 2011 Seventh International Conference on Semantics, Knowledge and Grids.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[10]. Catherine Blake “A Comparison of Document, Sentence, and Term Event Spaces” published in IEEE 2010</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[11]. Ying Chen, Wenping Guo, Xiaoming Zhao, “A semantic Based Information Retrieval Model for Blog”, Third International Symposium on Electronic Commerce and Security, 2010, IEEE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[12] Jalaj S. Modha, Prof &amp; Head Gayatri S. Pandi Sandip J. Modha, “Automatic Sentiment Analysis for Unstructured Data”, International Journal of Advanced Research in Computer Science and Software Engineering , Volume 3, Issue 12, December 2013 [14] R M. Chandrasekaran, G.Vinodhini, “Sentiment Analysis and Opinion Mining: A Survey”, International Journal of Advanced Research in Computer Science and Software Engineering, Volume 2, Issue 6, June 2012 [15] Bing Liu., “Sentiment Analysis and Opinion Mining”, Morgan &amp; Claypool Publishers, May 2012</a:t>
            </a:r>
            <a:endParaRPr lang="en-US" sz="1600" dirty="0" smtClean="0">
              <a:latin typeface="Times New Roman" panose="02020603050405020304" pitchFamily="18" charset="0"/>
              <a:cs typeface="Times New Roman" panose="02020603050405020304" pitchFamily="18" charset="0"/>
              <a:sym typeface="+mn-ea"/>
            </a:endParaRPr>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2571744"/>
            <a:ext cx="5929354" cy="769441"/>
          </a:xfrm>
          <a:prstGeom prst="rect">
            <a:avLst/>
          </a:prstGeom>
          <a:noFill/>
        </p:spPr>
        <p:txBody>
          <a:bodyPr wrap="square" rtlCol="0">
            <a:spAutoFit/>
          </a:bodyPr>
          <a:lstStyle/>
          <a:p>
            <a:pPr algn="ctr"/>
            <a:r>
              <a:rPr lang="en-I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Natural Language Processing or NLP is a field of Artificial Intelligence that gives the machines the ability to read, understand and derive meaning from human languages.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is a discipline that focuses on the interaction between data science and human language, and is scaling to lots of industries. </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Today NLP is booming thanks to the huge improvements in the access to data and the increase in computational power, which are allowing practitioners to achieve meaningful results in areas like healthcare, media, finance and human resources, among others.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 simple terms, NLP represents the automatic handling of natural human language like speech or text, and although the concept itself is fascinating, the real value behind this technology comes from the use cases.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861060"/>
          <a:ext cx="9144000" cy="5850255"/>
        </p:xfrm>
        <a:graphic>
          <a:graphicData uri="http://schemas.openxmlformats.org/drawingml/2006/table">
            <a:tbl>
              <a:tblPr firstRow="1" bandRow="1">
                <a:tableStyleId>{5C22544A-7EE6-4342-B048-85BDC9FD1C3A}</a:tableStyleId>
              </a:tblPr>
              <a:tblGrid>
                <a:gridCol w="2286000"/>
                <a:gridCol w="2286000"/>
                <a:gridCol w="2286000"/>
                <a:gridCol w="2286000"/>
              </a:tblGrid>
              <a:tr h="365760">
                <a:tc>
                  <a:txBody>
                    <a:bodyPr/>
                    <a:lstStyle/>
                    <a:p>
                      <a:r>
                        <a:rPr lang="en-IN" sz="1800" dirty="0" smtClean="0">
                          <a:latin typeface="Times New Roman" panose="02020603050405020304" pitchFamily="18" charset="0"/>
                          <a:cs typeface="Times New Roman" panose="02020603050405020304" pitchFamily="18" charset="0"/>
                        </a:rPr>
                        <a:t>Year</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Author Name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Title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Inference</a:t>
                      </a:r>
                      <a:endParaRPr lang="en-US" sz="1800" dirty="0">
                        <a:latin typeface="Times New Roman" panose="02020603050405020304" pitchFamily="18" charset="0"/>
                        <a:cs typeface="Times New Roman" panose="02020603050405020304" pitchFamily="18" charset="0"/>
                      </a:endParaRPr>
                    </a:p>
                  </a:txBody>
                  <a:tcPr/>
                </a:tc>
              </a:tr>
              <a:tr h="1885950">
                <a:tc>
                  <a:txBody>
                    <a:bodyPr/>
                    <a:lstStyle/>
                    <a:p>
                      <a:r>
                        <a:rPr lang="en-IN" sz="1800" dirty="0" smtClean="0">
                          <a:latin typeface="Times New Roman" panose="02020603050405020304" pitchFamily="18" charset="0"/>
                          <a:cs typeface="Times New Roman" panose="02020603050405020304" pitchFamily="18" charset="0"/>
                        </a:rPr>
                        <a:t>20</a:t>
                      </a:r>
                      <a:r>
                        <a:rPr lang="en-US" altLang="en-IN" sz="1800" dirty="0" smtClean="0">
                          <a:latin typeface="Times New Roman" panose="02020603050405020304" pitchFamily="18" charset="0"/>
                          <a:cs typeface="Times New Roman" panose="02020603050405020304" pitchFamily="18" charset="0"/>
                        </a:rPr>
                        <a:t>20</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IN" sz="1800" dirty="0" err="1" smtClean="0">
                          <a:latin typeface="Times New Roman" panose="02020603050405020304" pitchFamily="18" charset="0"/>
                          <a:cs typeface="Times New Roman" panose="02020603050405020304" pitchFamily="18" charset="0"/>
                        </a:rPr>
                        <a:t>Raktim Kumar Dey, Debabrata Sarddar</a:t>
                      </a:r>
                      <a:endParaRPr lang="en-IN" sz="1800" dirty="0" err="1"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Techniques Involving Social Media And Online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Platforms</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is now by and large considered to be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critical in terms of socio-economic standpoint. </a:t>
                      </a:r>
                      <a:endParaRPr lang="en-US" sz="1800" dirty="0" smtClean="0">
                        <a:latin typeface="Times New Roman" panose="02020603050405020304" pitchFamily="18" charset="0"/>
                        <a:cs typeface="Times New Roman" panose="02020603050405020304" pitchFamily="18" charset="0"/>
                      </a:endParaRPr>
                    </a:p>
                  </a:txBody>
                  <a:tcPr/>
                </a:tc>
              </a:tr>
              <a:tr h="1312545">
                <a:tc>
                  <a:txBody>
                    <a:bodyPr/>
                    <a:lstStyle/>
                    <a:p>
                      <a:r>
                        <a:rPr lang="en-IN" sz="1800" dirty="0" smtClean="0">
                          <a:latin typeface="Times New Roman" panose="02020603050405020304" pitchFamily="18" charset="0"/>
                          <a:cs typeface="Times New Roman" panose="02020603050405020304" pitchFamily="18" charset="0"/>
                        </a:rPr>
                        <a:t>20</a:t>
                      </a:r>
                      <a:r>
                        <a:rPr lang="en-US" altLang="en-IN" sz="1800" dirty="0" smtClean="0">
                          <a:latin typeface="Times New Roman" panose="02020603050405020304" pitchFamily="18" charset="0"/>
                          <a:cs typeface="Times New Roman" panose="02020603050405020304" pitchFamily="18" charset="0"/>
                        </a:rPr>
                        <a:t>20</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Jugnesh Kumar</a:t>
                      </a:r>
                      <a:endParaRPr lang="en-US" sz="180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of Twitter Data</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Emotion analysis includes a variety of tasks,including emotion extraction.</a:t>
                      </a:r>
                      <a:endParaRPr lang="en-US" sz="1800" dirty="0" smtClean="0">
                        <a:latin typeface="Times New Roman" panose="02020603050405020304" pitchFamily="18" charset="0"/>
                        <a:cs typeface="Times New Roman" panose="02020603050405020304" pitchFamily="18" charset="0"/>
                      </a:endParaRPr>
                    </a:p>
                  </a:txBody>
                  <a:tcPr/>
                </a:tc>
              </a:tr>
              <a:tr h="2286000">
                <a:tc>
                  <a:txBody>
                    <a:bodyPr/>
                    <a:lstStyle/>
                    <a:p>
                      <a:r>
                        <a:rPr lang="en-IN" sz="1800" dirty="0" smtClean="0">
                          <a:latin typeface="Times New Roman" panose="02020603050405020304" pitchFamily="18" charset="0"/>
                          <a:cs typeface="Times New Roman" panose="02020603050405020304" pitchFamily="18" charset="0"/>
                        </a:rPr>
                        <a:t>201</a:t>
                      </a:r>
                      <a:r>
                        <a:rPr lang="en-US" altLang="en-IN" sz="1800" dirty="0" smtClean="0">
                          <a:latin typeface="Times New Roman" panose="02020603050405020304" pitchFamily="18" charset="0"/>
                          <a:cs typeface="Times New Roman" panose="02020603050405020304" pitchFamily="18" charset="0"/>
                        </a:rPr>
                        <a:t>6</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err="1" smtClean="0">
                          <a:latin typeface="Times New Roman" panose="02020603050405020304" pitchFamily="18" charset="0"/>
                          <a:cs typeface="Times New Roman" panose="02020603050405020304" pitchFamily="18" charset="0"/>
                        </a:rPr>
                        <a:t>Vishal Kharde</a:t>
                      </a:r>
                      <a:endParaRPr lang="en-US" sz="1800" dirty="0" err="1"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of Twitter Data</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With the advancement of web technology and its growth, there is a huge volume of data present in the web for internet users and a lot of data is generated too.</a:t>
                      </a:r>
                      <a:endParaRPr lang="en-US" sz="1800" dirty="0" smtClean="0">
                        <a:latin typeface="Times New Roman" panose="02020603050405020304" pitchFamily="18" charset="0"/>
                        <a:cs typeface="Times New Roman" panose="02020603050405020304" pitchFamily="18" charset="0"/>
                      </a:endParaRPr>
                    </a:p>
                  </a:txBody>
                  <a:tcPr/>
                </a:tc>
              </a:tr>
            </a:tbl>
          </a:graphicData>
        </a:graphic>
      </p:graphicFrame>
      <p:sp>
        <p:nvSpPr>
          <p:cNvPr id="3" name="Title 2"/>
          <p:cNvSpPr>
            <a:spLocks noGrp="1"/>
          </p:cNvSpPr>
          <p:nvPr>
            <p:ph type="title"/>
          </p:nvPr>
        </p:nvSpPr>
        <p:spPr>
          <a:xfrm>
            <a:off x="428596" y="0"/>
            <a:ext cx="8229600" cy="989034"/>
          </a:xfrm>
        </p:spPr>
        <p:txBody>
          <a:bodyPr>
            <a:normAutofit/>
          </a:bodyPr>
          <a:lstStyle/>
          <a:p>
            <a:r>
              <a:rPr lang="en-IN" sz="2800" dirty="0" smtClean="0">
                <a:latin typeface="Times New Roman" panose="02020603050405020304" pitchFamily="18" charset="0"/>
                <a:cs typeface="Times New Roman" panose="02020603050405020304" pitchFamily="18" charset="0"/>
              </a:rPr>
              <a:t>LITERATURE SURVEY</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95250"/>
          <a:ext cx="9144000" cy="6556375"/>
        </p:xfrm>
        <a:graphic>
          <a:graphicData uri="http://schemas.openxmlformats.org/drawingml/2006/table">
            <a:tbl>
              <a:tblPr firstRow="1" bandRow="1">
                <a:tableStyleId>{5C22544A-7EE6-4342-B048-85BDC9FD1C3A}</a:tableStyleId>
              </a:tblPr>
              <a:tblGrid>
                <a:gridCol w="2286000"/>
                <a:gridCol w="2286000"/>
                <a:gridCol w="2286000"/>
                <a:gridCol w="2286000"/>
              </a:tblGrid>
              <a:tr h="350520">
                <a:tc>
                  <a:txBody>
                    <a:bodyPr/>
                    <a:lstStyle/>
                    <a:p>
                      <a:r>
                        <a:rPr lang="en-IN" sz="1700" dirty="0" smtClean="0">
                          <a:latin typeface="Times New Roman" panose="02020603050405020304" pitchFamily="18" charset="0"/>
                          <a:cs typeface="Times New Roman" panose="02020603050405020304" pitchFamily="18" charset="0"/>
                        </a:rPr>
                        <a:t>Year</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Author Name</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Title</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Inference</a:t>
                      </a:r>
                      <a:endParaRPr lang="en-US" sz="1700" dirty="0">
                        <a:latin typeface="Times New Roman" panose="02020603050405020304" pitchFamily="18" charset="0"/>
                        <a:cs typeface="Times New Roman" panose="02020603050405020304" pitchFamily="18" charset="0"/>
                      </a:endParaRPr>
                    </a:p>
                  </a:txBody>
                  <a:tcPr/>
                </a:tc>
              </a:tr>
              <a:tr h="1386840">
                <a:tc>
                  <a:txBody>
                    <a:bodyPr/>
                    <a:lstStyle/>
                    <a:p>
                      <a:r>
                        <a:rPr lang="en-IN" sz="1700" dirty="0" smtClean="0">
                          <a:latin typeface="Times New Roman" panose="02020603050405020304" pitchFamily="18" charset="0"/>
                          <a:cs typeface="Times New Roman" panose="02020603050405020304" pitchFamily="18" charset="0"/>
                        </a:rPr>
                        <a:t>2017</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Ankit Pradeep Patel </a:t>
                      </a:r>
                      <a:endParaRPr lang="en-IN"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Sentiment Analysis of</a:t>
                      </a:r>
                      <a:endParaRPr lang="en-US" sz="17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Twitter Data using Machine Learning</a:t>
                      </a:r>
                      <a:endParaRPr lang="en-US" sz="17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Approaches</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Twitter is taken into consideration to predict</a:t>
                      </a:r>
                      <a:endParaRPr lang="en-US" sz="1700"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how people think about the popularity of day to day products.</a:t>
                      </a:r>
                      <a:endParaRPr lang="en-US" sz="1700" dirty="0" smtClean="0">
                        <a:latin typeface="Times New Roman" panose="02020603050405020304" pitchFamily="18" charset="0"/>
                        <a:cs typeface="Times New Roman" panose="02020603050405020304" pitchFamily="18" charset="0"/>
                      </a:endParaRPr>
                    </a:p>
                  </a:txBody>
                  <a:tcPr/>
                </a:tc>
              </a:tr>
              <a:tr h="2423160">
                <a:tc>
                  <a:txBody>
                    <a:bodyPr/>
                    <a:lstStyle/>
                    <a:p>
                      <a:r>
                        <a:rPr lang="en-IN" sz="1700" dirty="0" smtClean="0">
                          <a:latin typeface="Times New Roman" panose="02020603050405020304" pitchFamily="18" charset="0"/>
                          <a:cs typeface="Times New Roman" panose="02020603050405020304" pitchFamily="18" charset="0"/>
                        </a:rPr>
                        <a:t>201</a:t>
                      </a:r>
                      <a:r>
                        <a:rPr lang="en-US" altLang="en-IN" sz="1700" dirty="0" smtClean="0">
                          <a:latin typeface="Times New Roman" panose="02020603050405020304" pitchFamily="18" charset="0"/>
                          <a:cs typeface="Times New Roman" panose="02020603050405020304" pitchFamily="18" charset="0"/>
                        </a:rPr>
                        <a:t>9</a:t>
                      </a:r>
                      <a:endParaRPr lang="en-US" altLang="en-IN"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Zulfadzli Drus, Haliyana Khalid</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Sentiment Analysis in Social Media and Its Application</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Social media contain a large amount of raw data that has been uploaded by users in the form of text. The data can be converted into valuable information by using sentiment analysis</a:t>
                      </a:r>
                      <a:endParaRPr lang="en-US" sz="1700" dirty="0" smtClean="0">
                        <a:latin typeface="Times New Roman" panose="02020603050405020304" pitchFamily="18" charset="0"/>
                        <a:cs typeface="Times New Roman" panose="02020603050405020304" pitchFamily="18" charset="0"/>
                      </a:endParaRPr>
                    </a:p>
                  </a:txBody>
                  <a:tcPr/>
                </a:tc>
              </a:tr>
              <a:tr h="2395855">
                <a:tc>
                  <a:txBody>
                    <a:bodyPr/>
                    <a:lstStyle/>
                    <a:p>
                      <a:r>
                        <a:rPr lang="en-IN" sz="1700" dirty="0" smtClean="0">
                          <a:latin typeface="Times New Roman" panose="02020603050405020304" pitchFamily="18" charset="0"/>
                          <a:cs typeface="Times New Roman" panose="02020603050405020304" pitchFamily="18" charset="0"/>
                        </a:rPr>
                        <a:t>2018</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Kanimozhi P Elavarasi D</a:t>
                      </a:r>
                      <a:endParaRPr lang="en-IN" sz="1700" dirty="0" smtClean="0">
                        <a:latin typeface="Times New Roman" panose="02020603050405020304" pitchFamily="18" charset="0"/>
                        <a:cs typeface="Times New Roman" panose="02020603050405020304" pitchFamily="18" charset="0"/>
                      </a:endParaRPr>
                    </a:p>
                    <a:p>
                      <a:endParaRPr lang="en-IN"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 Sentiment Analysis using Twitter Dataset</a:t>
                      </a:r>
                      <a:endParaRPr lang="en-US"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A sentence based opinion mining classify the document as positive, negative and neutral. Classification model gives the best accuracy among three models. </a:t>
                      </a:r>
                      <a:endParaRPr lang="en-US" sz="1700" dirty="0" smtClean="0">
                        <a:latin typeface="Times New Roman" panose="02020603050405020304" pitchFamily="18" charset="0"/>
                        <a:cs typeface="Times New Roman" panose="02020603050405020304" pitchFamily="18" charset="0"/>
                      </a:endParaRPr>
                    </a:p>
                  </a:txBody>
                  <a:tcPr/>
                </a:tc>
              </a:tr>
            </a:tbl>
          </a:graphicData>
        </a:graphic>
      </p:graphicFrame>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20000"/>
          </a:bodyPr>
          <a:lstStyle/>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Imagine you just launched a new product feature and notice a sharp increase in mentions on Twitter. Are customers tweeting more because they are delighted with the new feature? Or, are they actually complaining about the feature?</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Going through each of these comments manually would take far too much time. You’d miss out on valuable feedback that could help you instantly improve a customers’ experience with the latest feature (bug issues, user experience).</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 performing analysis with NLP, you can quickly understand the tone and context of social mentions on Twitter.</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100" b="1" u="sng" dirty="0" smtClean="0">
                <a:latin typeface="Times New Roman" panose="02020603050405020304" pitchFamily="18" charset="0"/>
                <a:cs typeface="Times New Roman" panose="02020603050405020304" pitchFamily="18" charset="0"/>
              </a:rPr>
              <a:t>HARDWARE REQUIREMENTS</a:t>
            </a:r>
            <a:endParaRPr lang="en-US" sz="2100" u="sng"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Processor - Intel Core i3</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RAM - 4 GB</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Hard Disk - 80 GB </a:t>
            </a:r>
            <a:endParaRPr lang="en-US" sz="2100" dirty="0" smtClean="0">
              <a:latin typeface="Times New Roman" panose="02020603050405020304" pitchFamily="18" charset="0"/>
              <a:cs typeface="Times New Roman" panose="02020603050405020304" pitchFamily="18" charset="0"/>
            </a:endParaRPr>
          </a:p>
          <a:p>
            <a:pPr marL="109855" indent="0">
              <a:buClrTx/>
              <a:buFont typeface="Wingdings" panose="05000000000000000000" pitchFamily="2" charset="2"/>
              <a:buNone/>
            </a:pPr>
            <a:endParaRPr lang="en-US" sz="2100" b="1" dirty="0" smtClean="0">
              <a:latin typeface="Times New Roman" panose="02020603050405020304" pitchFamily="18" charset="0"/>
              <a:cs typeface="Times New Roman" panose="02020603050405020304" pitchFamily="18" charset="0"/>
            </a:endParaRPr>
          </a:p>
          <a:p>
            <a:pPr>
              <a:buNone/>
            </a:pPr>
            <a:r>
              <a:rPr lang="en-US" sz="2100" b="1" u="sng" dirty="0" smtClean="0">
                <a:latin typeface="Times New Roman" panose="02020603050405020304" pitchFamily="18" charset="0"/>
                <a:cs typeface="Times New Roman" panose="02020603050405020304" pitchFamily="18" charset="0"/>
              </a:rPr>
              <a:t>SOFTWARE REQUIREMENTS</a:t>
            </a:r>
            <a:endParaRPr lang="en-US" sz="2100" b="1" u="sng"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Operating System - Windows 7/8/10</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Programming Language : Python 3.x</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Django Framework , Tweepy, TextBlob</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Twitter API Credentials</a:t>
            </a:r>
            <a:endParaRPr lang="en-US" sz="2100" dirty="0" smtClean="0">
              <a:latin typeface="Times New Roman" panose="02020603050405020304" pitchFamily="18" charset="0"/>
              <a:cs typeface="Times New Roman" panose="02020603050405020304" pitchFamily="18" charset="0"/>
            </a:endParaRPr>
          </a:p>
          <a:p>
            <a:pPr>
              <a:buClrTx/>
              <a:buNone/>
            </a:pPr>
            <a:r>
              <a:rPr lang="en-US" sz="2100" dirty="0" smtClean="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pPr>
              <a:buClrTx/>
              <a:buNone/>
            </a:pPr>
            <a:endParaRPr lang="en-US" sz="2100" dirty="0" smtClean="0">
              <a:latin typeface="Times New Roman" panose="02020603050405020304" pitchFamily="18" charset="0"/>
              <a:cs typeface="Times New Roman" panose="02020603050405020304" pitchFamily="18" charset="0"/>
            </a:endParaRPr>
          </a:p>
          <a:p>
            <a:pPr>
              <a:buClrTx/>
              <a:buNone/>
            </a:pPr>
            <a:endParaRPr lang="en-IN"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3200" dirty="0" smtClean="0">
                <a:solidFill>
                  <a:srgbClr val="464646"/>
                </a:solidFill>
                <a:latin typeface="Times New Roman" panose="02020603050405020304" pitchFamily="18" charset="0"/>
                <a:cs typeface="Times New Roman" panose="02020603050405020304" pitchFamily="18" charset="0"/>
              </a:rPr>
              <a:t>DEVELOPMENT ENVIRONMENT(H/W and S/W)</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SYSTEM ARCHITECTURE</a:t>
            </a:r>
            <a:endParaRPr lang="en-US" sz="3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5" name="Content Placeholder 4" descr="NLP Analysis  Latest"/>
          <p:cNvPicPr>
            <a:picLocks noChangeAspect="1"/>
          </p:cNvPicPr>
          <p:nvPr>
            <p:ph idx="1"/>
          </p:nvPr>
        </p:nvPicPr>
        <p:blipFill>
          <a:blip r:embed="rId1"/>
          <a:stretch>
            <a:fillRect/>
          </a:stretch>
        </p:blipFill>
        <p:spPr>
          <a:xfrm>
            <a:off x="1032510" y="1417955"/>
            <a:ext cx="7339330" cy="4615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SYSTEM DESIGN</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71472" y="1285860"/>
            <a:ext cx="2571768"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22" name="Picture 5" descr="IMG_256"/>
          <p:cNvPicPr>
            <a:picLocks noChangeAspect="1"/>
          </p:cNvPicPr>
          <p:nvPr>
            <p:ph idx="1"/>
          </p:nvPr>
        </p:nvPicPr>
        <p:blipFill>
          <a:blip r:embed="rId1"/>
          <a:stretch>
            <a:fillRect/>
          </a:stretch>
        </p:blipFill>
        <p:spPr>
          <a:xfrm>
            <a:off x="2362200" y="2133600"/>
            <a:ext cx="4296410" cy="3677920"/>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12209</Words>
  <Application>WPS Presentation</Application>
  <PresentationFormat>On-screen Show (4:3)</PresentationFormat>
  <Paragraphs>307</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Wingdings 3</vt:lpstr>
      <vt:lpstr>Verdana</vt:lpstr>
      <vt:lpstr>Wingdings 2</vt:lpstr>
      <vt:lpstr>Times New Roman</vt:lpstr>
      <vt:lpstr>Wingdings</vt:lpstr>
      <vt:lpstr>Lucida Sans Unicode</vt:lpstr>
      <vt:lpstr>Microsoft YaHei</vt:lpstr>
      <vt:lpstr>Arial Unicode MS</vt:lpstr>
      <vt:lpstr>Calibri</vt:lpstr>
      <vt:lpstr>Concourse</vt:lpstr>
      <vt:lpstr>NATURAL LANGUAGE PROCESSING ANALYSIS WEBSITE USING PYTHON/DJANGO </vt:lpstr>
      <vt:lpstr>ABSTRACT</vt:lpstr>
      <vt:lpstr>INTRODUCTION</vt:lpstr>
      <vt:lpstr>LITERATURE SURVEY</vt:lpstr>
      <vt:lpstr>PowerPoint 演示文稿</vt:lpstr>
      <vt:lpstr>PROBLEM STATEMENT</vt:lpstr>
      <vt:lpstr>DEVELOPMENT ENVIRONMENT(H/W and S/W)</vt:lpstr>
      <vt:lpstr>SYSTEM ARCHITECTURE</vt:lpstr>
      <vt:lpstr>SYSTEM DESIGN</vt:lpstr>
      <vt:lpstr>ACTIVITY DIAGRAM</vt:lpstr>
      <vt:lpstr>SEQUENCE DIAGRAM</vt:lpstr>
      <vt:lpstr>MODULE DESCRIPTION</vt:lpstr>
      <vt:lpstr>Basic Authentication</vt:lpstr>
      <vt:lpstr>Object Data Collection</vt:lpstr>
      <vt:lpstr>Data Preprocessing</vt:lpstr>
      <vt:lpstr>Data Visualization</vt:lpstr>
      <vt:lpstr>TESTING</vt:lpstr>
      <vt:lpstr>APPLICATIONS</vt:lpstr>
      <vt:lpstr>FUTURE ENHANCEMENTS</vt:lpstr>
      <vt:lpstr>USER LOGIN SCREEN</vt:lpstr>
      <vt:lpstr>USER REGISTRATION SCREEN</vt:lpstr>
      <vt:lpstr>OPINIONS VISUALIZATION</vt:lpstr>
      <vt:lpstr>VIEW TWEETS</vt:lpstr>
      <vt:lpstr>RETWEET AND FAVOURITE COUNTS</vt:lpstr>
      <vt:lpstr>TWEETS COUNT BY DATE</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SURVEILLANCE BY OBJECT DETECTION USING MACHINE LEARNING</dc:title>
  <dc:creator>Lenovo</dc:creator>
  <cp:lastModifiedBy>Madhura Prasanna</cp:lastModifiedBy>
  <cp:revision>96</cp:revision>
  <dcterms:created xsi:type="dcterms:W3CDTF">2020-05-29T18:24:00Z</dcterms:created>
  <dcterms:modified xsi:type="dcterms:W3CDTF">2021-06-26T16:33:45Z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