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Lst>
  <p:sldSz cx="18288000" cy="10287000"/>
  <p:notesSz cx="6858000" cy="9144000"/>
  <p:embeddedFontLst>
    <p:embeddedFont>
      <p:font typeface="Knewave" charset="1" panose="020008060000000200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Kollektif" charset="1" panose="020B0604020101010102"/>
      <p:regular r:id="rId11"/>
    </p:embeddedFont>
    <p:embeddedFont>
      <p:font typeface="Kollektif Bold" charset="1" panose="020B0604020101010102"/>
      <p:regular r:id="rId12"/>
    </p:embeddedFont>
    <p:embeddedFont>
      <p:font typeface="Kollektif Italics" charset="1" panose="020B0604020101010102"/>
      <p:regular r:id="rId13"/>
    </p:embeddedFont>
    <p:embeddedFont>
      <p:font typeface="Kollektif Bold Italics" charset="1" panose="020B0604020101010102"/>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Canva Sans Medium" charset="1" panose="020B0603030501040103"/>
      <p:regular r:id="rId19"/>
    </p:embeddedFont>
    <p:embeddedFont>
      <p:font typeface="Canva Sans Medium Italics" charset="1" panose="020B06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VAF7hm1OZuo.mp4" Type="http://schemas.openxmlformats.org/officeDocument/2006/relationships/video"/><Relationship Id="rId11" Target="../media/VAF7hm1OZuo.mp4" Type="http://schemas.microsoft.com/office/2007/relationships/media"/><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 Id="rId9" Target="../media/image1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41346" y="6951854"/>
            <a:ext cx="4178745" cy="4953254"/>
          </a:xfrm>
          <a:custGeom>
            <a:avLst/>
            <a:gdLst/>
            <a:ahLst/>
            <a:cxnLst/>
            <a:rect r="r" b="b" t="t" l="l"/>
            <a:pathLst>
              <a:path h="4953254" w="4178745">
                <a:moveTo>
                  <a:pt x="0" y="0"/>
                </a:moveTo>
                <a:lnTo>
                  <a:pt x="4178746" y="0"/>
                </a:lnTo>
                <a:lnTo>
                  <a:pt x="4178746" y="4953254"/>
                </a:lnTo>
                <a:lnTo>
                  <a:pt x="0" y="4953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771138">
            <a:off x="15635300" y="-1854681"/>
            <a:ext cx="4601363" cy="5454202"/>
          </a:xfrm>
          <a:custGeom>
            <a:avLst/>
            <a:gdLst/>
            <a:ahLst/>
            <a:cxnLst/>
            <a:rect r="r" b="b" t="t" l="l"/>
            <a:pathLst>
              <a:path h="5454202" w="4601363">
                <a:moveTo>
                  <a:pt x="0" y="0"/>
                </a:moveTo>
                <a:lnTo>
                  <a:pt x="4601363" y="0"/>
                </a:lnTo>
                <a:lnTo>
                  <a:pt x="4601363" y="5454202"/>
                </a:lnTo>
                <a:lnTo>
                  <a:pt x="0" y="5454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215717">
            <a:off x="15650436" y="6390941"/>
            <a:ext cx="2194809" cy="4697061"/>
          </a:xfrm>
          <a:custGeom>
            <a:avLst/>
            <a:gdLst/>
            <a:ahLst/>
            <a:cxnLst/>
            <a:rect r="r" b="b" t="t" l="l"/>
            <a:pathLst>
              <a:path h="4697061" w="2194809">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932871" y="3430213"/>
            <a:ext cx="12422259" cy="3178925"/>
          </a:xfrm>
          <a:prstGeom prst="rect">
            <a:avLst/>
          </a:prstGeom>
        </p:spPr>
        <p:txBody>
          <a:bodyPr anchor="t" rtlCol="false" tIns="0" lIns="0" bIns="0" rIns="0">
            <a:spAutoFit/>
          </a:bodyPr>
          <a:lstStyle/>
          <a:p>
            <a:pPr algn="ctr">
              <a:lnSpc>
                <a:spcPts val="12845"/>
              </a:lnSpc>
            </a:pPr>
            <a:r>
              <a:rPr lang="en-US" sz="8563" spc="428">
                <a:solidFill>
                  <a:srgbClr val="474A53"/>
                </a:solidFill>
                <a:latin typeface="Knewave Bold"/>
              </a:rPr>
              <a:t>REINFORCEMENT LEARNING</a:t>
            </a:r>
          </a:p>
        </p:txBody>
      </p:sp>
      <p:sp>
        <p:nvSpPr>
          <p:cNvPr name="TextBox 10" id="10"/>
          <p:cNvSpPr txBox="true"/>
          <p:nvPr/>
        </p:nvSpPr>
        <p:spPr>
          <a:xfrm rot="0">
            <a:off x="3448545" y="6718752"/>
            <a:ext cx="11390911" cy="1282911"/>
          </a:xfrm>
          <a:prstGeom prst="rect">
            <a:avLst/>
          </a:prstGeom>
        </p:spPr>
        <p:txBody>
          <a:bodyPr anchor="t" rtlCol="false" tIns="0" lIns="0" bIns="0" rIns="0">
            <a:spAutoFit/>
          </a:bodyPr>
          <a:lstStyle/>
          <a:p>
            <a:pPr algn="ctr">
              <a:lnSpc>
                <a:spcPts val="4888"/>
              </a:lnSpc>
            </a:pPr>
            <a:r>
              <a:rPr lang="en-US" sz="3491">
                <a:solidFill>
                  <a:srgbClr val="975B3F"/>
                </a:solidFill>
                <a:latin typeface="Kollektif"/>
              </a:rPr>
              <a:t>done by: Joanna Tan (2214564) &amp; Teo Wei Qi (2201902)</a:t>
            </a:r>
          </a:p>
          <a:p>
            <a:pPr algn="ctr">
              <a:lnSpc>
                <a:spcPts val="4888"/>
              </a:lnSpc>
            </a:pPr>
            <a:r>
              <a:rPr lang="en-US" sz="3491">
                <a:solidFill>
                  <a:srgbClr val="975B3F"/>
                </a:solidFill>
                <a:latin typeface="Kollektif"/>
              </a:rPr>
              <a:t>class: DAAA/2B/07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68009" y="7196701"/>
            <a:ext cx="3948590" cy="4680441"/>
          </a:xfrm>
          <a:custGeom>
            <a:avLst/>
            <a:gdLst/>
            <a:ahLst/>
            <a:cxnLst/>
            <a:rect r="r" b="b" t="t" l="l"/>
            <a:pathLst>
              <a:path h="4680441" w="3948590">
                <a:moveTo>
                  <a:pt x="0" y="0"/>
                </a:moveTo>
                <a:lnTo>
                  <a:pt x="3948591" y="0"/>
                </a:lnTo>
                <a:lnTo>
                  <a:pt x="3948591" y="4680440"/>
                </a:lnTo>
                <a:lnTo>
                  <a:pt x="0" y="4680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215717">
            <a:off x="15881327" y="6638591"/>
            <a:ext cx="2194809" cy="4697061"/>
          </a:xfrm>
          <a:custGeom>
            <a:avLst/>
            <a:gdLst/>
            <a:ahLst/>
            <a:cxnLst/>
            <a:rect r="r" b="b" t="t" l="l"/>
            <a:pathLst>
              <a:path h="4697061" w="2194809">
                <a:moveTo>
                  <a:pt x="0" y="0"/>
                </a:moveTo>
                <a:lnTo>
                  <a:pt x="2194809" y="0"/>
                </a:lnTo>
                <a:lnTo>
                  <a:pt x="2194809"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907098" y="5644644"/>
            <a:ext cx="10473803" cy="558107"/>
          </a:xfrm>
          <a:custGeom>
            <a:avLst/>
            <a:gdLst/>
            <a:ahLst/>
            <a:cxnLst/>
            <a:rect r="r" b="b" t="t" l="l"/>
            <a:pathLst>
              <a:path h="558107" w="10473803">
                <a:moveTo>
                  <a:pt x="0" y="0"/>
                </a:moveTo>
                <a:lnTo>
                  <a:pt x="10473804" y="0"/>
                </a:lnTo>
                <a:lnTo>
                  <a:pt x="10473804" y="558106"/>
                </a:lnTo>
                <a:lnTo>
                  <a:pt x="0" y="558106"/>
                </a:lnTo>
                <a:lnTo>
                  <a:pt x="0" y="0"/>
                </a:lnTo>
                <a:close/>
              </a:path>
            </a:pathLst>
          </a:custGeom>
          <a:blipFill>
            <a:blip r:embed="rId8"/>
            <a:stretch>
              <a:fillRect l="0" t="0" r="0" b="0"/>
            </a:stretch>
          </a:blipFill>
        </p:spPr>
      </p:sp>
      <p:sp>
        <p:nvSpPr>
          <p:cNvPr name="Freeform 9" id="9"/>
          <p:cNvSpPr/>
          <p:nvPr/>
        </p:nvSpPr>
        <p:spPr>
          <a:xfrm flipH="false" flipV="false" rot="0">
            <a:off x="3382159" y="6450400"/>
            <a:ext cx="11523681" cy="990007"/>
          </a:xfrm>
          <a:custGeom>
            <a:avLst/>
            <a:gdLst/>
            <a:ahLst/>
            <a:cxnLst/>
            <a:rect r="r" b="b" t="t" l="l"/>
            <a:pathLst>
              <a:path h="990007" w="11523681">
                <a:moveTo>
                  <a:pt x="0" y="0"/>
                </a:moveTo>
                <a:lnTo>
                  <a:pt x="11523682" y="0"/>
                </a:lnTo>
                <a:lnTo>
                  <a:pt x="11523682" y="990007"/>
                </a:lnTo>
                <a:lnTo>
                  <a:pt x="0" y="990007"/>
                </a:lnTo>
                <a:lnTo>
                  <a:pt x="0" y="0"/>
                </a:lnTo>
                <a:close/>
              </a:path>
            </a:pathLst>
          </a:custGeom>
          <a:blipFill>
            <a:blip r:embed="rId9"/>
            <a:stretch>
              <a:fillRect l="0" t="0" r="0" b="0"/>
            </a:stretch>
          </a:blipFill>
        </p:spPr>
      </p:sp>
      <p:sp>
        <p:nvSpPr>
          <p:cNvPr name="TextBox 10" id="10"/>
          <p:cNvSpPr txBox="true"/>
          <p:nvPr/>
        </p:nvSpPr>
        <p:spPr>
          <a:xfrm rot="0">
            <a:off x="3738015" y="3296897"/>
            <a:ext cx="10811970" cy="2098040"/>
          </a:xfrm>
          <a:prstGeom prst="rect">
            <a:avLst/>
          </a:prstGeom>
        </p:spPr>
        <p:txBody>
          <a:bodyPr anchor="t" rtlCol="false" tIns="0" lIns="0" bIns="0" rIns="0">
            <a:spAutoFit/>
          </a:bodyPr>
          <a:lstStyle/>
          <a:p>
            <a:pPr algn="ctr">
              <a:lnSpc>
                <a:spcPts val="4060"/>
              </a:lnSpc>
            </a:pPr>
            <a:r>
              <a:rPr lang="en-US" sz="2900">
                <a:solidFill>
                  <a:srgbClr val="474A53"/>
                </a:solidFill>
                <a:latin typeface="Kollektif"/>
              </a:rPr>
              <a:t>DQN (Deep Q-Network) is a reinforcement learning algorithm that was primarily designed for </a:t>
            </a:r>
            <a:r>
              <a:rPr lang="en-US" sz="2900">
                <a:solidFill>
                  <a:srgbClr val="004AAD"/>
                </a:solidFill>
                <a:latin typeface="Kollektif"/>
              </a:rPr>
              <a:t>discrete action spaces</a:t>
            </a:r>
          </a:p>
          <a:p>
            <a:pPr algn="ctr">
              <a:lnSpc>
                <a:spcPts val="4060"/>
              </a:lnSpc>
              <a:spcBef>
                <a:spcPct val="0"/>
              </a:spcBef>
            </a:pPr>
            <a:r>
              <a:rPr lang="en-US" sz="2900">
                <a:solidFill>
                  <a:srgbClr val="474A53"/>
                </a:solidFill>
                <a:latin typeface="Kollektif"/>
              </a:rPr>
              <a:t>The Pendulum environment in the OpenAI Gym is an example of a </a:t>
            </a:r>
            <a:r>
              <a:rPr lang="en-US" sz="2900">
                <a:solidFill>
                  <a:srgbClr val="23337D"/>
                </a:solidFill>
                <a:latin typeface="Kollektif"/>
              </a:rPr>
              <a:t>continuous action space</a:t>
            </a:r>
            <a:r>
              <a:rPr lang="en-US" sz="2900">
                <a:solidFill>
                  <a:srgbClr val="474A53"/>
                </a:solidFill>
                <a:latin typeface="Kollektif"/>
              </a:rPr>
              <a:t> environment</a:t>
            </a:r>
          </a:p>
        </p:txBody>
      </p:sp>
      <p:sp>
        <p:nvSpPr>
          <p:cNvPr name="TextBox 11" id="11"/>
          <p:cNvSpPr txBox="true"/>
          <p:nvPr/>
        </p:nvSpPr>
        <p:spPr>
          <a:xfrm rot="0">
            <a:off x="3096951" y="1478535"/>
            <a:ext cx="12094098"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background research</a:t>
            </a:r>
          </a:p>
        </p:txBody>
      </p:sp>
      <p:sp>
        <p:nvSpPr>
          <p:cNvPr name="TextBox 12" id="12"/>
          <p:cNvSpPr txBox="true"/>
          <p:nvPr/>
        </p:nvSpPr>
        <p:spPr>
          <a:xfrm rot="0">
            <a:off x="3738015" y="7573757"/>
            <a:ext cx="10811970" cy="1583690"/>
          </a:xfrm>
          <a:prstGeom prst="rect">
            <a:avLst/>
          </a:prstGeom>
        </p:spPr>
        <p:txBody>
          <a:bodyPr anchor="t" rtlCol="false" tIns="0" lIns="0" bIns="0" rIns="0">
            <a:spAutoFit/>
          </a:bodyPr>
          <a:lstStyle/>
          <a:p>
            <a:pPr algn="ctr">
              <a:lnSpc>
                <a:spcPts val="4060"/>
              </a:lnSpc>
              <a:spcBef>
                <a:spcPct val="0"/>
              </a:spcBef>
            </a:pPr>
            <a:r>
              <a:rPr lang="en-US" sz="2900">
                <a:solidFill>
                  <a:srgbClr val="474A53"/>
                </a:solidFill>
                <a:latin typeface="Kollektif"/>
              </a:rPr>
              <a:t>In order to use DQN, we need to </a:t>
            </a:r>
            <a:r>
              <a:rPr lang="en-US" sz="2900">
                <a:solidFill>
                  <a:srgbClr val="23337D"/>
                </a:solidFill>
                <a:latin typeface="Kollektif"/>
              </a:rPr>
              <a:t>discretize the action space</a:t>
            </a:r>
            <a:r>
              <a:rPr lang="en-US" sz="2900">
                <a:solidFill>
                  <a:srgbClr val="474A53"/>
                </a:solidFill>
                <a:latin typeface="Kollektif"/>
              </a:rPr>
              <a:t>. Discretization involves dividing the continuous action space into a finite number of bins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945595" y="7589837"/>
            <a:ext cx="3948590" cy="4680441"/>
          </a:xfrm>
          <a:custGeom>
            <a:avLst/>
            <a:gdLst/>
            <a:ahLst/>
            <a:cxnLst/>
            <a:rect r="r" b="b" t="t" l="l"/>
            <a:pathLst>
              <a:path h="4680441" w="3948590">
                <a:moveTo>
                  <a:pt x="0" y="0"/>
                </a:moveTo>
                <a:lnTo>
                  <a:pt x="3948590" y="0"/>
                </a:lnTo>
                <a:lnTo>
                  <a:pt x="3948590" y="4680441"/>
                </a:lnTo>
                <a:lnTo>
                  <a:pt x="0" y="46804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215717">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523642" y="3036944"/>
            <a:ext cx="13240717" cy="1583690"/>
          </a:xfrm>
          <a:prstGeom prst="rect">
            <a:avLst/>
          </a:prstGeom>
        </p:spPr>
        <p:txBody>
          <a:bodyPr anchor="t" rtlCol="false" tIns="0" lIns="0" bIns="0" rIns="0">
            <a:spAutoFit/>
          </a:bodyPr>
          <a:lstStyle/>
          <a:p>
            <a:pPr algn="ctr">
              <a:lnSpc>
                <a:spcPts val="4060"/>
              </a:lnSpc>
            </a:pPr>
            <a:r>
              <a:rPr lang="en-US" sz="2900">
                <a:solidFill>
                  <a:srgbClr val="474A53"/>
                </a:solidFill>
                <a:latin typeface="Kollektif"/>
              </a:rPr>
              <a:t>tuning </a:t>
            </a:r>
            <a:r>
              <a:rPr lang="en-US" sz="2900">
                <a:solidFill>
                  <a:srgbClr val="004AAD"/>
                </a:solidFill>
                <a:latin typeface="Kollektif"/>
              </a:rPr>
              <a:t>epsilon value</a:t>
            </a:r>
            <a:r>
              <a:rPr lang="en-US" sz="2900">
                <a:solidFill>
                  <a:srgbClr val="474A53"/>
                </a:solidFill>
                <a:latin typeface="Kollektif"/>
              </a:rPr>
              <a:t> (hyperparameter):</a:t>
            </a:r>
          </a:p>
          <a:p>
            <a:pPr algn="ctr">
              <a:lnSpc>
                <a:spcPts val="4060"/>
              </a:lnSpc>
              <a:spcBef>
                <a:spcPct val="0"/>
              </a:spcBef>
            </a:pPr>
            <a:r>
              <a:rPr lang="en-US" sz="2900">
                <a:solidFill>
                  <a:srgbClr val="474A53"/>
                </a:solidFill>
                <a:latin typeface="Kollektif"/>
              </a:rPr>
              <a:t>It allows us to control how much time would be spent by the agent in performing random actions in order to learn more about the environment in which it operates</a:t>
            </a:r>
          </a:p>
        </p:txBody>
      </p:sp>
      <p:sp>
        <p:nvSpPr>
          <p:cNvPr name="TextBox 9" id="9"/>
          <p:cNvSpPr txBox="true"/>
          <p:nvPr/>
        </p:nvSpPr>
        <p:spPr>
          <a:xfrm rot="0">
            <a:off x="3096951" y="1478535"/>
            <a:ext cx="12094098"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background research</a:t>
            </a:r>
          </a:p>
        </p:txBody>
      </p:sp>
      <p:sp>
        <p:nvSpPr>
          <p:cNvPr name="TextBox 10" id="10"/>
          <p:cNvSpPr txBox="true"/>
          <p:nvPr/>
        </p:nvSpPr>
        <p:spPr>
          <a:xfrm rot="0">
            <a:off x="7469211" y="5101059"/>
            <a:ext cx="7721838" cy="3126740"/>
          </a:xfrm>
          <a:prstGeom prst="rect">
            <a:avLst/>
          </a:prstGeom>
        </p:spPr>
        <p:txBody>
          <a:bodyPr anchor="t" rtlCol="false" tIns="0" lIns="0" bIns="0" rIns="0">
            <a:spAutoFit/>
          </a:bodyPr>
          <a:lstStyle/>
          <a:p>
            <a:pPr algn="ctr">
              <a:lnSpc>
                <a:spcPts val="4060"/>
              </a:lnSpc>
              <a:spcBef>
                <a:spcPct val="0"/>
              </a:spcBef>
            </a:pPr>
            <a:r>
              <a:rPr lang="en-US" sz="2900">
                <a:solidFill>
                  <a:srgbClr val="474A53"/>
                </a:solidFill>
                <a:latin typeface="Kollektif"/>
              </a:rPr>
              <a:t>when the agent uses a </a:t>
            </a:r>
            <a:r>
              <a:rPr lang="en-US" sz="2900">
                <a:solidFill>
                  <a:srgbClr val="FF3131"/>
                </a:solidFill>
                <a:latin typeface="Kollektif"/>
              </a:rPr>
              <a:t>pure exploration policy</a:t>
            </a:r>
            <a:r>
              <a:rPr lang="en-US" sz="2900">
                <a:solidFill>
                  <a:srgbClr val="474A53"/>
                </a:solidFill>
                <a:latin typeface="Kollektif"/>
              </a:rPr>
              <a:t>, it might end up wasting time and resources exploring parts of the environment that are not relevant to the task at hand. This in turn would result in the agent not performing well on the assigned task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945595" y="7589837"/>
            <a:ext cx="3948590" cy="4680441"/>
          </a:xfrm>
          <a:custGeom>
            <a:avLst/>
            <a:gdLst/>
            <a:ahLst/>
            <a:cxnLst/>
            <a:rect r="r" b="b" t="t" l="l"/>
            <a:pathLst>
              <a:path h="4680441" w="3948590">
                <a:moveTo>
                  <a:pt x="0" y="0"/>
                </a:moveTo>
                <a:lnTo>
                  <a:pt x="3948590" y="0"/>
                </a:lnTo>
                <a:lnTo>
                  <a:pt x="3948590" y="4680441"/>
                </a:lnTo>
                <a:lnTo>
                  <a:pt x="0" y="46804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215717">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523642" y="2887860"/>
            <a:ext cx="13240717" cy="5698490"/>
          </a:xfrm>
          <a:prstGeom prst="rect">
            <a:avLst/>
          </a:prstGeom>
        </p:spPr>
        <p:txBody>
          <a:bodyPr anchor="t" rtlCol="false" tIns="0" lIns="0" bIns="0" rIns="0">
            <a:spAutoFit/>
          </a:bodyPr>
          <a:lstStyle/>
          <a:p>
            <a:pPr algn="ctr">
              <a:lnSpc>
                <a:spcPts val="4060"/>
              </a:lnSpc>
            </a:pPr>
            <a:r>
              <a:rPr lang="en-US" sz="2900">
                <a:solidFill>
                  <a:srgbClr val="474A53"/>
                </a:solidFill>
                <a:latin typeface="Kollektif"/>
              </a:rPr>
              <a:t>adding </a:t>
            </a:r>
            <a:r>
              <a:rPr lang="en-US" sz="2900">
                <a:solidFill>
                  <a:srgbClr val="004AAD"/>
                </a:solidFill>
                <a:latin typeface="Kollektif"/>
              </a:rPr>
              <a:t>epsilon_decay</a:t>
            </a:r>
            <a:r>
              <a:rPr lang="en-US" sz="2900">
                <a:solidFill>
                  <a:srgbClr val="474A53"/>
                </a:solidFill>
                <a:latin typeface="Kollektif"/>
              </a:rPr>
              <a:t>:</a:t>
            </a:r>
          </a:p>
          <a:p>
            <a:pPr algn="ctr">
              <a:lnSpc>
                <a:spcPts val="4060"/>
              </a:lnSpc>
            </a:pPr>
          </a:p>
          <a:p>
            <a:pPr algn="ctr">
              <a:lnSpc>
                <a:spcPts val="4060"/>
              </a:lnSpc>
            </a:pPr>
            <a:r>
              <a:rPr lang="en-US" sz="2900">
                <a:solidFill>
                  <a:srgbClr val="474A53"/>
                </a:solidFill>
                <a:latin typeface="Kollektif"/>
              </a:rPr>
              <a:t>Helps the agent to achieve faster convergence as it reduces the frequency of suboptimal actions as the agent gains more confidence in its value function.</a:t>
            </a:r>
          </a:p>
          <a:p>
            <a:pPr algn="ctr">
              <a:lnSpc>
                <a:spcPts val="4060"/>
              </a:lnSpc>
            </a:pPr>
          </a:p>
          <a:p>
            <a:pPr algn="ctr">
              <a:lnSpc>
                <a:spcPts val="4060"/>
              </a:lnSpc>
            </a:pPr>
            <a:r>
              <a:rPr lang="en-US" sz="2900">
                <a:solidFill>
                  <a:srgbClr val="474A53"/>
                </a:solidFill>
                <a:latin typeface="Kollektif"/>
              </a:rPr>
              <a:t>Avoid the problem of over exploration, where the agent wastes too much time &amp; resources on exploring actions that are unlikely to be beneficial. This can also lead to under-exploration.</a:t>
            </a:r>
          </a:p>
          <a:p>
            <a:pPr algn="ctr">
              <a:lnSpc>
                <a:spcPts val="4060"/>
              </a:lnSpc>
            </a:pPr>
          </a:p>
          <a:p>
            <a:pPr algn="ctr">
              <a:lnSpc>
                <a:spcPts val="4060"/>
              </a:lnSpc>
              <a:spcBef>
                <a:spcPct val="0"/>
              </a:spcBef>
            </a:pPr>
            <a:r>
              <a:rPr lang="en-US" sz="2900">
                <a:solidFill>
                  <a:srgbClr val="474A53"/>
                </a:solidFill>
                <a:latin typeface="Kollektif"/>
              </a:rPr>
              <a:t>too high decay rate can cause under-exploration, too low decay rate can cause over-exploration</a:t>
            </a:r>
          </a:p>
        </p:txBody>
      </p:sp>
      <p:sp>
        <p:nvSpPr>
          <p:cNvPr name="TextBox 9" id="9"/>
          <p:cNvSpPr txBox="true"/>
          <p:nvPr/>
        </p:nvSpPr>
        <p:spPr>
          <a:xfrm rot="0">
            <a:off x="3096951" y="1478535"/>
            <a:ext cx="12094098"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background research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1506662" y="8469052"/>
            <a:ext cx="3948590" cy="4680441"/>
          </a:xfrm>
          <a:custGeom>
            <a:avLst/>
            <a:gdLst/>
            <a:ahLst/>
            <a:cxnLst/>
            <a:rect r="r" b="b" t="t" l="l"/>
            <a:pathLst>
              <a:path h="4680441" w="3948590">
                <a:moveTo>
                  <a:pt x="0" y="0"/>
                </a:moveTo>
                <a:lnTo>
                  <a:pt x="3948590" y="0"/>
                </a:lnTo>
                <a:lnTo>
                  <a:pt x="3948590" y="4680441"/>
                </a:lnTo>
                <a:lnTo>
                  <a:pt x="0" y="46804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215717">
            <a:off x="16849534" y="7506874"/>
            <a:ext cx="2194809" cy="4697061"/>
          </a:xfrm>
          <a:custGeom>
            <a:avLst/>
            <a:gdLst/>
            <a:ahLst/>
            <a:cxnLst/>
            <a:rect r="r" b="b" t="t" l="l"/>
            <a:pathLst>
              <a:path h="4697061" w="2194809">
                <a:moveTo>
                  <a:pt x="0" y="0"/>
                </a:moveTo>
                <a:lnTo>
                  <a:pt x="2194809" y="0"/>
                </a:lnTo>
                <a:lnTo>
                  <a:pt x="2194809"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742974" y="4465900"/>
            <a:ext cx="4064821" cy="4588444"/>
          </a:xfrm>
          <a:custGeom>
            <a:avLst/>
            <a:gdLst/>
            <a:ahLst/>
            <a:cxnLst/>
            <a:rect r="r" b="b" t="t" l="l"/>
            <a:pathLst>
              <a:path h="4588444" w="4064821">
                <a:moveTo>
                  <a:pt x="0" y="0"/>
                </a:moveTo>
                <a:lnTo>
                  <a:pt x="4064821" y="0"/>
                </a:lnTo>
                <a:lnTo>
                  <a:pt x="4064821" y="4588444"/>
                </a:lnTo>
                <a:lnTo>
                  <a:pt x="0" y="4588444"/>
                </a:lnTo>
                <a:lnTo>
                  <a:pt x="0" y="0"/>
                </a:lnTo>
                <a:close/>
              </a:path>
            </a:pathLst>
          </a:custGeom>
          <a:blipFill>
            <a:blip r:embed="rId8"/>
            <a:stretch>
              <a:fillRect l="0" t="0" r="0" b="0"/>
            </a:stretch>
          </a:blipFill>
        </p:spPr>
      </p:sp>
      <p:sp>
        <p:nvSpPr>
          <p:cNvPr name="TextBox 9" id="9"/>
          <p:cNvSpPr txBox="true"/>
          <p:nvPr/>
        </p:nvSpPr>
        <p:spPr>
          <a:xfrm rot="0">
            <a:off x="3096951" y="1650796"/>
            <a:ext cx="12094098" cy="2588006"/>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improving the training process</a:t>
            </a:r>
          </a:p>
        </p:txBody>
      </p:sp>
      <p:sp>
        <p:nvSpPr>
          <p:cNvPr name="TextBox 10" id="10"/>
          <p:cNvSpPr txBox="true"/>
          <p:nvPr/>
        </p:nvSpPr>
        <p:spPr>
          <a:xfrm rot="0">
            <a:off x="6349224" y="5280636"/>
            <a:ext cx="10353414" cy="1583690"/>
          </a:xfrm>
          <a:prstGeom prst="rect">
            <a:avLst/>
          </a:prstGeom>
        </p:spPr>
        <p:txBody>
          <a:bodyPr anchor="t" rtlCol="false" tIns="0" lIns="0" bIns="0" rIns="0">
            <a:spAutoFit/>
          </a:bodyPr>
          <a:lstStyle/>
          <a:p>
            <a:pPr algn="ctr">
              <a:lnSpc>
                <a:spcPts val="4060"/>
              </a:lnSpc>
              <a:spcBef>
                <a:spcPct val="0"/>
              </a:spcBef>
            </a:pPr>
            <a:r>
              <a:rPr lang="en-US" sz="2900">
                <a:solidFill>
                  <a:srgbClr val="000000"/>
                </a:solidFill>
                <a:latin typeface="Kollektif"/>
              </a:rPr>
              <a:t>training without gradient tape takes hours, there was no set target network so training was unstable, could not converge even after many epochs + different hyperparameters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945595" y="8149117"/>
            <a:ext cx="3948590" cy="4680441"/>
          </a:xfrm>
          <a:custGeom>
            <a:avLst/>
            <a:gdLst/>
            <a:ahLst/>
            <a:cxnLst/>
            <a:rect r="r" b="b" t="t" l="l"/>
            <a:pathLst>
              <a:path h="4680441" w="3948590">
                <a:moveTo>
                  <a:pt x="0" y="0"/>
                </a:moveTo>
                <a:lnTo>
                  <a:pt x="3948590" y="0"/>
                </a:lnTo>
                <a:lnTo>
                  <a:pt x="3948590" y="4680441"/>
                </a:lnTo>
                <a:lnTo>
                  <a:pt x="0" y="46804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215717">
            <a:off x="16381937" y="7186939"/>
            <a:ext cx="2194809" cy="4697061"/>
          </a:xfrm>
          <a:custGeom>
            <a:avLst/>
            <a:gdLst/>
            <a:ahLst/>
            <a:cxnLst/>
            <a:rect r="r" b="b" t="t" l="l"/>
            <a:pathLst>
              <a:path h="4697061" w="2194809">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096951" y="1675406"/>
            <a:ext cx="12094098" cy="2588006"/>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improving the training process</a:t>
            </a:r>
          </a:p>
        </p:txBody>
      </p:sp>
      <p:sp>
        <p:nvSpPr>
          <p:cNvPr name="TextBox 9" id="9"/>
          <p:cNvSpPr txBox="true"/>
          <p:nvPr/>
        </p:nvSpPr>
        <p:spPr>
          <a:xfrm rot="0">
            <a:off x="2416837" y="4782085"/>
            <a:ext cx="13454326" cy="3126740"/>
          </a:xfrm>
          <a:prstGeom prst="rect">
            <a:avLst/>
          </a:prstGeom>
        </p:spPr>
        <p:txBody>
          <a:bodyPr anchor="t" rtlCol="false" tIns="0" lIns="0" bIns="0" rIns="0">
            <a:spAutoFit/>
          </a:bodyPr>
          <a:lstStyle/>
          <a:p>
            <a:pPr algn="ctr">
              <a:lnSpc>
                <a:spcPts val="4060"/>
              </a:lnSpc>
            </a:pPr>
            <a:r>
              <a:rPr lang="en-US" sz="2900">
                <a:solidFill>
                  <a:srgbClr val="FF3131"/>
                </a:solidFill>
                <a:latin typeface="Kollektif"/>
              </a:rPr>
              <a:t>tf.GradiantTape() </a:t>
            </a:r>
            <a:r>
              <a:rPr lang="en-US" sz="2900">
                <a:solidFill>
                  <a:srgbClr val="474A53"/>
                </a:solidFill>
                <a:latin typeface="Kollektif"/>
              </a:rPr>
              <a:t>speeds up the training process from hours to minutes,</a:t>
            </a:r>
          </a:p>
          <a:p>
            <a:pPr algn="ctr">
              <a:lnSpc>
                <a:spcPts val="4060"/>
              </a:lnSpc>
            </a:pPr>
            <a:r>
              <a:rPr lang="en-US" sz="2900">
                <a:solidFill>
                  <a:srgbClr val="474A53"/>
                </a:solidFill>
                <a:latin typeface="Kollektif"/>
              </a:rPr>
              <a:t>Adding a </a:t>
            </a:r>
            <a:r>
              <a:rPr lang="en-US" sz="2900">
                <a:solidFill>
                  <a:srgbClr val="FF3131"/>
                </a:solidFill>
                <a:latin typeface="Kollektif"/>
              </a:rPr>
              <a:t>target network</a:t>
            </a:r>
            <a:r>
              <a:rPr lang="en-US" sz="2900">
                <a:solidFill>
                  <a:srgbClr val="474A53"/>
                </a:solidFill>
                <a:latin typeface="Kollektif"/>
              </a:rPr>
              <a:t> makes training more stable as it provides stable and consistent targets for training</a:t>
            </a:r>
          </a:p>
          <a:p>
            <a:pPr algn="ctr">
              <a:lnSpc>
                <a:spcPts val="4060"/>
              </a:lnSpc>
              <a:spcBef>
                <a:spcPct val="0"/>
              </a:spcBef>
            </a:pPr>
            <a:r>
              <a:rPr lang="en-US" sz="2900">
                <a:solidFill>
                  <a:srgbClr val="474A53"/>
                </a:solidFill>
                <a:latin typeface="Kollektif"/>
              </a:rPr>
              <a:t>analogy: a dog chasing it's own tail - it (dog) will never catch it because the target (tail) is non-stationary; this non-stationarity is exactly what the dependence between the target and the prediction cause.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2215717">
            <a:off x="16381937" y="7329088"/>
            <a:ext cx="2194809" cy="4697061"/>
          </a:xfrm>
          <a:custGeom>
            <a:avLst/>
            <a:gdLst/>
            <a:ahLst/>
            <a:cxnLst/>
            <a:rect r="r" b="b" t="t" l="l"/>
            <a:pathLst>
              <a:path h="4697061" w="2194809">
                <a:moveTo>
                  <a:pt x="0" y="0"/>
                </a:moveTo>
                <a:lnTo>
                  <a:pt x="2194808" y="0"/>
                </a:lnTo>
                <a:lnTo>
                  <a:pt x="2194808" y="4697061"/>
                </a:lnTo>
                <a:lnTo>
                  <a:pt x="0" y="46970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470566">
            <a:off x="-950882" y="594096"/>
            <a:ext cx="3116237" cy="5528807"/>
          </a:xfrm>
          <a:custGeom>
            <a:avLst/>
            <a:gdLst/>
            <a:ahLst/>
            <a:cxnLst/>
            <a:rect r="r" b="b" t="t" l="l"/>
            <a:pathLst>
              <a:path h="5528807" w="3116237">
                <a:moveTo>
                  <a:pt x="0" y="0"/>
                </a:moveTo>
                <a:lnTo>
                  <a:pt x="3116237" y="0"/>
                </a:lnTo>
                <a:lnTo>
                  <a:pt x="3116237" y="5528807"/>
                </a:lnTo>
                <a:lnTo>
                  <a:pt x="0" y="55288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833263" y="4726698"/>
            <a:ext cx="10621473" cy="4227005"/>
          </a:xfrm>
          <a:custGeom>
            <a:avLst/>
            <a:gdLst/>
            <a:ahLst/>
            <a:cxnLst/>
            <a:rect r="r" b="b" t="t" l="l"/>
            <a:pathLst>
              <a:path h="4227005" w="10621473">
                <a:moveTo>
                  <a:pt x="0" y="0"/>
                </a:moveTo>
                <a:lnTo>
                  <a:pt x="10621474" y="0"/>
                </a:lnTo>
                <a:lnTo>
                  <a:pt x="10621474" y="4227004"/>
                </a:lnTo>
                <a:lnTo>
                  <a:pt x="0" y="4227004"/>
                </a:lnTo>
                <a:lnTo>
                  <a:pt x="0" y="0"/>
                </a:lnTo>
                <a:close/>
              </a:path>
            </a:pathLst>
          </a:custGeom>
          <a:blipFill>
            <a:blip r:embed="rId6"/>
            <a:stretch>
              <a:fillRect l="0" t="0" r="0" b="0"/>
            </a:stretch>
          </a:blipFill>
        </p:spPr>
      </p:sp>
      <p:sp>
        <p:nvSpPr>
          <p:cNvPr name="TextBox 8" id="8"/>
          <p:cNvSpPr txBox="true"/>
          <p:nvPr/>
        </p:nvSpPr>
        <p:spPr>
          <a:xfrm rot="0">
            <a:off x="3096951" y="1478535"/>
            <a:ext cx="12094098"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plotting total rewards</a:t>
            </a:r>
          </a:p>
        </p:txBody>
      </p:sp>
      <p:sp>
        <p:nvSpPr>
          <p:cNvPr name="TextBox 9" id="9"/>
          <p:cNvSpPr txBox="true"/>
          <p:nvPr/>
        </p:nvSpPr>
        <p:spPr>
          <a:xfrm rot="0">
            <a:off x="2523642" y="2976345"/>
            <a:ext cx="13240717" cy="1583690"/>
          </a:xfrm>
          <a:prstGeom prst="rect">
            <a:avLst/>
          </a:prstGeom>
        </p:spPr>
        <p:txBody>
          <a:bodyPr anchor="t" rtlCol="false" tIns="0" lIns="0" bIns="0" rIns="0">
            <a:spAutoFit/>
          </a:bodyPr>
          <a:lstStyle/>
          <a:p>
            <a:pPr algn="ctr">
              <a:lnSpc>
                <a:spcPts val="4060"/>
              </a:lnSpc>
              <a:spcBef>
                <a:spcPct val="0"/>
              </a:spcBef>
            </a:pPr>
            <a:r>
              <a:rPr lang="en-US" sz="2900">
                <a:solidFill>
                  <a:srgbClr val="474A53"/>
                </a:solidFill>
                <a:latin typeface="Kollektif"/>
              </a:rPr>
              <a:t>chose </a:t>
            </a:r>
            <a:r>
              <a:rPr lang="en-US" sz="2900">
                <a:solidFill>
                  <a:srgbClr val="FF3131"/>
                </a:solidFill>
                <a:latin typeface="Kollektif Bold"/>
              </a:rPr>
              <a:t>epsilon = 1.0, epsilon_decay = 0.995</a:t>
            </a:r>
            <a:r>
              <a:rPr lang="en-US" sz="2900">
                <a:solidFill>
                  <a:srgbClr val="474A53"/>
                </a:solidFill>
                <a:latin typeface="Kollektif"/>
              </a:rPr>
              <a:t>, towards the end of training, the agent does not need to purely explore actions anymore and can start to do exploitation which is why i included epsilon_decay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2215717">
            <a:off x="17567381" y="8423134"/>
            <a:ext cx="2194809" cy="4697061"/>
          </a:xfrm>
          <a:custGeom>
            <a:avLst/>
            <a:gdLst/>
            <a:ahLst/>
            <a:cxnLst/>
            <a:rect r="r" b="b" t="t" l="l"/>
            <a:pathLst>
              <a:path h="4697061" w="2194809">
                <a:moveTo>
                  <a:pt x="0" y="0"/>
                </a:moveTo>
                <a:lnTo>
                  <a:pt x="2194809" y="0"/>
                </a:lnTo>
                <a:lnTo>
                  <a:pt x="2194809" y="4697061"/>
                </a:lnTo>
                <a:lnTo>
                  <a:pt x="0" y="46970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470566">
            <a:off x="-1790967" y="342161"/>
            <a:ext cx="3116237" cy="5528807"/>
          </a:xfrm>
          <a:custGeom>
            <a:avLst/>
            <a:gdLst/>
            <a:ahLst/>
            <a:cxnLst/>
            <a:rect r="r" b="b" t="t" l="l"/>
            <a:pathLst>
              <a:path h="5528807" w="3116237">
                <a:moveTo>
                  <a:pt x="0" y="0"/>
                </a:moveTo>
                <a:lnTo>
                  <a:pt x="3116237" y="0"/>
                </a:lnTo>
                <a:lnTo>
                  <a:pt x="3116237" y="5528808"/>
                </a:lnTo>
                <a:lnTo>
                  <a:pt x="0" y="5528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57152" y="3841988"/>
            <a:ext cx="4728826" cy="1301512"/>
          </a:xfrm>
          <a:custGeom>
            <a:avLst/>
            <a:gdLst/>
            <a:ahLst/>
            <a:cxnLst/>
            <a:rect r="r" b="b" t="t" l="l"/>
            <a:pathLst>
              <a:path h="1301512" w="4728826">
                <a:moveTo>
                  <a:pt x="0" y="0"/>
                </a:moveTo>
                <a:lnTo>
                  <a:pt x="4728826" y="0"/>
                </a:lnTo>
                <a:lnTo>
                  <a:pt x="4728826" y="1301512"/>
                </a:lnTo>
                <a:lnTo>
                  <a:pt x="0" y="1301512"/>
                </a:lnTo>
                <a:lnTo>
                  <a:pt x="0" y="0"/>
                </a:lnTo>
                <a:close/>
              </a:path>
            </a:pathLst>
          </a:custGeom>
          <a:blipFill>
            <a:blip r:embed="rId6"/>
            <a:stretch>
              <a:fillRect l="0" t="0" r="0" b="0"/>
            </a:stretch>
          </a:blipFill>
        </p:spPr>
      </p:sp>
      <p:sp>
        <p:nvSpPr>
          <p:cNvPr name="Freeform 8" id="8"/>
          <p:cNvSpPr/>
          <p:nvPr/>
        </p:nvSpPr>
        <p:spPr>
          <a:xfrm flipH="false" flipV="false" rot="0">
            <a:off x="8853697" y="3345230"/>
            <a:ext cx="2651301" cy="5394603"/>
          </a:xfrm>
          <a:custGeom>
            <a:avLst/>
            <a:gdLst/>
            <a:ahLst/>
            <a:cxnLst/>
            <a:rect r="r" b="b" t="t" l="l"/>
            <a:pathLst>
              <a:path h="5394603" w="2651301">
                <a:moveTo>
                  <a:pt x="0" y="0"/>
                </a:moveTo>
                <a:lnTo>
                  <a:pt x="2651301" y="0"/>
                </a:lnTo>
                <a:lnTo>
                  <a:pt x="2651301" y="5394603"/>
                </a:lnTo>
                <a:lnTo>
                  <a:pt x="0" y="5394603"/>
                </a:lnTo>
                <a:lnTo>
                  <a:pt x="0" y="0"/>
                </a:lnTo>
                <a:close/>
              </a:path>
            </a:pathLst>
          </a:custGeom>
          <a:blipFill>
            <a:blip r:embed="rId7"/>
            <a:stretch>
              <a:fillRect l="0" t="0" r="0" b="0"/>
            </a:stretch>
          </a:blipFill>
        </p:spPr>
      </p:sp>
      <p:sp>
        <p:nvSpPr>
          <p:cNvPr name="Freeform 9" id="9"/>
          <p:cNvSpPr/>
          <p:nvPr/>
        </p:nvSpPr>
        <p:spPr>
          <a:xfrm flipH="false" flipV="false" rot="0">
            <a:off x="1357152" y="5682082"/>
            <a:ext cx="7267945" cy="1571448"/>
          </a:xfrm>
          <a:custGeom>
            <a:avLst/>
            <a:gdLst/>
            <a:ahLst/>
            <a:cxnLst/>
            <a:rect r="r" b="b" t="t" l="l"/>
            <a:pathLst>
              <a:path h="1571448" w="7267945">
                <a:moveTo>
                  <a:pt x="0" y="0"/>
                </a:moveTo>
                <a:lnTo>
                  <a:pt x="7267945" y="0"/>
                </a:lnTo>
                <a:lnTo>
                  <a:pt x="7267945" y="1571447"/>
                </a:lnTo>
                <a:lnTo>
                  <a:pt x="0" y="1571447"/>
                </a:lnTo>
                <a:lnTo>
                  <a:pt x="0" y="0"/>
                </a:lnTo>
                <a:close/>
              </a:path>
            </a:pathLst>
          </a:custGeom>
          <a:blipFill>
            <a:blip r:embed="rId8"/>
            <a:stretch>
              <a:fillRect l="0" t="0" r="0" b="0"/>
            </a:stretch>
          </a:blipFill>
        </p:spPr>
      </p:sp>
      <p:pic>
        <p:nvPicPr>
          <p:cNvPr name="Picture 10" id="10">
            <a:hlinkClick action="ppaction://media"/>
          </p:cNvPr>
          <p:cNvPicPr>
            <a:picLocks noChangeAspect="true"/>
          </p:cNvPicPr>
          <p:nvPr>
            <a:videoFile r:link="rId10"/>
            <p:extLst>
              <p:ext uri="{DAA4B4D4-6D71-4841-9C94-3DE7FCFB9230}">
                <p14:media xmlns:p14="http://schemas.microsoft.com/office/powerpoint/2010/main" r:embed="rId11"/>
              </p:ext>
            </p:extLst>
          </p:nvPr>
        </p:nvPicPr>
        <p:blipFill>
          <a:blip r:embed="rId9"/>
          <a:srcRect l="0" t="0" r="0" b="0"/>
          <a:stretch>
            <a:fillRect/>
          </a:stretch>
        </p:blipFill>
        <p:spPr>
          <a:xfrm flipH="false" flipV="false" rot="0">
            <a:off x="11962653" y="3345230"/>
            <a:ext cx="4644732" cy="5160814"/>
          </a:xfrm>
          <a:prstGeom prst="rect">
            <a:avLst/>
          </a:prstGeom>
        </p:spPr>
      </p:pic>
      <p:sp>
        <p:nvSpPr>
          <p:cNvPr name="TextBox 11" id="11"/>
          <p:cNvSpPr txBox="true"/>
          <p:nvPr/>
        </p:nvSpPr>
        <p:spPr>
          <a:xfrm rot="0">
            <a:off x="3096951" y="1478535"/>
            <a:ext cx="12094098"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testing</a:t>
            </a:r>
          </a:p>
        </p:txBody>
      </p:sp>
    </p:spTree>
  </p:cSld>
  <p:clrMapOvr>
    <a:masterClrMapping/>
  </p:clrMapOvr>
  <p:timing>
    <p:tnLst>
      <p:par>
        <p:cTn dur="indefinite" restart="never" nodeType="tmRoot">
          <p:childTnLst>
            <p:video>
              <p:cMediaNode vol="100000">
                <p:cTn fill="hold" display="false">
                  <p:stCondLst>
                    <p:cond delay="indefinite"/>
                  </p:stCondLst>
                </p:cTn>
                <p:tgtEl>
                  <p:spTgt spid="10"/>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DAF7RUjjtVs</dc:identifier>
  <dcterms:modified xsi:type="dcterms:W3CDTF">2011-08-01T06:04:30Z</dcterms:modified>
  <cp:revision>1</cp:revision>
  <dc:title>reinforcement learning</dc:title>
</cp:coreProperties>
</file>