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448" r:id="rId5"/>
    <p:sldId id="2462" r:id="rId6"/>
    <p:sldId id="259" r:id="rId7"/>
    <p:sldId id="2451" r:id="rId8"/>
    <p:sldId id="2450" r:id="rId9"/>
    <p:sldId id="2433" r:id="rId10"/>
    <p:sldId id="2466" r:id="rId11"/>
    <p:sldId id="2463" r:id="rId12"/>
    <p:sldId id="2467" r:id="rId13"/>
    <p:sldId id="2464" r:id="rId14"/>
    <p:sldId id="2468" r:id="rId15"/>
    <p:sldId id="2457" r:id="rId16"/>
    <p:sldId id="2469" r:id="rId17"/>
    <p:sldId id="2456" r:id="rId18"/>
    <p:sldId id="243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456D50-161B-4A72-BB57-09790D1D8A2C}">
          <p14:sldIdLst>
            <p14:sldId id="2448"/>
            <p14:sldId id="2462"/>
            <p14:sldId id="259"/>
            <p14:sldId id="2451"/>
            <p14:sldId id="2450"/>
            <p14:sldId id="2433"/>
            <p14:sldId id="2466"/>
            <p14:sldId id="2463"/>
            <p14:sldId id="2467"/>
            <p14:sldId id="2464"/>
            <p14:sldId id="2468"/>
            <p14:sldId id="2457"/>
            <p14:sldId id="2469"/>
            <p14:sldId id="2456"/>
            <p14:sldId id="24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3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4FB55F-91D7-42BC-A4ED-320D9347C46A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6B7AFB-E825-464B-9F36-85F1BFA337D9}">
      <dgm:prSet custT="1"/>
      <dgm:spPr/>
      <dgm:t>
        <a:bodyPr/>
        <a:lstStyle/>
        <a:p>
          <a:r>
            <a:rPr lang="en-US" sz="1000" dirty="0"/>
            <a:t>`</a:t>
          </a:r>
          <a:r>
            <a:rPr lang="en-US" sz="1000" dirty="0" err="1"/>
            <a:t>la_venues</a:t>
          </a:r>
          <a:r>
            <a:rPr lang="en-US" sz="1000" dirty="0"/>
            <a:t>` provides us information about the businesses within a neighborhood. We have business names, geographical coordinates, and the category a given business falls in. </a:t>
          </a:r>
        </a:p>
      </dgm:t>
    </dgm:pt>
    <dgm:pt modelId="{F4E817A6-46DC-46F4-89FE-BAB490A03529}" type="parTrans" cxnId="{43316640-1BA5-4E0B-B5A7-29414110A308}">
      <dgm:prSet/>
      <dgm:spPr/>
      <dgm:t>
        <a:bodyPr/>
        <a:lstStyle/>
        <a:p>
          <a:endParaRPr lang="en-US"/>
        </a:p>
      </dgm:t>
    </dgm:pt>
    <dgm:pt modelId="{0A44D174-6DCE-49EB-B8D2-FFC4AA447497}" type="sibTrans" cxnId="{43316640-1BA5-4E0B-B5A7-29414110A308}">
      <dgm:prSet/>
      <dgm:spPr/>
      <dgm:t>
        <a:bodyPr/>
        <a:lstStyle/>
        <a:p>
          <a:endParaRPr lang="en-US"/>
        </a:p>
      </dgm:t>
    </dgm:pt>
    <dgm:pt modelId="{6088EE44-6950-4303-AC0D-3EDA3904A367}">
      <dgm:prSet/>
      <dgm:spPr/>
      <dgm:t>
        <a:bodyPr/>
        <a:lstStyle/>
        <a:p>
          <a:r>
            <a:rPr lang="en-US" dirty="0"/>
            <a:t>`</a:t>
          </a:r>
          <a:r>
            <a:rPr lang="en-US" dirty="0" err="1"/>
            <a:t>elec_neigh</a:t>
          </a:r>
          <a:r>
            <a:rPr lang="en-US" dirty="0"/>
            <a:t>` provides similar information as `</a:t>
          </a:r>
          <a:r>
            <a:rPr lang="en-US" dirty="0" err="1"/>
            <a:t>la_venues</a:t>
          </a:r>
          <a:r>
            <a:rPr lang="en-US" dirty="0"/>
            <a:t>` with the exception that businesses represented in this </a:t>
          </a:r>
          <a:r>
            <a:rPr lang="en-US" dirty="0" err="1"/>
            <a:t>dataframe</a:t>
          </a:r>
          <a:r>
            <a:rPr lang="en-US" dirty="0"/>
            <a:t> are strictly electronics stores.</a:t>
          </a:r>
        </a:p>
      </dgm:t>
    </dgm:pt>
    <dgm:pt modelId="{CA024621-9218-49DA-BA57-86EDE5C98A1C}" type="parTrans" cxnId="{B7BE5C80-1E3F-4613-AA57-A77F2D0D192A}">
      <dgm:prSet/>
      <dgm:spPr/>
      <dgm:t>
        <a:bodyPr/>
        <a:lstStyle/>
        <a:p>
          <a:endParaRPr lang="en-US"/>
        </a:p>
      </dgm:t>
    </dgm:pt>
    <dgm:pt modelId="{EB46193D-E59E-4E2F-825B-40530AA06566}" type="sibTrans" cxnId="{B7BE5C80-1E3F-4613-AA57-A77F2D0D192A}">
      <dgm:prSet/>
      <dgm:spPr/>
      <dgm:t>
        <a:bodyPr/>
        <a:lstStyle/>
        <a:p>
          <a:endParaRPr lang="en-US"/>
        </a:p>
      </dgm:t>
    </dgm:pt>
    <dgm:pt modelId="{4E865DC6-07D5-4CFB-82A3-F0AA8EA03253}">
      <dgm:prSet custT="1"/>
      <dgm:spPr/>
      <dgm:t>
        <a:bodyPr/>
        <a:lstStyle/>
        <a:p>
          <a:r>
            <a:rPr lang="en-US" sz="900" dirty="0"/>
            <a:t>`</a:t>
          </a:r>
          <a:r>
            <a:rPr lang="en-US" sz="900" dirty="0" err="1"/>
            <a:t>la_clean</a:t>
          </a:r>
          <a:r>
            <a:rPr lang="en-US" sz="900" dirty="0"/>
            <a:t>` also derived from the `</a:t>
          </a:r>
          <a:r>
            <a:rPr lang="en-US" sz="900" dirty="0" err="1"/>
            <a:t>la_venue</a:t>
          </a:r>
          <a:r>
            <a:rPr lang="en-US" sz="900" dirty="0"/>
            <a:t>` </a:t>
          </a:r>
          <a:r>
            <a:rPr lang="en-US" sz="900" dirty="0" err="1"/>
            <a:t>dataframe</a:t>
          </a:r>
          <a:r>
            <a:rPr lang="en-US" sz="900" dirty="0"/>
            <a:t>. `</a:t>
          </a:r>
          <a:r>
            <a:rPr lang="en-US" sz="900" dirty="0" err="1"/>
            <a:t>la_clean</a:t>
          </a:r>
          <a:r>
            <a:rPr lang="en-US" sz="900" dirty="0"/>
            <a:t>` provides information on all other businesses that are not electronics stores. The information in this </a:t>
          </a:r>
          <a:r>
            <a:rPr lang="en-US" sz="900" dirty="0" err="1"/>
            <a:t>dataframe</a:t>
          </a:r>
          <a:r>
            <a:rPr lang="en-US" sz="900" dirty="0"/>
            <a:t> will be used to make our recommendation later in the analysis. </a:t>
          </a:r>
        </a:p>
      </dgm:t>
    </dgm:pt>
    <dgm:pt modelId="{72B5E8D9-EE50-4CBE-9279-0EB620A88004}" type="parTrans" cxnId="{19A42619-7113-4D11-8C9E-7359C3B1EBF6}">
      <dgm:prSet/>
      <dgm:spPr/>
      <dgm:t>
        <a:bodyPr/>
        <a:lstStyle/>
        <a:p>
          <a:endParaRPr lang="en-US"/>
        </a:p>
      </dgm:t>
    </dgm:pt>
    <dgm:pt modelId="{33F50991-7140-4995-810F-BBD9E9D418C2}" type="sibTrans" cxnId="{19A42619-7113-4D11-8C9E-7359C3B1EBF6}">
      <dgm:prSet/>
      <dgm:spPr/>
      <dgm:t>
        <a:bodyPr/>
        <a:lstStyle/>
        <a:p>
          <a:endParaRPr lang="en-US"/>
        </a:p>
      </dgm:t>
    </dgm:pt>
    <dgm:pt modelId="{78262323-27AB-4369-969E-730AC58EE200}" type="pres">
      <dgm:prSet presAssocID="{ED4FB55F-91D7-42BC-A4ED-320D9347C46A}" presName="compositeShape" presStyleCnt="0">
        <dgm:presLayoutVars>
          <dgm:chMax val="7"/>
          <dgm:dir/>
          <dgm:resizeHandles val="exact"/>
        </dgm:presLayoutVars>
      </dgm:prSet>
      <dgm:spPr/>
    </dgm:pt>
    <dgm:pt modelId="{C15C2085-F23A-4064-9706-04A41A7503BA}" type="pres">
      <dgm:prSet presAssocID="{ED4FB55F-91D7-42BC-A4ED-320D9347C46A}" presName="wedge1" presStyleLbl="node1" presStyleIdx="0" presStyleCnt="3"/>
      <dgm:spPr/>
    </dgm:pt>
    <dgm:pt modelId="{18A42137-7515-42D0-AD6C-3D458C7D9189}" type="pres">
      <dgm:prSet presAssocID="{ED4FB55F-91D7-42BC-A4ED-320D9347C46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5BD6BF0-AE23-4B44-B6DC-324AF9697FE4}" type="pres">
      <dgm:prSet presAssocID="{ED4FB55F-91D7-42BC-A4ED-320D9347C46A}" presName="wedge2" presStyleLbl="node1" presStyleIdx="1" presStyleCnt="3" custScaleX="100265"/>
      <dgm:spPr/>
    </dgm:pt>
    <dgm:pt modelId="{93100926-BC6D-4963-B30A-32096C7B99A8}" type="pres">
      <dgm:prSet presAssocID="{ED4FB55F-91D7-42BC-A4ED-320D9347C46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FAC2551-35BE-412F-B4D2-2BF5420E9E41}" type="pres">
      <dgm:prSet presAssocID="{ED4FB55F-91D7-42BC-A4ED-320D9347C46A}" presName="wedge3" presStyleLbl="node1" presStyleIdx="2" presStyleCnt="3"/>
      <dgm:spPr/>
    </dgm:pt>
    <dgm:pt modelId="{FDFCEED3-0022-4889-B54D-C7A9126A2A2A}" type="pres">
      <dgm:prSet presAssocID="{ED4FB55F-91D7-42BC-A4ED-320D9347C46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9A42619-7113-4D11-8C9E-7359C3B1EBF6}" srcId="{ED4FB55F-91D7-42BC-A4ED-320D9347C46A}" destId="{4E865DC6-07D5-4CFB-82A3-F0AA8EA03253}" srcOrd="2" destOrd="0" parTransId="{72B5E8D9-EE50-4CBE-9279-0EB620A88004}" sibTransId="{33F50991-7140-4995-810F-BBD9E9D418C2}"/>
    <dgm:cxn modelId="{A977672E-8DFC-4F07-865D-C5A8922F7641}" type="presOf" srcId="{696B7AFB-E825-464B-9F36-85F1BFA337D9}" destId="{C15C2085-F23A-4064-9706-04A41A7503BA}" srcOrd="0" destOrd="0" presId="urn:microsoft.com/office/officeart/2005/8/layout/chart3"/>
    <dgm:cxn modelId="{066FD83C-9C33-441D-B2D7-9D6DC50BC3B0}" type="presOf" srcId="{696B7AFB-E825-464B-9F36-85F1BFA337D9}" destId="{18A42137-7515-42D0-AD6C-3D458C7D9189}" srcOrd="1" destOrd="0" presId="urn:microsoft.com/office/officeart/2005/8/layout/chart3"/>
    <dgm:cxn modelId="{43316640-1BA5-4E0B-B5A7-29414110A308}" srcId="{ED4FB55F-91D7-42BC-A4ED-320D9347C46A}" destId="{696B7AFB-E825-464B-9F36-85F1BFA337D9}" srcOrd="0" destOrd="0" parTransId="{F4E817A6-46DC-46F4-89FE-BAB490A03529}" sibTransId="{0A44D174-6DCE-49EB-B8D2-FFC4AA447497}"/>
    <dgm:cxn modelId="{1A39537B-E239-4723-99FC-C9EAE3302764}" type="presOf" srcId="{4E865DC6-07D5-4CFB-82A3-F0AA8EA03253}" destId="{FDFCEED3-0022-4889-B54D-C7A9126A2A2A}" srcOrd="1" destOrd="0" presId="urn:microsoft.com/office/officeart/2005/8/layout/chart3"/>
    <dgm:cxn modelId="{B7BE5C80-1E3F-4613-AA57-A77F2D0D192A}" srcId="{ED4FB55F-91D7-42BC-A4ED-320D9347C46A}" destId="{6088EE44-6950-4303-AC0D-3EDA3904A367}" srcOrd="1" destOrd="0" parTransId="{CA024621-9218-49DA-BA57-86EDE5C98A1C}" sibTransId="{EB46193D-E59E-4E2F-825B-40530AA06566}"/>
    <dgm:cxn modelId="{5ECF8483-0EE8-4BAA-91E8-D0F5C24C8090}" type="presOf" srcId="{ED4FB55F-91D7-42BC-A4ED-320D9347C46A}" destId="{78262323-27AB-4369-969E-730AC58EE200}" srcOrd="0" destOrd="0" presId="urn:microsoft.com/office/officeart/2005/8/layout/chart3"/>
    <dgm:cxn modelId="{E508E694-1626-418E-A415-7D2B20B84C39}" type="presOf" srcId="{4E865DC6-07D5-4CFB-82A3-F0AA8EA03253}" destId="{6FAC2551-35BE-412F-B4D2-2BF5420E9E41}" srcOrd="0" destOrd="0" presId="urn:microsoft.com/office/officeart/2005/8/layout/chart3"/>
    <dgm:cxn modelId="{BA44F9D2-FBBB-4A76-97A2-33422ACF2B4D}" type="presOf" srcId="{6088EE44-6950-4303-AC0D-3EDA3904A367}" destId="{93100926-BC6D-4963-B30A-32096C7B99A8}" srcOrd="1" destOrd="0" presId="urn:microsoft.com/office/officeart/2005/8/layout/chart3"/>
    <dgm:cxn modelId="{0C691DFF-36DA-4AF1-A87E-C494F34F695E}" type="presOf" srcId="{6088EE44-6950-4303-AC0D-3EDA3904A367}" destId="{B5BD6BF0-AE23-4B44-B6DC-324AF9697FE4}" srcOrd="0" destOrd="0" presId="urn:microsoft.com/office/officeart/2005/8/layout/chart3"/>
    <dgm:cxn modelId="{D05817FF-8241-4E62-88EF-3D5CCB4F5EDF}" type="presParOf" srcId="{78262323-27AB-4369-969E-730AC58EE200}" destId="{C15C2085-F23A-4064-9706-04A41A7503BA}" srcOrd="0" destOrd="0" presId="urn:microsoft.com/office/officeart/2005/8/layout/chart3"/>
    <dgm:cxn modelId="{5DB4FC12-0683-410B-AEC8-EF1C8502A185}" type="presParOf" srcId="{78262323-27AB-4369-969E-730AC58EE200}" destId="{18A42137-7515-42D0-AD6C-3D458C7D9189}" srcOrd="1" destOrd="0" presId="urn:microsoft.com/office/officeart/2005/8/layout/chart3"/>
    <dgm:cxn modelId="{F72741D8-0EE8-4026-A3CC-B61B39938A62}" type="presParOf" srcId="{78262323-27AB-4369-969E-730AC58EE200}" destId="{B5BD6BF0-AE23-4B44-B6DC-324AF9697FE4}" srcOrd="2" destOrd="0" presId="urn:microsoft.com/office/officeart/2005/8/layout/chart3"/>
    <dgm:cxn modelId="{D4CDC44F-4DCA-44E7-8E66-FA5A75C0A6C9}" type="presParOf" srcId="{78262323-27AB-4369-969E-730AC58EE200}" destId="{93100926-BC6D-4963-B30A-32096C7B99A8}" srcOrd="3" destOrd="0" presId="urn:microsoft.com/office/officeart/2005/8/layout/chart3"/>
    <dgm:cxn modelId="{A71BF71F-91A2-48BC-80ED-BD43BCAE13DC}" type="presParOf" srcId="{78262323-27AB-4369-969E-730AC58EE200}" destId="{6FAC2551-35BE-412F-B4D2-2BF5420E9E41}" srcOrd="4" destOrd="0" presId="urn:microsoft.com/office/officeart/2005/8/layout/chart3"/>
    <dgm:cxn modelId="{C990760B-717A-4CC6-B259-0199A92BDC85}" type="presParOf" srcId="{78262323-27AB-4369-969E-730AC58EE200}" destId="{FDFCEED3-0022-4889-B54D-C7A9126A2A2A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C2085-F23A-4064-9706-04A41A7503BA}">
      <dsp:nvSpPr>
        <dsp:cNvPr id="0" name=""/>
        <dsp:cNvSpPr/>
      </dsp:nvSpPr>
      <dsp:spPr>
        <a:xfrm>
          <a:off x="1313803" y="279791"/>
          <a:ext cx="3481854" cy="3481854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`</a:t>
          </a:r>
          <a:r>
            <a:rPr lang="en-US" sz="1000" kern="1200" dirty="0" err="1"/>
            <a:t>la_venues</a:t>
          </a:r>
          <a:r>
            <a:rPr lang="en-US" sz="1000" kern="1200" dirty="0"/>
            <a:t>` provides us information about the businesses within a neighborhood. We have business names, geographical coordinates, and the category a given business falls in. </a:t>
          </a:r>
        </a:p>
      </dsp:txBody>
      <dsp:txXfrm>
        <a:off x="3206854" y="922276"/>
        <a:ext cx="1181343" cy="1160618"/>
      </dsp:txXfrm>
    </dsp:sp>
    <dsp:sp modelId="{B5BD6BF0-AE23-4B44-B6DC-324AF9697FE4}">
      <dsp:nvSpPr>
        <dsp:cNvPr id="0" name=""/>
        <dsp:cNvSpPr/>
      </dsp:nvSpPr>
      <dsp:spPr>
        <a:xfrm>
          <a:off x="1129708" y="383418"/>
          <a:ext cx="3491081" cy="3481854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`</a:t>
          </a:r>
          <a:r>
            <a:rPr lang="en-US" sz="1000" kern="1200" dirty="0" err="1"/>
            <a:t>elec_neigh</a:t>
          </a:r>
          <a:r>
            <a:rPr lang="en-US" sz="1000" kern="1200" dirty="0"/>
            <a:t>` provides similar information as `</a:t>
          </a:r>
          <a:r>
            <a:rPr lang="en-US" sz="1000" kern="1200" dirty="0" err="1"/>
            <a:t>la_venues</a:t>
          </a:r>
          <a:r>
            <a:rPr lang="en-US" sz="1000" kern="1200" dirty="0"/>
            <a:t>` with the exception that businesses represented in this </a:t>
          </a:r>
          <a:r>
            <a:rPr lang="en-US" sz="1000" kern="1200" dirty="0" err="1"/>
            <a:t>dataframe</a:t>
          </a:r>
          <a:r>
            <a:rPr lang="en-US" sz="1000" kern="1200" dirty="0"/>
            <a:t> are strictly electronics stores.</a:t>
          </a:r>
        </a:p>
      </dsp:txBody>
      <dsp:txXfrm>
        <a:off x="2085599" y="2580302"/>
        <a:ext cx="1579298" cy="1077716"/>
      </dsp:txXfrm>
    </dsp:sp>
    <dsp:sp modelId="{6FAC2551-35BE-412F-B4D2-2BF5420E9E41}">
      <dsp:nvSpPr>
        <dsp:cNvPr id="0" name=""/>
        <dsp:cNvSpPr/>
      </dsp:nvSpPr>
      <dsp:spPr>
        <a:xfrm>
          <a:off x="1134321" y="383418"/>
          <a:ext cx="3481854" cy="3481854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`</a:t>
          </a:r>
          <a:r>
            <a:rPr lang="en-US" sz="900" kern="1200" dirty="0" err="1"/>
            <a:t>la_clean</a:t>
          </a:r>
          <a:r>
            <a:rPr lang="en-US" sz="900" kern="1200" dirty="0"/>
            <a:t>` also derived from the `</a:t>
          </a:r>
          <a:r>
            <a:rPr lang="en-US" sz="900" kern="1200" dirty="0" err="1"/>
            <a:t>la_venue</a:t>
          </a:r>
          <a:r>
            <a:rPr lang="en-US" sz="900" kern="1200" dirty="0"/>
            <a:t>` </a:t>
          </a:r>
          <a:r>
            <a:rPr lang="en-US" sz="900" kern="1200" dirty="0" err="1"/>
            <a:t>dataframe</a:t>
          </a:r>
          <a:r>
            <a:rPr lang="en-US" sz="900" kern="1200" dirty="0"/>
            <a:t>. `</a:t>
          </a:r>
          <a:r>
            <a:rPr lang="en-US" sz="900" kern="1200" dirty="0" err="1"/>
            <a:t>la_clean</a:t>
          </a:r>
          <a:r>
            <a:rPr lang="en-US" sz="900" kern="1200" dirty="0"/>
            <a:t>` provides information on all other businesses that are not electronics stores. The information in this </a:t>
          </a:r>
          <a:r>
            <a:rPr lang="en-US" sz="900" kern="1200" dirty="0" err="1"/>
            <a:t>dataframe</a:t>
          </a:r>
          <a:r>
            <a:rPr lang="en-US" sz="900" kern="1200" dirty="0"/>
            <a:t> will be used to make our recommendation later in the analysis. </a:t>
          </a:r>
        </a:p>
      </dsp:txBody>
      <dsp:txXfrm>
        <a:off x="1507377" y="1067354"/>
        <a:ext cx="1181343" cy="1160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6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4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 of the electronics stores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Jose E. Jobel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Capstone project 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66B56B46-8CBA-4521-8C80-D88F5BD98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6" r="2" b="2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7A627F2F-FE66-45EE-9738-2828B5939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89999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1"/>
            <a:ext cx="3377183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All Other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Venues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 72 LA Neighborhoods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73740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chemeClr val="bg1">
                    <a:lumMod val="85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schemeClr val="bg1">
                  <a:lumMod val="85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7562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26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out of 72 LA Neighborhoods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BA42A75-4519-438A-AEE2-AAA6D81FB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839" y="740643"/>
            <a:ext cx="7120675" cy="502007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71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42569"/>
            <a:ext cx="5251450" cy="1661297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4285" y="4471307"/>
            <a:ext cx="2377440" cy="365125"/>
          </a:xfrm>
        </p:spPr>
        <p:txBody>
          <a:bodyPr/>
          <a:lstStyle/>
          <a:p>
            <a:r>
              <a:rPr lang="en-US" spc="300" dirty="0"/>
              <a:t>LOOKING AHEAD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7A627F2F-FE66-45EE-9738-2828B5939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89999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1"/>
            <a:ext cx="3377183" cy="228973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6 neighborhood clusters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73740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chemeClr val="bg1">
                    <a:lumMod val="85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chemeClr val="bg1">
                  <a:lumMod val="85000"/>
                </a:schemeClr>
              </a:solidFill>
              <a:latin typeface="Calibri" panose="020F0502020204030204"/>
            </a:endParaRP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96EC376D-38B0-4419-8313-0357AF971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534656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A749DD-957B-4EED-BDFC-3F2C559CC14F}"/>
              </a:ext>
            </a:extLst>
          </p:cNvPr>
          <p:cNvSpPr txBox="1"/>
          <p:nvPr/>
        </p:nvSpPr>
        <p:spPr>
          <a:xfrm>
            <a:off x="8174735" y="3694922"/>
            <a:ext cx="3199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Venice – Cluster 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Chinatown – Cluster 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Panorama City – Cluster 2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78063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BUSINESS PROBLEM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Recommend three locations for a computer electronics store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DATA ACQUISITION &amp; CLEANING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Data scaped online and preprocessed using Foursquare.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cs typeface="Biome Light" panose="020B0303030204020804" pitchFamily="34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000" spc="300" dirty="0">
                <a:cs typeface="Biome Light" panose="020B0303030204020804" pitchFamily="34" charset="0"/>
              </a:rPr>
              <a:t>A</a:t>
            </a: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NALYSIS</a:t>
            </a:r>
            <a:endParaRPr lang="en-US" sz="2000" dirty="0"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Seperated data into three separate Pandas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Dataframes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. Visualized locations of neighborhoods and venues on a map. </a:t>
            </a:r>
            <a:r>
              <a:rPr lang="en-US" dirty="0">
                <a:cs typeface="Biome Light" panose="020B0303030204020804" pitchFamily="34" charset="0"/>
              </a:rPr>
              <a:t>K-means clustering used to group similar neighborhoods.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Recommended locations are Venice, Chinatown, and Panorama City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JOSE E. JOBEL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+1 (***) - *** ****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Jjobel.elias@gmail.com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IBM DATA SCIENCE COURSERA PROJECT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8819" y="2520033"/>
            <a:ext cx="4114800" cy="2268536"/>
          </a:xfrm>
        </p:spPr>
        <p:txBody>
          <a:bodyPr/>
          <a:lstStyle/>
          <a:p>
            <a:r>
              <a:rPr lang="en-US" sz="1600" dirty="0"/>
              <a:t>INTRODUCTION</a:t>
            </a:r>
          </a:p>
          <a:p>
            <a:r>
              <a:rPr lang="en-US" sz="1600" dirty="0"/>
              <a:t>DATA ACQUISITION &amp; CLEANING</a:t>
            </a:r>
          </a:p>
          <a:p>
            <a:r>
              <a:rPr lang="en-US" sz="1600" dirty="0"/>
              <a:t>ANALYSIS</a:t>
            </a:r>
          </a:p>
          <a:p>
            <a:r>
              <a:rPr lang="en-US" sz="1600" dirty="0"/>
              <a:t>RESULTS</a:t>
            </a:r>
          </a:p>
          <a:p>
            <a:r>
              <a:rPr lang="en-US" sz="1600" dirty="0"/>
              <a:t>SUMMARY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785" y="2887580"/>
            <a:ext cx="5389483" cy="26439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project is geared toward stakeholders particularly interested in identifying an optimal location for a </a:t>
            </a:r>
            <a:r>
              <a:rPr lang="en-US" b="1" dirty="0"/>
              <a:t>computer electronics store </a:t>
            </a:r>
            <a:r>
              <a:rPr lang="en-US" dirty="0"/>
              <a:t>business in Los Angeles, California. The business is aimed at computer enthusiast and professional online gamers, thus providing a large variety of computers, computer parts, electronics, </a:t>
            </a:r>
            <a:r>
              <a:rPr lang="en-US" dirty="0" err="1"/>
              <a:t>softwares</a:t>
            </a:r>
            <a:r>
              <a:rPr lang="en-US" dirty="0"/>
              <a:t>, and gaming supplies. </a:t>
            </a:r>
          </a:p>
          <a:p>
            <a:pPr marL="0" indent="0">
              <a:buNone/>
            </a:pPr>
            <a:r>
              <a:rPr lang="en-US" dirty="0"/>
              <a:t>Three optimal locations will be recommended to stakeholders.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89692"/>
            <a:ext cx="5251450" cy="1661297"/>
          </a:xfrm>
        </p:spPr>
        <p:txBody>
          <a:bodyPr>
            <a:normAutofit/>
          </a:bodyPr>
          <a:lstStyle/>
          <a:p>
            <a:r>
              <a:rPr lang="en-US" sz="4400" dirty="0"/>
              <a:t>Data Acquisition and cleaning 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8722" y="2058118"/>
            <a:ext cx="2834640" cy="365125"/>
          </a:xfrm>
        </p:spPr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0" name="TextBox 3">
            <a:extLst>
              <a:ext uri="{FF2B5EF4-FFF2-40B4-BE49-F238E27FC236}">
                <a16:creationId xmlns:a16="http://schemas.microsoft.com/office/drawing/2014/main" id="{5640E585-0ACE-4E3F-9261-771674BA35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6927179"/>
              </p:ext>
            </p:extLst>
          </p:nvPr>
        </p:nvGraphicFramePr>
        <p:xfrm>
          <a:off x="5542384" y="2423243"/>
          <a:ext cx="5925366" cy="4145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Visualization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78756" y="2442174"/>
            <a:ext cx="9234488" cy="2651443"/>
          </a:xfrm>
        </p:spPr>
        <p:txBody>
          <a:bodyPr/>
          <a:lstStyle/>
          <a:p>
            <a:r>
              <a:rPr lang="en-US" dirty="0"/>
              <a:t>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FBF72D52-63A1-4E58-ADF6-DADC98AF75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39" r="-2" b="-2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A627F2F-FE66-45EE-9738-2828B5939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89999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1"/>
            <a:ext cx="3377183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solidFill>
                  <a:schemeClr val="bg1"/>
                </a:solidFill>
              </a:rPr>
              <a:t>Venues </a:t>
            </a:r>
            <a:br>
              <a:rPr lang="en-US" sz="2400">
                <a:solidFill>
                  <a:schemeClr val="bg1"/>
                </a:solidFill>
              </a:rPr>
            </a:br>
            <a:r>
              <a:rPr lang="en-US" sz="2400">
                <a:solidFill>
                  <a:schemeClr val="bg1"/>
                </a:solidFill>
              </a:rPr>
              <a:t>in 105 LA Neighborhoods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73740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chemeClr val="bg1">
                    <a:lumMod val="85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chemeClr val="bg1">
                  <a:lumMod val="85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41 out of 105 LA Neighborhoods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F81211C-B151-4105-8BC5-2D7D52A66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239" y="517818"/>
            <a:ext cx="6935491" cy="487218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4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C52CCF06-AE8C-4DAA-967E-2B7A282E2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5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A627F2F-FE66-45EE-9738-2828B5939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89999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1"/>
            <a:ext cx="3377183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solidFill>
                  <a:schemeClr val="bg1"/>
                </a:solidFill>
              </a:rPr>
              <a:t>Electronics </a:t>
            </a:r>
            <a:br>
              <a:rPr lang="en-US" sz="2400">
                <a:solidFill>
                  <a:schemeClr val="bg1"/>
                </a:solidFill>
              </a:rPr>
            </a:br>
            <a:r>
              <a:rPr lang="en-US" sz="2400">
                <a:solidFill>
                  <a:schemeClr val="bg1"/>
                </a:solidFill>
              </a:rPr>
              <a:t>Stores </a:t>
            </a:r>
            <a:br>
              <a:rPr lang="en-US" sz="2400">
                <a:solidFill>
                  <a:schemeClr val="bg1"/>
                </a:solidFill>
              </a:rPr>
            </a:br>
            <a:r>
              <a:rPr lang="en-US" sz="2400">
                <a:solidFill>
                  <a:schemeClr val="bg1"/>
                </a:solidFill>
              </a:rPr>
              <a:t>in 33 LA Neighborhoods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73740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chemeClr val="bg1">
                    <a:lumMod val="85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schemeClr val="bg1">
                  <a:lumMod val="85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6013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16 out of 33 LA Neighborhoods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89A64EBD-7E6D-4872-933E-F5B7A67E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960" y="903532"/>
            <a:ext cx="6848627" cy="462282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2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b0c4c750-09c2-4508-b80f-aff1267711b8" xsi:nil="true"/>
    <Invited_Students xmlns="b0c4c750-09c2-4508-b80f-aff1267711b8" xsi:nil="true"/>
    <Has_Teacher_Only_SectionGroup xmlns="b0c4c750-09c2-4508-b80f-aff1267711b8" xsi:nil="true"/>
    <CultureName xmlns="b0c4c750-09c2-4508-b80f-aff1267711b8" xsi:nil="true"/>
    <LMS_Mappings xmlns="b0c4c750-09c2-4508-b80f-aff1267711b8" xsi:nil="true"/>
    <Invited_Teachers xmlns="b0c4c750-09c2-4508-b80f-aff1267711b8" xsi:nil="true"/>
    <Invited_Members xmlns="b0c4c750-09c2-4508-b80f-aff1267711b8" xsi:nil="true"/>
    <Templates xmlns="b0c4c750-09c2-4508-b80f-aff1267711b8" xsi:nil="true"/>
    <Self_Registration_Enabled xmlns="b0c4c750-09c2-4508-b80f-aff1267711b8" xsi:nil="true"/>
    <Members xmlns="b0c4c750-09c2-4508-b80f-aff1267711b8">
      <UserInfo>
        <DisplayName/>
        <AccountId xsi:nil="true"/>
        <AccountType/>
      </UserInfo>
    </Members>
    <Member_Groups xmlns="b0c4c750-09c2-4508-b80f-aff1267711b8">
      <UserInfo>
        <DisplayName/>
        <AccountId xsi:nil="true"/>
        <AccountType/>
      </UserInfo>
    </Member_Groups>
    <FolderType xmlns="b0c4c750-09c2-4508-b80f-aff1267711b8" xsi:nil="true"/>
    <Teachers xmlns="b0c4c750-09c2-4508-b80f-aff1267711b8">
      <UserInfo>
        <DisplayName/>
        <AccountId xsi:nil="true"/>
        <AccountType/>
      </UserInfo>
    </Teachers>
    <Distribution_Groups xmlns="b0c4c750-09c2-4508-b80f-aff1267711b8" xsi:nil="true"/>
    <Leaders xmlns="b0c4c750-09c2-4508-b80f-aff1267711b8">
      <UserInfo>
        <DisplayName/>
        <AccountId xsi:nil="true"/>
        <AccountType/>
      </UserInfo>
    </Leaders>
    <TeamsChannelId xmlns="b0c4c750-09c2-4508-b80f-aff1267711b8" xsi:nil="true"/>
    <Invited_Leaders xmlns="b0c4c750-09c2-4508-b80f-aff1267711b8" xsi:nil="true"/>
    <Is_Collaboration_Space_Locked xmlns="b0c4c750-09c2-4508-b80f-aff1267711b8" xsi:nil="true"/>
    <Math_Settings xmlns="b0c4c750-09c2-4508-b80f-aff1267711b8" xsi:nil="true"/>
    <IsNotebookLocked xmlns="b0c4c750-09c2-4508-b80f-aff1267711b8" xsi:nil="true"/>
    <Owner xmlns="b0c4c750-09c2-4508-b80f-aff1267711b8">
      <UserInfo>
        <DisplayName/>
        <AccountId xsi:nil="true"/>
        <AccountType/>
      </UserInfo>
    </Owner>
    <AppVersion xmlns="b0c4c750-09c2-4508-b80f-aff1267711b8" xsi:nil="true"/>
    <DefaultSectionNames xmlns="b0c4c750-09c2-4508-b80f-aff1267711b8" xsi:nil="true"/>
    <Has_Leaders_Only_SectionGroup xmlns="b0c4c750-09c2-4508-b80f-aff1267711b8" xsi:nil="true"/>
    <NotebookType xmlns="b0c4c750-09c2-4508-b80f-aff1267711b8" xsi:nil="true"/>
    <Students xmlns="b0c4c750-09c2-4508-b80f-aff1267711b8">
      <UserInfo>
        <DisplayName/>
        <AccountId xsi:nil="true"/>
        <AccountType/>
      </UserInfo>
    </Students>
    <Student_Groups xmlns="b0c4c750-09c2-4508-b80f-aff1267711b8">
      <UserInfo>
        <DisplayName/>
        <AccountId xsi:nil="true"/>
        <AccountType/>
      </UserInfo>
    </Student_Group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116CA5E2BB0C4085AAA851A54D778E" ma:contentTypeVersion="33" ma:contentTypeDescription="Create a new document." ma:contentTypeScope="" ma:versionID="1326ca45d91a621a011b6adff37ad132">
  <xsd:schema xmlns:xsd="http://www.w3.org/2001/XMLSchema" xmlns:xs="http://www.w3.org/2001/XMLSchema" xmlns:p="http://schemas.microsoft.com/office/2006/metadata/properties" xmlns:ns3="b0c4c750-09c2-4508-b80f-aff1267711b8" xmlns:ns4="cbeb5c28-28bd-469c-953b-c45efe15cfd1" targetNamespace="http://schemas.microsoft.com/office/2006/metadata/properties" ma:root="true" ma:fieldsID="716274c935438d331ddc4be1e3caeda8" ns3:_="" ns4:_="">
    <xsd:import namespace="b0c4c750-09c2-4508-b80f-aff1267711b8"/>
    <xsd:import namespace="cbeb5c28-28bd-469c-953b-c45efe15cfd1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Leaders" minOccurs="0"/>
                <xsd:element ref="ns3:Members" minOccurs="0"/>
                <xsd:element ref="ns3:Member_Groups" minOccurs="0"/>
                <xsd:element ref="ns3:Invited_Leaders" minOccurs="0"/>
                <xsd:element ref="ns3:Invited_Members" minOccurs="0"/>
                <xsd:element ref="ns3:Has_Leaders_Only_SectionGroup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c4c750-09c2-4508-b80f-aff1267711b8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Leaders" ma:index="28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29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30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Leaders" ma:index="31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32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Has_Leaders_Only_SectionGroup" ma:index="33" nillable="true" ma:displayName="Has Leaders Only SectionGroup" ma:internalName="Has_Leaders_Only_SectionGroup">
      <xsd:simpleType>
        <xsd:restriction base="dms:Boolean"/>
      </xsd:simpleType>
    </xsd:element>
    <xsd:element name="MediaServiceMetadata" ma:index="3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3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eb5c28-28bd-469c-953b-c45efe15cfd1" elementFormDefault="qualified">
    <xsd:import namespace="http://schemas.microsoft.com/office/2006/documentManagement/types"/>
    <xsd:import namespace="http://schemas.microsoft.com/office/infopath/2007/PartnerControls"/>
    <xsd:element name="SharedWithUsers" ma:index="3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b0c4c750-09c2-4508-b80f-aff1267711b8"/>
    <ds:schemaRef ds:uri="http://purl.org/dc/elements/1.1/"/>
    <ds:schemaRef ds:uri="http://schemas.microsoft.com/office/infopath/2007/PartnerControls"/>
    <ds:schemaRef ds:uri="cbeb5c28-28bd-469c-953b-c45efe15cfd1"/>
  </ds:schemaRefs>
</ds:datastoreItem>
</file>

<file path=customXml/itemProps3.xml><?xml version="1.0" encoding="utf-8"?>
<ds:datastoreItem xmlns:ds="http://schemas.openxmlformats.org/officeDocument/2006/customXml" ds:itemID="{E170DD01-E3B2-411F-85AD-C6B3110B08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c4c750-09c2-4508-b80f-aff1267711b8"/>
    <ds:schemaRef ds:uri="cbeb5c28-28bd-469c-953b-c45efe15cf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93</TotalTime>
  <Words>367</Words>
  <Application>Microsoft Office PowerPoint</Application>
  <PresentationFormat>Widescreen</PresentationFormat>
  <Paragraphs>66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Battle of the electronics stores</vt:lpstr>
      <vt:lpstr>Agenda</vt:lpstr>
      <vt:lpstr>INTRODUCTION</vt:lpstr>
      <vt:lpstr>Data Acquisition and cleaning </vt:lpstr>
      <vt:lpstr>Data Visualization</vt:lpstr>
      <vt:lpstr>Venues  in 105 LA Neighborhoods</vt:lpstr>
      <vt:lpstr>41 out of 105 LA Neighborhoods</vt:lpstr>
      <vt:lpstr>Electronics  Stores  in 33 LA Neighborhoods</vt:lpstr>
      <vt:lpstr>16 out of 33 LA Neighborhoods</vt:lpstr>
      <vt:lpstr>All Other Venues  in 72 LA Neighborhoods</vt:lpstr>
      <vt:lpstr>26 out of 72 LA Neighborhoods</vt:lpstr>
      <vt:lpstr>Results</vt:lpstr>
      <vt:lpstr>6 neighborhood clusters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electronics stores</dc:title>
  <dc:creator>jjobel</dc:creator>
  <cp:lastModifiedBy>jjobel</cp:lastModifiedBy>
  <cp:revision>13</cp:revision>
  <dcterms:created xsi:type="dcterms:W3CDTF">2021-03-01T08:27:10Z</dcterms:created>
  <dcterms:modified xsi:type="dcterms:W3CDTF">2021-03-01T10:00:48Z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0x010100BE116CA5E2BB0C4085AAA851A54D778E</vt:lpwstr>
  </property>
</Properties>
</file>