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62" r:id="rId3"/>
    <p:sldId id="258" r:id="rId4"/>
    <p:sldId id="263" r:id="rId5"/>
    <p:sldId id="284" r:id="rId6"/>
    <p:sldId id="286" r:id="rId7"/>
    <p:sldId id="282" r:id="rId8"/>
    <p:sldId id="287" r:id="rId9"/>
    <p:sldId id="268" r:id="rId10"/>
    <p:sldId id="264" r:id="rId11"/>
    <p:sldId id="270" r:id="rId12"/>
    <p:sldId id="275" r:id="rId13"/>
    <p:sldId id="273" r:id="rId14"/>
    <p:sldId id="276" r:id="rId15"/>
    <p:sldId id="277" r:id="rId16"/>
    <p:sldId id="271" r:id="rId17"/>
    <p:sldId id="266" r:id="rId18"/>
    <p:sldId id="295" r:id="rId19"/>
    <p:sldId id="296" r:id="rId20"/>
    <p:sldId id="297" r:id="rId21"/>
    <p:sldId id="298" r:id="rId22"/>
    <p:sldId id="300" r:id="rId23"/>
    <p:sldId id="299" r:id="rId24"/>
    <p:sldId id="294" r:id="rId25"/>
    <p:sldId id="292" r:id="rId26"/>
    <p:sldId id="293" r:id="rId27"/>
    <p:sldId id="288" r:id="rId28"/>
    <p:sldId id="260" r:id="rId29"/>
    <p:sldId id="261" r:id="rId30"/>
    <p:sldId id="278" r:id="rId31"/>
    <p:sldId id="279" r:id="rId32"/>
    <p:sldId id="289" r:id="rId33"/>
    <p:sldId id="290" r:id="rId34"/>
    <p:sldId id="291" r:id="rId3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5A5B2-34D4-4027-AB1C-7462D74B6AB9}" type="datetimeFigureOut">
              <a:rPr lang="zh-TW" altLang="en-US" smtClean="0"/>
              <a:t>2019/3/8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6DE7F9-2BF7-4468-8BE8-15C6CE41034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3897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9130-0988-439C-A5F1-8A7F382A7F84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4115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1976C-D966-4330-80AC-542B79FD22A4}" type="datetimeFigureOut">
              <a:rPr lang="zh-TW" altLang="en-US" smtClean="0"/>
              <a:t>2019/3/8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7F54-AE65-42D4-BD8F-500F5419D8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2217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1976C-D966-4330-80AC-542B79FD22A4}" type="datetimeFigureOut">
              <a:rPr lang="zh-TW" altLang="en-US" smtClean="0"/>
              <a:t>2019/3/8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7F54-AE65-42D4-BD8F-500F5419D8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1210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1976C-D966-4330-80AC-542B79FD22A4}" type="datetimeFigureOut">
              <a:rPr lang="zh-TW" altLang="en-US" smtClean="0"/>
              <a:t>2019/3/8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7F54-AE65-42D4-BD8F-500F5419D8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268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1976C-D966-4330-80AC-542B79FD22A4}" type="datetimeFigureOut">
              <a:rPr lang="zh-TW" altLang="en-US" smtClean="0"/>
              <a:t>2019/3/8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7F54-AE65-42D4-BD8F-500F5419D8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965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1976C-D966-4330-80AC-542B79FD22A4}" type="datetimeFigureOut">
              <a:rPr lang="zh-TW" altLang="en-US" smtClean="0"/>
              <a:t>2019/3/8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7F54-AE65-42D4-BD8F-500F5419D8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3164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1976C-D966-4330-80AC-542B79FD22A4}" type="datetimeFigureOut">
              <a:rPr lang="zh-TW" altLang="en-US" smtClean="0"/>
              <a:t>2019/3/8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7F54-AE65-42D4-BD8F-500F5419D8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2309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1976C-D966-4330-80AC-542B79FD22A4}" type="datetimeFigureOut">
              <a:rPr lang="zh-TW" altLang="en-US" smtClean="0"/>
              <a:t>2019/3/8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7F54-AE65-42D4-BD8F-500F5419D8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543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1976C-D966-4330-80AC-542B79FD22A4}" type="datetimeFigureOut">
              <a:rPr lang="zh-TW" altLang="en-US" smtClean="0"/>
              <a:t>2019/3/8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7F54-AE65-42D4-BD8F-500F5419D8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442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1976C-D966-4330-80AC-542B79FD22A4}" type="datetimeFigureOut">
              <a:rPr lang="zh-TW" altLang="en-US" smtClean="0"/>
              <a:t>2019/3/8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7F54-AE65-42D4-BD8F-500F5419D8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502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1976C-D966-4330-80AC-542B79FD22A4}" type="datetimeFigureOut">
              <a:rPr lang="zh-TW" altLang="en-US" smtClean="0"/>
              <a:t>2019/3/8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7F54-AE65-42D4-BD8F-500F5419D8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249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1976C-D966-4330-80AC-542B79FD22A4}" type="datetimeFigureOut">
              <a:rPr lang="zh-TW" altLang="en-US" smtClean="0"/>
              <a:t>2019/3/8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E7F54-AE65-42D4-BD8F-500F5419D8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6733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1976C-D966-4330-80AC-542B79FD22A4}" type="datetimeFigureOut">
              <a:rPr lang="zh-TW" altLang="en-US" smtClean="0"/>
              <a:t>2019/3/8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E7F54-AE65-42D4-BD8F-500F5419D8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536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ordnet.princeton.edu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foolbox.readthedocs.io/en/latest/modules/attacks/gradient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8000" dirty="0" smtClean="0"/>
              <a:t>Project</a:t>
            </a:r>
            <a:endParaRPr lang="zh-TW" altLang="en-US" sz="80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531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656" y="1126370"/>
            <a:ext cx="5852172" cy="438912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6636" y="22380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Untargeted attack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313412" y="1549372"/>
            <a:ext cx="2069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 smtClean="0"/>
              <a:t>FGSM</a:t>
            </a:r>
            <a:endParaRPr lang="zh-TW" altLang="en-US" sz="32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724102" y="4222865"/>
            <a:ext cx="1105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 smtClean="0"/>
              <a:t>tiger_cat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(282)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393573" y="4222865"/>
            <a:ext cx="1105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t</a:t>
            </a:r>
            <a:r>
              <a:rPr lang="en-US" altLang="zh-TW" dirty="0" smtClean="0"/>
              <a:t>abby</a:t>
            </a:r>
          </a:p>
          <a:p>
            <a:pPr algn="ctr"/>
            <a:r>
              <a:rPr lang="en-US" altLang="zh-TW" dirty="0" smtClean="0"/>
              <a:t>(281)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841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Microsoft </a:t>
            </a:r>
            <a:r>
              <a:rPr lang="en-US" altLang="zh-TW" dirty="0" err="1" smtClean="0"/>
              <a:t>Captionbot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372" y="1859466"/>
            <a:ext cx="5745097" cy="3610307"/>
          </a:xfrm>
        </p:spPr>
      </p:pic>
    </p:spTree>
    <p:extLst>
      <p:ext uri="{BB962C8B-B14F-4D97-AF65-F5344CB8AC3E}">
        <p14:creationId xmlns:p14="http://schemas.microsoft.com/office/powerpoint/2010/main" val="222871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525" y="886590"/>
            <a:ext cx="8003781" cy="600283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6636" y="22380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Untargeted attack(cont.)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313412" y="1549372"/>
            <a:ext cx="9476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 smtClean="0"/>
              <a:t>Salt &amp; pepper (10</a:t>
            </a:r>
            <a:r>
              <a:rPr lang="en-US" altLang="zh-TW" sz="3200" dirty="0"/>
              <a:t>% </a:t>
            </a:r>
            <a:r>
              <a:rPr lang="en-US" altLang="zh-TW" sz="3200" dirty="0" err="1" smtClean="0"/>
              <a:t>ConfidentMisclassification</a:t>
            </a:r>
            <a:r>
              <a:rPr lang="en-US" altLang="zh-TW" sz="3200" dirty="0" smtClean="0"/>
              <a:t>)</a:t>
            </a:r>
            <a:endParaRPr lang="zh-TW" altLang="en-US" sz="32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233650" y="4924040"/>
            <a:ext cx="110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t</a:t>
            </a:r>
            <a:r>
              <a:rPr lang="en-US" altLang="zh-TW" dirty="0" err="1" smtClean="0"/>
              <a:t>iger_cat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551510" y="4924040"/>
            <a:ext cx="110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tabby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469179" y="5293372"/>
            <a:ext cx="105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(282)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5601386" y="5293372"/>
            <a:ext cx="105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(281)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154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3" y="587106"/>
            <a:ext cx="7219678" cy="5414761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23455" y="501968"/>
            <a:ext cx="9476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 smtClean="0"/>
              <a:t>Salt &amp; pepper (80</a:t>
            </a:r>
            <a:r>
              <a:rPr lang="en-US" altLang="zh-TW" sz="3200" dirty="0"/>
              <a:t>% </a:t>
            </a:r>
            <a:r>
              <a:rPr lang="en-US" altLang="zh-TW" sz="3200" dirty="0" err="1" smtClean="0"/>
              <a:t>ConfidentMisclassification</a:t>
            </a:r>
            <a:r>
              <a:rPr lang="en-US" altLang="zh-TW" sz="3200" dirty="0" smtClean="0"/>
              <a:t>)</a:t>
            </a:r>
            <a:endParaRPr lang="zh-TW" altLang="en-US" sz="32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818" y="1967097"/>
            <a:ext cx="4476441" cy="280588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1239943" y="4252544"/>
            <a:ext cx="110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t</a:t>
            </a:r>
            <a:r>
              <a:rPr lang="en-US" altLang="zh-TW" dirty="0" err="1" smtClean="0"/>
              <a:t>iger_cat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3092331" y="4252544"/>
            <a:ext cx="180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</a:t>
            </a:r>
            <a:r>
              <a:rPr lang="en-US" altLang="zh-TW" dirty="0" smtClean="0"/>
              <a:t>indow screen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432561" y="4621876"/>
            <a:ext cx="105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(282)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3548142" y="4621876"/>
            <a:ext cx="105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(904)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313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44" y="569992"/>
            <a:ext cx="7124007" cy="5343006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623455" y="501968"/>
            <a:ext cx="9476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 smtClean="0"/>
              <a:t>Salt &amp; pepper (99% </a:t>
            </a:r>
            <a:r>
              <a:rPr lang="en-US" altLang="zh-TW" sz="3200" dirty="0" err="1" smtClean="0"/>
              <a:t>ConfidentMisclassification</a:t>
            </a:r>
            <a:r>
              <a:rPr lang="en-US" altLang="zh-TW" sz="3200" dirty="0" smtClean="0"/>
              <a:t>)</a:t>
            </a:r>
            <a:endParaRPr lang="zh-TW" altLang="en-US" sz="32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890" y="1766887"/>
            <a:ext cx="4905790" cy="3096059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1239943" y="4252544"/>
            <a:ext cx="110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t</a:t>
            </a:r>
            <a:r>
              <a:rPr lang="en-US" altLang="zh-TW" dirty="0" err="1" smtClean="0"/>
              <a:t>iger_cat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3092331" y="4252544"/>
            <a:ext cx="180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</a:t>
            </a:r>
            <a:r>
              <a:rPr lang="en-US" altLang="zh-TW" dirty="0" smtClean="0"/>
              <a:t>indow screen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432561" y="4621876"/>
            <a:ext cx="105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(282)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548142" y="4621876"/>
            <a:ext cx="105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(904)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594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0877" y="99118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Code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38" y="1565997"/>
            <a:ext cx="11677923" cy="4593734"/>
          </a:xfrm>
        </p:spPr>
      </p:pic>
    </p:spTree>
    <p:extLst>
      <p:ext uri="{BB962C8B-B14F-4D97-AF65-F5344CB8AC3E}">
        <p14:creationId xmlns:p14="http://schemas.microsoft.com/office/powerpoint/2010/main" val="209408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842" y="1275798"/>
            <a:ext cx="5852172" cy="4389129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6636" y="22380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T</a:t>
            </a:r>
            <a:r>
              <a:rPr lang="en-US" altLang="zh-TW" dirty="0" smtClean="0"/>
              <a:t>argeted attack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313412" y="1549372"/>
            <a:ext cx="37490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3200" dirty="0" smtClean="0"/>
              <a:t>LBFG – target 789</a:t>
            </a:r>
            <a:endParaRPr lang="zh-TW" altLang="en-US" sz="32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3765665" y="4231178"/>
            <a:ext cx="1105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tiger_cat</a:t>
            </a:r>
            <a:endParaRPr lang="en-US" altLang="zh-TW" dirty="0" smtClean="0"/>
          </a:p>
          <a:p>
            <a:pPr algn="ctr"/>
            <a:r>
              <a:rPr lang="en-US" altLang="zh-TW" dirty="0" smtClean="0"/>
              <a:t>(282)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062451" y="4209776"/>
            <a:ext cx="1704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“Shogi”</a:t>
            </a:r>
          </a:p>
          <a:p>
            <a:pPr algn="ctr"/>
            <a:r>
              <a:rPr lang="en-US" altLang="zh-TW" dirty="0" smtClean="0"/>
              <a:t>79% confidence</a:t>
            </a:r>
          </a:p>
          <a:p>
            <a:pPr algn="ctr"/>
            <a:r>
              <a:rPr lang="en-US" altLang="zh-TW" dirty="0" smtClean="0"/>
              <a:t>(789)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700" y="5133106"/>
            <a:ext cx="7105650" cy="885825"/>
          </a:xfrm>
          <a:prstGeom prst="rect">
            <a:avLst/>
          </a:prstGeom>
        </p:spPr>
      </p:pic>
      <p:sp>
        <p:nvSpPr>
          <p:cNvPr id="10" name="文字方塊 9"/>
          <p:cNvSpPr txBox="1"/>
          <p:nvPr/>
        </p:nvSpPr>
        <p:spPr>
          <a:xfrm>
            <a:off x="1911927" y="4948440"/>
            <a:ext cx="113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Adv_label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225835" y="5391353"/>
            <a:ext cx="2962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Top probability after </a:t>
            </a:r>
            <a:r>
              <a:rPr lang="en-US" altLang="zh-TW" dirty="0" err="1" smtClean="0"/>
              <a:t>softmax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1342000" y="5837480"/>
            <a:ext cx="1703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Top </a:t>
            </a:r>
            <a:r>
              <a:rPr lang="en-US" altLang="zh-TW" dirty="0" smtClean="0"/>
              <a:t>5 prediction</a:t>
            </a:r>
            <a:endParaRPr lang="zh-TW" altLang="en-US" dirty="0"/>
          </a:p>
        </p:txBody>
      </p:sp>
      <p:cxnSp>
        <p:nvCxnSpPr>
          <p:cNvPr id="14" name="直線單箭頭接點 13"/>
          <p:cNvCxnSpPr>
            <a:stCxn id="10" idx="3"/>
          </p:cNvCxnSpPr>
          <p:nvPr/>
        </p:nvCxnSpPr>
        <p:spPr>
          <a:xfrm>
            <a:off x="3045223" y="5133106"/>
            <a:ext cx="620690" cy="789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3045223" y="5408582"/>
            <a:ext cx="620690" cy="2205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 flipV="1">
            <a:off x="2978898" y="5673319"/>
            <a:ext cx="758369" cy="3456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圖片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258" y="921794"/>
            <a:ext cx="706755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03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  <p:bldP spid="10" grpId="0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LBFG on </a:t>
            </a:r>
            <a:r>
              <a:rPr lang="en-US" altLang="zh-TW" dirty="0" err="1" smtClean="0"/>
              <a:t>captionbot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582" y="1690688"/>
            <a:ext cx="5553075" cy="3524250"/>
          </a:xfrm>
        </p:spPr>
      </p:pic>
    </p:spTree>
    <p:extLst>
      <p:ext uri="{BB962C8B-B14F-4D97-AF65-F5344CB8AC3E}">
        <p14:creationId xmlns:p14="http://schemas.microsoft.com/office/powerpoint/2010/main" val="31837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340" y="800575"/>
            <a:ext cx="5978313" cy="4483735"/>
          </a:xfr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Inception V3</a:t>
            </a:r>
            <a:r>
              <a:rPr lang="zh-TW" altLang="en-US" dirty="0" smtClean="0"/>
              <a:t> </a:t>
            </a:r>
            <a:r>
              <a:rPr lang="en-US" altLang="zh-TW" dirty="0" smtClean="0"/>
              <a:t>Test(LBFG)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00" y="4609972"/>
            <a:ext cx="23018245" cy="1065080"/>
          </a:xfrm>
          <a:prstGeom prst="rect">
            <a:avLst/>
          </a:prstGeom>
        </p:spPr>
      </p:pic>
      <p:sp>
        <p:nvSpPr>
          <p:cNvPr id="5" name="圓角矩形 4"/>
          <p:cNvSpPr/>
          <p:nvPr/>
        </p:nvSpPr>
        <p:spPr>
          <a:xfrm>
            <a:off x="4936066" y="4504596"/>
            <a:ext cx="1490133" cy="35975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/>
        </p:nvSpPr>
        <p:spPr>
          <a:xfrm>
            <a:off x="4826000" y="4940045"/>
            <a:ext cx="1270000" cy="35975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545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Before attack prediction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577" y="1962424"/>
            <a:ext cx="6819987" cy="4202101"/>
          </a:xfrm>
        </p:spPr>
      </p:pic>
    </p:spTree>
    <p:extLst>
      <p:ext uri="{BB962C8B-B14F-4D97-AF65-F5344CB8AC3E}">
        <p14:creationId xmlns:p14="http://schemas.microsoft.com/office/powerpoint/2010/main" val="27128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r>
              <a:rPr lang="en-US" altLang="zh-TW" b="1" dirty="0" smtClean="0">
                <a:solidFill>
                  <a:schemeClr val="accent1">
                    <a:lumMod val="75000"/>
                  </a:schemeClr>
                </a:solidFill>
              </a:rPr>
              <a:t>Outline</a:t>
            </a:r>
            <a:endParaRPr lang="zh-TW" altLang="en-US" dirty="0"/>
          </a:p>
        </p:txBody>
      </p:sp>
      <p:sp>
        <p:nvSpPr>
          <p:cNvPr id="9" name="Line 14"/>
          <p:cNvSpPr>
            <a:spLocks noChangeShapeType="1"/>
          </p:cNvSpPr>
          <p:nvPr/>
        </p:nvSpPr>
        <p:spPr bwMode="auto">
          <a:xfrm rot="5400000" flipV="1">
            <a:off x="6027564" y="2567111"/>
            <a:ext cx="180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647728" y="1802713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38100" algn="ctr">
            <a:solidFill>
              <a:srgbClr val="FF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Adversarial Example Generation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669639" y="2657111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Inspection of Model Robustness against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adv_ex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Line 14"/>
          <p:cNvSpPr>
            <a:spLocks noChangeShapeType="1"/>
          </p:cNvSpPr>
          <p:nvPr/>
        </p:nvSpPr>
        <p:spPr bwMode="auto">
          <a:xfrm rot="5400000" flipV="1">
            <a:off x="6027564" y="3450701"/>
            <a:ext cx="180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3647728" y="3549236"/>
            <a:ext cx="4895850" cy="684212"/>
          </a:xfrm>
          <a:prstGeom prst="rect">
            <a:avLst/>
          </a:prstGeom>
          <a:gradFill rotWithShape="1">
            <a:gsLst>
              <a:gs pos="0">
                <a:srgbClr val="EDA14D"/>
              </a:gs>
              <a:gs pos="100000">
                <a:srgbClr val="FFCCCC"/>
              </a:gs>
            </a:gsLst>
            <a:lin ang="2700000" scaled="1"/>
          </a:gradFill>
          <a:ln w="9525" algn="ctr">
            <a:solidFill>
              <a:srgbClr val="5F5F5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4248" tIns="47124" rIns="94248" bIns="47124" anchor="ctr"/>
          <a:lstStyle/>
          <a:p>
            <a:pPr algn="ctr" defTabSz="942975">
              <a:defRPr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Defense on Trained model against </a:t>
            </a:r>
            <a:r>
              <a:rPr lang="en-US" altLang="zh-TW" dirty="0" err="1" smtClean="0">
                <a:latin typeface="Times New Roman" pitchFamily="18" charset="0"/>
                <a:cs typeface="Times New Roman" pitchFamily="18" charset="0"/>
              </a:rPr>
              <a:t>adv_ex</a:t>
            </a: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TW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851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FE1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Adversarial Prediction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060" y="1822667"/>
            <a:ext cx="7000875" cy="4191000"/>
          </a:xfrm>
        </p:spPr>
      </p:pic>
    </p:spTree>
    <p:extLst>
      <p:ext uri="{BB962C8B-B14F-4D97-AF65-F5344CB8AC3E}">
        <p14:creationId xmlns:p14="http://schemas.microsoft.com/office/powerpoint/2010/main" val="99926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Plot the difference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716" y="1851416"/>
            <a:ext cx="4686300" cy="4000500"/>
          </a:xfrm>
        </p:spPr>
      </p:pic>
    </p:spTree>
    <p:extLst>
      <p:ext uri="{BB962C8B-B14F-4D97-AF65-F5344CB8AC3E}">
        <p14:creationId xmlns:p14="http://schemas.microsoft.com/office/powerpoint/2010/main" val="284172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Transferability Test </a:t>
            </a:r>
            <a:r>
              <a:rPr lang="en-US" altLang="zh-TW" dirty="0" smtClean="0"/>
              <a:t>(</a:t>
            </a:r>
            <a:r>
              <a:rPr lang="en-US" altLang="zh-TW" dirty="0"/>
              <a:t>Salt &amp; </a:t>
            </a:r>
            <a:r>
              <a:rPr lang="en-US" altLang="zh-TW" dirty="0" smtClean="0"/>
              <a:t>Pepper)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Implement a salt &amp; pepper adversarial example and then store it</a:t>
            </a:r>
          </a:p>
          <a:p>
            <a:pPr marL="457200" lvl="1" indent="0">
              <a:buNone/>
            </a:pPr>
            <a:r>
              <a:rPr lang="en-US" altLang="zh-TW" dirty="0" smtClean="0"/>
              <a:t> (Generated from ResNet50 model)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implement an new inceptionV3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Implement a new ResNet50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Predict the salt &amp; pepper cat image stored above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212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Transferability Test (cont.)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15627"/>
            <a:ext cx="17725675" cy="1054529"/>
          </a:xfrm>
        </p:spPr>
      </p:pic>
      <p:sp>
        <p:nvSpPr>
          <p:cNvPr id="8" name="圓角矩形 7"/>
          <p:cNvSpPr/>
          <p:nvPr/>
        </p:nvSpPr>
        <p:spPr>
          <a:xfrm>
            <a:off x="5113866" y="3166863"/>
            <a:ext cx="1244601" cy="2875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719666" y="2887133"/>
            <a:ext cx="728133" cy="15575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607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73876" y="1554626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TW" sz="8000" dirty="0" smtClean="0"/>
              <a:t>Some Problems </a:t>
            </a:r>
            <a:br>
              <a:rPr lang="en-US" altLang="zh-TW" sz="8000" dirty="0" smtClean="0"/>
            </a:br>
            <a:r>
              <a:rPr lang="en-US" altLang="zh-TW" sz="8000" dirty="0" smtClean="0"/>
              <a:t>need to be solved</a:t>
            </a:r>
            <a:endParaRPr lang="zh-TW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762720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About Image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76411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The format to store the image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(i.e. cat.jpg-281 &amp; cat.png-282)</a:t>
            </a:r>
          </a:p>
          <a:p>
            <a:r>
              <a:rPr lang="en-US" altLang="zh-TW" dirty="0" smtClean="0"/>
              <a:t>The way </a:t>
            </a:r>
            <a:r>
              <a:rPr lang="en-US" altLang="zh-TW" dirty="0" smtClean="0"/>
              <a:t>you</a:t>
            </a:r>
            <a:r>
              <a:rPr lang="en-US" altLang="zh-TW" dirty="0" smtClean="0"/>
              <a:t> </a:t>
            </a:r>
            <a:r>
              <a:rPr lang="en-US" altLang="zh-TW" dirty="0" smtClean="0"/>
              <a:t>load your adversarial image( guess ) 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97332"/>
            <a:ext cx="5391150" cy="94297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345" y="3901281"/>
            <a:ext cx="3933825" cy="200025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1978429" y="4735460"/>
            <a:ext cx="3740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Origin cat(ResNet50): 282 -&gt; 287</a:t>
            </a:r>
          </a:p>
          <a:p>
            <a:r>
              <a:rPr lang="en-US" altLang="zh-TW" dirty="0" smtClean="0"/>
              <a:t>Adversarial(ResNet50): 287-&gt;287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025640" y="4483928"/>
            <a:ext cx="3740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Origin cat(ResNet50): 282 -&gt; 282</a:t>
            </a:r>
          </a:p>
          <a:p>
            <a:r>
              <a:rPr lang="en-US" altLang="zh-TW" dirty="0" smtClean="0"/>
              <a:t>Adversarial(ResNet50): 287-&gt;282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8913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About Transferability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Easy Gradient Attack can’t transfer to another model</a:t>
            </a:r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(</a:t>
            </a:r>
            <a:r>
              <a:rPr lang="en-US" altLang="zh-TW" dirty="0" smtClean="0"/>
              <a:t>FGSM: ResNet50 </a:t>
            </a:r>
            <a:r>
              <a:rPr lang="en-US" altLang="zh-TW" dirty="0" smtClean="0"/>
              <a:t>-&gt; InceptionV3)</a:t>
            </a:r>
          </a:p>
          <a:p>
            <a:r>
              <a:rPr lang="en-US" altLang="zh-TW" dirty="0" smtClean="0"/>
              <a:t>Salt &amp; Pepper work &amp; successfully cheat the Vision Service </a:t>
            </a:r>
            <a:r>
              <a:rPr lang="en-US" altLang="zh-TW" dirty="0" smtClean="0"/>
              <a:t>API, but the image is not like original one at all</a:t>
            </a:r>
            <a:r>
              <a:rPr lang="en-US" altLang="zh-TW" dirty="0" smtClean="0"/>
              <a:t> </a:t>
            </a:r>
            <a:r>
              <a:rPr lang="en-US" altLang="zh-TW" dirty="0" smtClean="0"/>
              <a:t>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255161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73876" y="1554626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TW" sz="8000" dirty="0" smtClean="0"/>
              <a:t>ImageNet</a:t>
            </a:r>
            <a:endParaRPr lang="zh-TW" altLang="en-US" sz="8000" dirty="0"/>
          </a:p>
        </p:txBody>
      </p:sp>
    </p:spTree>
    <p:extLst>
      <p:ext uri="{BB962C8B-B14F-4D97-AF65-F5344CB8AC3E}">
        <p14:creationId xmlns:p14="http://schemas.microsoft.com/office/powerpoint/2010/main" val="16989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ImageNet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 </a:t>
            </a:r>
            <a:r>
              <a:rPr lang="en-US" altLang="zh-TW" dirty="0" smtClean="0"/>
              <a:t>image </a:t>
            </a:r>
            <a:r>
              <a:rPr lang="en-US" altLang="zh-TW" dirty="0"/>
              <a:t>database organized according to the </a:t>
            </a:r>
            <a:r>
              <a:rPr lang="en-US" altLang="zh-TW" dirty="0">
                <a:hlinkClick r:id="rId2"/>
              </a:rPr>
              <a:t>WordNet</a:t>
            </a:r>
            <a:r>
              <a:rPr lang="en-US" altLang="zh-TW" dirty="0"/>
              <a:t> </a:t>
            </a:r>
            <a:r>
              <a:rPr lang="en-US" altLang="zh-TW" dirty="0" smtClean="0"/>
              <a:t>hierarchy</a:t>
            </a:r>
          </a:p>
          <a:p>
            <a:r>
              <a:rPr lang="en-US" altLang="zh-TW" dirty="0" smtClean="0"/>
              <a:t> useful </a:t>
            </a:r>
            <a:r>
              <a:rPr lang="en-US" altLang="zh-TW" dirty="0"/>
              <a:t>resource for researchers, educators, </a:t>
            </a:r>
            <a:r>
              <a:rPr lang="en-US" altLang="zh-TW" dirty="0" smtClean="0"/>
              <a:t>students</a:t>
            </a:r>
          </a:p>
          <a:p>
            <a:r>
              <a:rPr lang="en-US" altLang="zh-TW" dirty="0"/>
              <a:t> has 14,197,122 images with 21841 </a:t>
            </a:r>
            <a:r>
              <a:rPr lang="en-US" altLang="zh-TW" dirty="0" err="1"/>
              <a:t>synsets</a:t>
            </a:r>
            <a:r>
              <a:rPr lang="en-US" altLang="zh-TW" dirty="0"/>
              <a:t> indexed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6292734" y="2834639"/>
            <a:ext cx="1130531" cy="47382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06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 1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Gather the id of the </a:t>
            </a:r>
            <a:r>
              <a:rPr lang="en-US" altLang="zh-TW" dirty="0" err="1"/>
              <a:t>synsets</a:t>
            </a:r>
            <a:r>
              <a:rPr lang="en-US" altLang="zh-TW" dirty="0"/>
              <a:t> you </a:t>
            </a:r>
            <a:r>
              <a:rPr lang="en-US" altLang="zh-TW" dirty="0" smtClean="0"/>
              <a:t>need 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471" y="2531891"/>
            <a:ext cx="9133609" cy="942222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29" y="4120688"/>
            <a:ext cx="7343775" cy="1409700"/>
          </a:xfrm>
          <a:prstGeom prst="rect">
            <a:avLst/>
          </a:prstGeom>
        </p:spPr>
      </p:pic>
      <p:sp>
        <p:nvSpPr>
          <p:cNvPr id="6" name="圓角矩形 5"/>
          <p:cNvSpPr/>
          <p:nvPr/>
        </p:nvSpPr>
        <p:spPr>
          <a:xfrm>
            <a:off x="9192144" y="2766089"/>
            <a:ext cx="1130531" cy="47382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圓角矩形 6"/>
          <p:cNvSpPr/>
          <p:nvPr/>
        </p:nvSpPr>
        <p:spPr>
          <a:xfrm>
            <a:off x="5112327" y="4134314"/>
            <a:ext cx="1770611" cy="41274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696263" y="2474661"/>
            <a:ext cx="991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1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778686" y="3657159"/>
            <a:ext cx="991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2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9344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Adversarial Example</a:t>
            </a:r>
            <a:endParaRPr lang="zh-TW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892" y="2385276"/>
            <a:ext cx="5765452" cy="2277111"/>
          </a:xfrm>
        </p:spPr>
      </p:pic>
    </p:spTree>
    <p:extLst>
      <p:ext uri="{BB962C8B-B14F-4D97-AF65-F5344CB8AC3E}">
        <p14:creationId xmlns:p14="http://schemas.microsoft.com/office/powerpoint/2010/main" val="40668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9" y="545466"/>
            <a:ext cx="7406639" cy="4697869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344" y="1620981"/>
            <a:ext cx="4979814" cy="391061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455957" y="367955"/>
            <a:ext cx="991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3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7428389" y="1550645"/>
            <a:ext cx="991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4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4718756" y="766497"/>
            <a:ext cx="911079" cy="34055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圓角矩形 8"/>
          <p:cNvSpPr/>
          <p:nvPr/>
        </p:nvSpPr>
        <p:spPr>
          <a:xfrm>
            <a:off x="7774690" y="1914442"/>
            <a:ext cx="1130531" cy="47382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9038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261" y="283230"/>
            <a:ext cx="5787570" cy="6721288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2833610" y="-160963"/>
            <a:ext cx="3922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5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3334871" y="237579"/>
            <a:ext cx="3603811" cy="34055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/>
          <p:cNvCxnSpPr/>
          <p:nvPr/>
        </p:nvCxnSpPr>
        <p:spPr>
          <a:xfrm flipH="1" flipV="1">
            <a:off x="6660777" y="493060"/>
            <a:ext cx="887505" cy="121023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5952564" y="1703294"/>
            <a:ext cx="5154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B0F0"/>
                </a:solidFill>
              </a:rPr>
              <a:t>n</a:t>
            </a:r>
            <a:r>
              <a:rPr lang="en-US" altLang="zh-TW" sz="2800" dirty="0" smtClean="0">
                <a:solidFill>
                  <a:srgbClr val="00B0F0"/>
                </a:solidFill>
              </a:rPr>
              <a:t>02123394 is </a:t>
            </a:r>
            <a:r>
              <a:rPr lang="en-US" altLang="zh-TW" sz="2800" dirty="0" err="1" smtClean="0">
                <a:solidFill>
                  <a:srgbClr val="00B0F0"/>
                </a:solidFill>
              </a:rPr>
              <a:t>wnid</a:t>
            </a:r>
            <a:r>
              <a:rPr lang="en-US" altLang="zh-TW" sz="2800" dirty="0" smtClean="0">
                <a:solidFill>
                  <a:srgbClr val="00B0F0"/>
                </a:solidFill>
              </a:rPr>
              <a:t> of </a:t>
            </a:r>
            <a:r>
              <a:rPr lang="en-US" altLang="zh-TW" sz="2800" dirty="0" err="1" smtClean="0">
                <a:solidFill>
                  <a:srgbClr val="00B0F0"/>
                </a:solidFill>
              </a:rPr>
              <a:t>perisan</a:t>
            </a:r>
            <a:r>
              <a:rPr lang="en-US" altLang="zh-TW" sz="2800" dirty="0" smtClean="0">
                <a:solidFill>
                  <a:srgbClr val="00B0F0"/>
                </a:solidFill>
              </a:rPr>
              <a:t> cat</a:t>
            </a:r>
            <a:endParaRPr lang="zh-TW" alt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05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 2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Parse the URLs 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266" y="2551860"/>
            <a:ext cx="851535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453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 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Make train &amp; test directory  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353" y="2835649"/>
            <a:ext cx="6390492" cy="105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72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Step 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altLang="zh-TW" dirty="0" smtClean="0"/>
              <a:t>Download the image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8" y="2393763"/>
            <a:ext cx="7010400" cy="3819525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461" y="3016251"/>
            <a:ext cx="5800725" cy="2543175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14283"/>
            <a:ext cx="5808036" cy="347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5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Toolbox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err="1" smtClean="0"/>
              <a:t>Cleverhans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 smtClean="0"/>
              <a:t>Foolbox</a:t>
            </a:r>
            <a:endParaRPr lang="en-US" altLang="zh-TW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Adversarial Robustness Toolbox </a:t>
            </a:r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右中括弧 3"/>
          <p:cNvSpPr/>
          <p:nvPr/>
        </p:nvSpPr>
        <p:spPr>
          <a:xfrm>
            <a:off x="3175462" y="1958629"/>
            <a:ext cx="490451" cy="718069"/>
          </a:xfrm>
          <a:prstGeom prst="righ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>
            <a:stCxn id="4" idx="2"/>
          </p:cNvCxnSpPr>
          <p:nvPr/>
        </p:nvCxnSpPr>
        <p:spPr>
          <a:xfrm flipV="1">
            <a:off x="3665913" y="2302625"/>
            <a:ext cx="2959331" cy="15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6168044" y="3092335"/>
            <a:ext cx="1097280" cy="8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6869084" y="1972856"/>
            <a:ext cx="3796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Focus more on attack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434350" y="2830725"/>
            <a:ext cx="37545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smtClean="0"/>
              <a:t>More choice on defense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7590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043376"/>
              </p:ext>
            </p:extLst>
          </p:nvPr>
        </p:nvGraphicFramePr>
        <p:xfrm>
          <a:off x="1483361" y="1770610"/>
          <a:ext cx="9131992" cy="4015049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82998">
                  <a:extLst>
                    <a:ext uri="{9D8B030D-6E8A-4147-A177-3AD203B41FA5}">
                      <a16:colId xmlns:a16="http://schemas.microsoft.com/office/drawing/2014/main" val="516183496"/>
                    </a:ext>
                  </a:extLst>
                </a:gridCol>
                <a:gridCol w="2282998">
                  <a:extLst>
                    <a:ext uri="{9D8B030D-6E8A-4147-A177-3AD203B41FA5}">
                      <a16:colId xmlns:a16="http://schemas.microsoft.com/office/drawing/2014/main" val="2550113660"/>
                    </a:ext>
                  </a:extLst>
                </a:gridCol>
                <a:gridCol w="2282998">
                  <a:extLst>
                    <a:ext uri="{9D8B030D-6E8A-4147-A177-3AD203B41FA5}">
                      <a16:colId xmlns:a16="http://schemas.microsoft.com/office/drawing/2014/main" val="3325876563"/>
                    </a:ext>
                  </a:extLst>
                </a:gridCol>
                <a:gridCol w="2282998">
                  <a:extLst>
                    <a:ext uri="{9D8B030D-6E8A-4147-A177-3AD203B41FA5}">
                      <a16:colId xmlns:a16="http://schemas.microsoft.com/office/drawing/2014/main" val="770546243"/>
                    </a:ext>
                  </a:extLst>
                </a:gridCol>
              </a:tblGrid>
              <a:tr h="495855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Cleverhans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ART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Foolbox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748058"/>
                  </a:ext>
                </a:extLst>
              </a:tr>
              <a:tr h="50274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Tensorflow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408391"/>
                  </a:ext>
                </a:extLst>
              </a:tr>
              <a:tr h="50274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Keras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015742"/>
                  </a:ext>
                </a:extLst>
              </a:tr>
              <a:tr h="50274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Pytorch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555564"/>
                  </a:ext>
                </a:extLst>
              </a:tr>
              <a:tr h="50274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Caffe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>
                        <a:sym typeface="Wingdings 2" panose="05020102010507070707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06407"/>
                  </a:ext>
                </a:extLst>
              </a:tr>
              <a:tr h="50274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Theano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407984"/>
                  </a:ext>
                </a:extLst>
              </a:tr>
              <a:tr h="50274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MXNet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766677"/>
                  </a:ext>
                </a:extLst>
              </a:tr>
              <a:tr h="502742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 smtClean="0"/>
                        <a:t>Lasagne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ym typeface="Wingdings 2" panose="05020102010507070707" pitchFamily="18" charset="2"/>
                        </a:rPr>
                        <a:t></a:t>
                      </a:r>
                      <a:endParaRPr lang="zh-TW" alt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095416"/>
                  </a:ext>
                </a:extLst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754149" y="399011"/>
            <a:ext cx="5295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 smtClean="0">
                <a:latin typeface="+mj-lt"/>
              </a:rPr>
              <a:t>Supported</a:t>
            </a:r>
            <a:r>
              <a:rPr lang="en-US" altLang="zh-TW" sz="4000" dirty="0" smtClean="0"/>
              <a:t> </a:t>
            </a:r>
            <a:r>
              <a:rPr lang="en-US" altLang="zh-TW" sz="4000" dirty="0" smtClean="0">
                <a:latin typeface="+mj-lt"/>
              </a:rPr>
              <a:t>framework</a:t>
            </a:r>
            <a:endParaRPr lang="zh-TW" altLang="en-US" sz="4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895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96884" y="165620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 smtClean="0"/>
              <a:t>Defense	 Method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289" y="2143644"/>
            <a:ext cx="5257800" cy="3086100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855528" y="1554480"/>
            <a:ext cx="217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ART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449742" y="1527639"/>
            <a:ext cx="238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/>
              <a:t>Cleverhans</a:t>
            </a:r>
            <a:r>
              <a:rPr lang="en-US" altLang="zh-TW" dirty="0" smtClean="0"/>
              <a:t> &amp; </a:t>
            </a:r>
            <a:r>
              <a:rPr lang="en-US" altLang="zh-TW" dirty="0" err="1" smtClean="0"/>
              <a:t>Foolbox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470" y="2243224"/>
            <a:ext cx="32480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08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73876" y="1554626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TW" sz="8000" dirty="0" err="1" smtClean="0"/>
              <a:t>Foolbox</a:t>
            </a:r>
            <a:endParaRPr lang="zh-TW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53517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Attack Method</a:t>
            </a:r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780011" y="1710518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p"/>
            </a:pPr>
            <a:r>
              <a:rPr lang="zh-TW" altLang="en-US" b="1" dirty="0" smtClean="0">
                <a:hlinkClick r:id="rId2"/>
              </a:rPr>
              <a:t>  </a:t>
            </a:r>
            <a:r>
              <a:rPr lang="en-US" altLang="zh-TW" b="1" dirty="0" smtClean="0"/>
              <a:t>Gradient-based attacks</a:t>
            </a:r>
          </a:p>
          <a:p>
            <a:pPr marL="0" indent="0">
              <a:buNone/>
            </a:pPr>
            <a:r>
              <a:rPr lang="en-US" altLang="zh-TW" sz="2400" dirty="0" smtClean="0"/>
              <a:t>	ex: FGSM</a:t>
            </a:r>
            <a:r>
              <a:rPr lang="zh-TW" altLang="en-US" sz="2400" dirty="0" smtClean="0"/>
              <a:t>、</a:t>
            </a:r>
            <a:r>
              <a:rPr lang="en-US" altLang="zh-TW" sz="2400" dirty="0" smtClean="0"/>
              <a:t>PGD</a:t>
            </a:r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TW" b="1" dirty="0" smtClean="0"/>
              <a:t>  Score-based attacks</a:t>
            </a:r>
          </a:p>
          <a:p>
            <a:pPr marL="0" indent="0">
              <a:buNone/>
            </a:pPr>
            <a:r>
              <a:rPr lang="en-US" altLang="zh-TW" b="1" dirty="0" smtClean="0"/>
              <a:t> 	</a:t>
            </a:r>
            <a:r>
              <a:rPr lang="en-US" altLang="zh-TW" sz="2400" dirty="0" smtClean="0"/>
              <a:t>ex: </a:t>
            </a:r>
            <a:r>
              <a:rPr lang="en-US" altLang="zh-TW" sz="2400" dirty="0" err="1" smtClean="0"/>
              <a:t>SinglePixelAttack</a:t>
            </a:r>
            <a:r>
              <a:rPr lang="zh-TW" altLang="en-US" sz="2400" dirty="0" smtClean="0"/>
              <a:t>、</a:t>
            </a:r>
            <a:r>
              <a:rPr lang="en-US" altLang="zh-TW" sz="2400" dirty="0" err="1" smtClean="0"/>
              <a:t>LocalSearchAttack</a:t>
            </a:r>
            <a:endParaRPr lang="en-US" altLang="zh-TW" sz="2400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TW" b="1" dirty="0" smtClean="0"/>
              <a:t>  Decision-based attacks</a:t>
            </a:r>
          </a:p>
          <a:p>
            <a:pPr marL="0" indent="0">
              <a:buNone/>
            </a:pPr>
            <a:r>
              <a:rPr lang="en-US" altLang="zh-TW" b="1" dirty="0"/>
              <a:t> </a:t>
            </a:r>
            <a:r>
              <a:rPr lang="en-US" altLang="zh-TW" b="1" dirty="0" smtClean="0"/>
              <a:t>	</a:t>
            </a:r>
            <a:r>
              <a:rPr lang="en-US" altLang="zh-TW" sz="2400" dirty="0" smtClean="0"/>
              <a:t>ex: </a:t>
            </a:r>
            <a:r>
              <a:rPr lang="en-US" altLang="zh-TW" sz="2400" dirty="0" err="1" smtClean="0"/>
              <a:t>BoundaryAttack</a:t>
            </a:r>
            <a:r>
              <a:rPr lang="zh-TW" altLang="en-US" sz="2400" dirty="0" smtClean="0"/>
              <a:t>、</a:t>
            </a:r>
            <a:r>
              <a:rPr lang="en-US" altLang="zh-TW" sz="2400" dirty="0" err="1" smtClean="0"/>
              <a:t>SpatialAttack</a:t>
            </a:r>
            <a:r>
              <a:rPr lang="zh-TW" altLang="en-US" sz="2400" dirty="0" smtClean="0"/>
              <a:t>、</a:t>
            </a:r>
            <a:r>
              <a:rPr lang="en-US" altLang="zh-TW" sz="2400" dirty="0" err="1" smtClean="0"/>
              <a:t>SaltAndPepperNoiseAttack</a:t>
            </a:r>
            <a:endParaRPr lang="en-US" altLang="zh-TW" sz="2400" dirty="0" smtClean="0"/>
          </a:p>
          <a:p>
            <a:pPr>
              <a:buFont typeface="Wingdings" panose="05000000000000000000" pitchFamily="2" charset="2"/>
              <a:buChar char="p"/>
            </a:pPr>
            <a:r>
              <a:rPr lang="en-US" altLang="zh-TW" b="1" dirty="0" smtClean="0"/>
              <a:t>  Other attacks</a:t>
            </a:r>
          </a:p>
          <a:p>
            <a:pPr marL="0" indent="0">
              <a:buNone/>
            </a:pPr>
            <a:r>
              <a:rPr lang="en-US" altLang="zh-TW" b="1" dirty="0" smtClean="0"/>
              <a:t> 	</a:t>
            </a:r>
            <a:r>
              <a:rPr lang="en-US" altLang="zh-TW" sz="2400" dirty="0" smtClean="0"/>
              <a:t>ex: </a:t>
            </a:r>
            <a:r>
              <a:rPr lang="en-US" altLang="zh-TW" sz="2400" dirty="0" err="1" smtClean="0"/>
              <a:t>BinarizationRefinementAttack</a:t>
            </a:r>
            <a:r>
              <a:rPr lang="zh-TW" altLang="en-US" sz="2400" dirty="0" smtClean="0"/>
              <a:t>、</a:t>
            </a:r>
            <a:r>
              <a:rPr lang="en-US" altLang="zh-TW" sz="2400" dirty="0" err="1" smtClean="0"/>
              <a:t>PrecomputedImagesAttack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234732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Criteria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45770" y="1745703"/>
            <a:ext cx="4457008" cy="2563494"/>
          </a:xfrm>
        </p:spPr>
        <p:txBody>
          <a:bodyPr/>
          <a:lstStyle/>
          <a:p>
            <a:r>
              <a:rPr lang="en-US" altLang="zh-TW" dirty="0" smtClean="0"/>
              <a:t>Untargeted </a:t>
            </a:r>
          </a:p>
          <a:p>
            <a:pPr lvl="1"/>
            <a:r>
              <a:rPr lang="en-US" altLang="zh-TW" dirty="0" smtClean="0"/>
              <a:t>Misclassification</a:t>
            </a:r>
          </a:p>
          <a:p>
            <a:pPr lvl="1"/>
            <a:r>
              <a:rPr lang="en-US" altLang="zh-TW" dirty="0" err="1"/>
              <a:t>TopKMisclassification</a:t>
            </a:r>
            <a:endParaRPr lang="en-US" altLang="zh-TW" dirty="0"/>
          </a:p>
          <a:p>
            <a:pPr lvl="1"/>
            <a:r>
              <a:rPr lang="en-US" altLang="zh-TW" dirty="0" err="1" smtClean="0"/>
              <a:t>OriginalClassProbability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ConfidentMisclassification</a:t>
            </a:r>
            <a:endParaRPr lang="en-US" altLang="zh-TW" dirty="0" smtClean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5994861" y="1745703"/>
            <a:ext cx="4457008" cy="2563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</a:t>
            </a:r>
            <a:r>
              <a:rPr lang="en-US" altLang="zh-TW" dirty="0" smtClean="0"/>
              <a:t>argeted </a:t>
            </a:r>
          </a:p>
          <a:p>
            <a:pPr lvl="1"/>
            <a:r>
              <a:rPr lang="en-US" altLang="zh-TW" dirty="0" err="1" smtClean="0"/>
              <a:t>TargetClass</a:t>
            </a:r>
            <a:endParaRPr lang="en-US" altLang="zh-TW" dirty="0" smtClean="0"/>
          </a:p>
          <a:p>
            <a:pPr lvl="1"/>
            <a:r>
              <a:rPr lang="en-US" altLang="zh-TW" dirty="0" err="1"/>
              <a:t>TargetClassProbability</a:t>
            </a:r>
            <a:r>
              <a:rPr lang="en-US" altLang="zh-TW" dirty="0"/>
              <a:t>	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13425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1160</TotalTime>
  <Words>369</Words>
  <Application>Microsoft Office PowerPoint</Application>
  <PresentationFormat>寬螢幕</PresentationFormat>
  <Paragraphs>143</Paragraphs>
  <Slides>34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2" baseType="lpstr">
      <vt:lpstr>新細明體</vt:lpstr>
      <vt:lpstr>Arial</vt:lpstr>
      <vt:lpstr>Calibri</vt:lpstr>
      <vt:lpstr>Calibri Light</vt:lpstr>
      <vt:lpstr>Times New Roman</vt:lpstr>
      <vt:lpstr>Wingdings</vt:lpstr>
      <vt:lpstr>Wingdings 2</vt:lpstr>
      <vt:lpstr>Office 佈景主題</vt:lpstr>
      <vt:lpstr>Project</vt:lpstr>
      <vt:lpstr>Outline</vt:lpstr>
      <vt:lpstr>Adversarial Example</vt:lpstr>
      <vt:lpstr>Toolbox</vt:lpstr>
      <vt:lpstr>PowerPoint 簡報</vt:lpstr>
      <vt:lpstr>Defense  Method</vt:lpstr>
      <vt:lpstr>Foolbox</vt:lpstr>
      <vt:lpstr>Attack Method</vt:lpstr>
      <vt:lpstr>Criteria</vt:lpstr>
      <vt:lpstr>Untargeted attack</vt:lpstr>
      <vt:lpstr>Microsoft Captionbot</vt:lpstr>
      <vt:lpstr>Untargeted attack(cont.)</vt:lpstr>
      <vt:lpstr>PowerPoint 簡報</vt:lpstr>
      <vt:lpstr>PowerPoint 簡報</vt:lpstr>
      <vt:lpstr>Code</vt:lpstr>
      <vt:lpstr>Targeted attack</vt:lpstr>
      <vt:lpstr>LBFG on captionbot</vt:lpstr>
      <vt:lpstr>Inception V3 Test(LBFG)</vt:lpstr>
      <vt:lpstr>Before attack prediction</vt:lpstr>
      <vt:lpstr>Adversarial Prediction</vt:lpstr>
      <vt:lpstr>Plot the difference</vt:lpstr>
      <vt:lpstr>Transferability Test (Salt &amp; Pepper)</vt:lpstr>
      <vt:lpstr>Transferability Test (cont.)</vt:lpstr>
      <vt:lpstr>Some Problems  need to be solved</vt:lpstr>
      <vt:lpstr>About Image</vt:lpstr>
      <vt:lpstr>About Transferability</vt:lpstr>
      <vt:lpstr>ImageNet</vt:lpstr>
      <vt:lpstr>ImageNet</vt:lpstr>
      <vt:lpstr>Step 1 </vt:lpstr>
      <vt:lpstr>PowerPoint 簡報</vt:lpstr>
      <vt:lpstr>PowerPoint 簡報</vt:lpstr>
      <vt:lpstr>Step 2</vt:lpstr>
      <vt:lpstr>Step 3</vt:lpstr>
      <vt:lpstr>Step 4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瑞隆 洪</dc:creator>
  <cp:lastModifiedBy>瑞隆 洪</cp:lastModifiedBy>
  <cp:revision>65</cp:revision>
  <dcterms:created xsi:type="dcterms:W3CDTF">2019-03-07T05:12:28Z</dcterms:created>
  <dcterms:modified xsi:type="dcterms:W3CDTF">2019-03-08T07:47:45Z</dcterms:modified>
</cp:coreProperties>
</file>