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8" r:id="rId3"/>
    <p:sldId id="277" r:id="rId4"/>
    <p:sldId id="257" r:id="rId5"/>
    <p:sldId id="258" r:id="rId6"/>
    <p:sldId id="279" r:id="rId7"/>
    <p:sldId id="280" r:id="rId8"/>
    <p:sldId id="281" r:id="rId9"/>
    <p:sldId id="282" r:id="rId10"/>
    <p:sldId id="283" r:id="rId11"/>
    <p:sldId id="285" r:id="rId12"/>
    <p:sldId id="284" r:id="rId13"/>
    <p:sldId id="259" r:id="rId14"/>
    <p:sldId id="265" r:id="rId15"/>
    <p:sldId id="268" r:id="rId16"/>
    <p:sldId id="264" r:id="rId17"/>
    <p:sldId id="270" r:id="rId18"/>
    <p:sldId id="271" r:id="rId19"/>
    <p:sldId id="272" r:id="rId20"/>
    <p:sldId id="273" r:id="rId21"/>
    <p:sldId id="266" r:id="rId22"/>
    <p:sldId id="267" r:id="rId23"/>
    <p:sldId id="269" r:id="rId24"/>
    <p:sldId id="274" r:id="rId25"/>
    <p:sldId id="275" r:id="rId26"/>
    <p:sldId id="276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7A5B-3400-4B44-A01E-AB56F01C6D9A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EC97-C307-46B0-8CE7-FA6F33B7D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52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7A5B-3400-4B44-A01E-AB56F01C6D9A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EC97-C307-46B0-8CE7-FA6F33B7D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43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5337A5B-3400-4B44-A01E-AB56F01C6D9A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825EC97-C307-46B0-8CE7-FA6F33B7D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56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7A5B-3400-4B44-A01E-AB56F01C6D9A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EC97-C307-46B0-8CE7-FA6F33B7D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76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337A5B-3400-4B44-A01E-AB56F01C6D9A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25EC97-C307-46B0-8CE7-FA6F33B7D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632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7A5B-3400-4B44-A01E-AB56F01C6D9A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EC97-C307-46B0-8CE7-FA6F33B7D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7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7A5B-3400-4B44-A01E-AB56F01C6D9A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EC97-C307-46B0-8CE7-FA6F33B7D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48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7A5B-3400-4B44-A01E-AB56F01C6D9A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EC97-C307-46B0-8CE7-FA6F33B7D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910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7A5B-3400-4B44-A01E-AB56F01C6D9A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EC97-C307-46B0-8CE7-FA6F33B7D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039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7A5B-3400-4B44-A01E-AB56F01C6D9A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EC97-C307-46B0-8CE7-FA6F33B7D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75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7A5B-3400-4B44-A01E-AB56F01C6D9A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EC97-C307-46B0-8CE7-FA6F33B7D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62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5337A5B-3400-4B44-A01E-AB56F01C6D9A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825EC97-C307-46B0-8CE7-FA6F33B7D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488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檔案輸出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位元運算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楊琍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婷</a:t>
            </a:r>
          </a:p>
        </p:txBody>
      </p:sp>
    </p:spTree>
    <p:extLst>
      <p:ext uri="{BB962C8B-B14F-4D97-AF65-F5344CB8AC3E}">
        <p14:creationId xmlns:p14="http://schemas.microsoft.com/office/powerpoint/2010/main" val="301461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USEFUL </a:t>
            </a:r>
            <a:r>
              <a:rPr lang="en-US" altLang="zh-TW" dirty="0" smtClean="0"/>
              <a:t>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TW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496485"/>
              </p:ext>
            </p:extLst>
          </p:nvPr>
        </p:nvGraphicFramePr>
        <p:xfrm>
          <a:off x="1313644" y="2498500"/>
          <a:ext cx="9923348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9280"/>
                <a:gridCol w="4424068"/>
              </a:tblGrid>
              <a:tr h="1171978">
                <a:tc>
                  <a:txBody>
                    <a:bodyPr/>
                    <a:lstStyle/>
                    <a:p>
                      <a:r>
                        <a:rPr lang="en-US" altLang="zh-TW" sz="3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fprintf</a:t>
                      </a:r>
                      <a:r>
                        <a:rPr lang="en-US" altLang="zh-TW" sz="3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(FILE*,”...”)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altLang="zh-TW" sz="3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</a:t>
                      </a:r>
                    </a:p>
                    <a:p>
                      <a:endParaRPr lang="zh-TW" altLang="en-US" sz="3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1171978">
                <a:tc>
                  <a:txBody>
                    <a:bodyPr/>
                    <a:lstStyle/>
                    <a:p>
                      <a:r>
                        <a:rPr lang="en-US" altLang="zh-TW" sz="3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fscanf</a:t>
                      </a:r>
                      <a:r>
                        <a:rPr lang="en-US" altLang="zh-TW" sz="3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(FILE*,”…”,…) </a:t>
                      </a:r>
                      <a:endParaRPr lang="zh-TW" altLang="en-US" sz="3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scanf</a:t>
                      </a:r>
                      <a:r>
                        <a:rPr lang="en-US" altLang="zh-TW" sz="3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 </a:t>
                      </a:r>
                    </a:p>
                    <a:p>
                      <a:endParaRPr lang="zh-TW" altLang="en-US" sz="3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47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817152"/>
              </p:ext>
            </p:extLst>
          </p:nvPr>
        </p:nvGraphicFramePr>
        <p:xfrm>
          <a:off x="1203325" y="2011363"/>
          <a:ext cx="9783764" cy="463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8393"/>
                <a:gridCol w="31953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4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fgetc</a:t>
                      </a:r>
                      <a:r>
                        <a:rPr lang="en-US" altLang="zh-TW" sz="4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(FILE*)</a:t>
                      </a:r>
                      <a:endParaRPr lang="zh-TW" altLang="en-US" sz="4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4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getchar</a:t>
                      </a:r>
                      <a:r>
                        <a:rPr lang="en-US" altLang="zh-TW" sz="4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 </a:t>
                      </a:r>
                      <a:endParaRPr lang="zh-TW" altLang="en-US" sz="4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zh-TW" sz="4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fputc(int ch, FILE *fp);</a:t>
                      </a:r>
                      <a:endParaRPr lang="zh-TW" altLang="en-US" sz="4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4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putchar</a:t>
                      </a:r>
                      <a:r>
                        <a:rPr lang="en-US" altLang="zh-TW" sz="4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 </a:t>
                      </a:r>
                      <a:endParaRPr lang="zh-TW" altLang="en-US" sz="4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4000" b="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fgets</a:t>
                      </a:r>
                      <a:r>
                        <a:rPr lang="en-US" altLang="zh-TW" sz="4000" b="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(char </a:t>
                      </a:r>
                      <a:r>
                        <a:rPr lang="en-US" altLang="zh-TW" sz="40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altLang="zh-TW" sz="4000" b="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altLang="zh-TW" sz="4000" b="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zh-TW" sz="4000" b="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zh-TW" sz="4000" b="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length, FILE *</a:t>
                      </a:r>
                      <a:r>
                        <a:rPr lang="en-US" altLang="zh-TW" sz="4000" b="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altLang="zh-TW" sz="4000" b="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endParaRPr lang="zh-TW" altLang="en-US" sz="40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4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puts(); </a:t>
                      </a:r>
                      <a:endParaRPr lang="zh-TW" altLang="en-US" sz="4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zh-TW" sz="4000" b="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fputs(char *str, FILE *fp);</a:t>
                      </a:r>
                      <a:endParaRPr lang="zh-TW" altLang="en-US" sz="40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gets();</a:t>
                      </a:r>
                    </a:p>
                    <a:p>
                      <a:endParaRPr lang="zh-TW" altLang="en-US" sz="4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66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 </a:t>
            </a:r>
            <a:r>
              <a:rPr lang="en-US" altLang="zh-TW" dirty="0" smtClean="0"/>
              <a:t>II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2800" dirty="0" smtClean="0"/>
          </a:p>
          <a:p>
            <a:r>
              <a:rPr lang="zh-TW" altLang="en-US" sz="3200" dirty="0" smtClean="0"/>
              <a:t>首先創造一個</a:t>
            </a:r>
            <a:r>
              <a:rPr lang="en-US" altLang="zh-TW" sz="3200" dirty="0" smtClean="0"/>
              <a:t>“</a:t>
            </a:r>
            <a:r>
              <a:rPr lang="en-US" altLang="zh-TW" sz="3200" dirty="0"/>
              <a:t>read.txt</a:t>
            </a:r>
            <a:r>
              <a:rPr lang="en-US" altLang="zh-TW" sz="3200" dirty="0" smtClean="0"/>
              <a:t>”,</a:t>
            </a:r>
            <a:r>
              <a:rPr lang="zh-TW" altLang="en-US" sz="3200" dirty="0" smtClean="0"/>
              <a:t>然後</a:t>
            </a:r>
            <a:r>
              <a:rPr lang="zh-TW" altLang="en-US" sz="3200" dirty="0"/>
              <a:t>輸入</a:t>
            </a:r>
            <a:r>
              <a:rPr lang="en-US" altLang="zh-TW" sz="3200" dirty="0" smtClean="0"/>
              <a:t>“I </a:t>
            </a:r>
            <a:r>
              <a:rPr lang="en-US" altLang="zh-TW" sz="3200" dirty="0"/>
              <a:t>love </a:t>
            </a:r>
            <a:r>
              <a:rPr lang="en-US" altLang="zh-TW" sz="3200" dirty="0" err="1"/>
              <a:t>awakinglionin</a:t>
            </a:r>
            <a:r>
              <a:rPr lang="en-US" altLang="zh-TW" sz="3200" dirty="0"/>
              <a:t> </a:t>
            </a:r>
            <a:r>
              <a:rPr lang="en-US" altLang="zh-TW" sz="3200" dirty="0" smtClean="0"/>
              <a:t>65304”.</a:t>
            </a:r>
            <a:endParaRPr lang="en-US" altLang="zh-TW" sz="3200" dirty="0"/>
          </a:p>
          <a:p>
            <a:r>
              <a:rPr lang="zh-TW" altLang="en-US" sz="3200" dirty="0" smtClean="0"/>
              <a:t>再</a:t>
            </a:r>
            <a:r>
              <a:rPr lang="zh-TW" altLang="en-US" sz="3200" dirty="0"/>
              <a:t>將</a:t>
            </a:r>
            <a:r>
              <a:rPr lang="en-US" altLang="zh-TW" sz="3200" dirty="0" smtClean="0"/>
              <a:t>“read.txt</a:t>
            </a:r>
            <a:r>
              <a:rPr lang="en-US" altLang="zh-TW" sz="3200" dirty="0"/>
              <a:t>” </a:t>
            </a:r>
            <a:r>
              <a:rPr lang="zh-TW" altLang="en-US" sz="3200" dirty="0" smtClean="0"/>
              <a:t>內的訊息印在螢幕上</a:t>
            </a:r>
            <a:endParaRPr lang="en-US" altLang="zh-TW" sz="3200" dirty="0"/>
          </a:p>
          <a:p>
            <a:r>
              <a:rPr lang="zh-TW" altLang="en-US" sz="3200" dirty="0" smtClean="0"/>
              <a:t>之後再</a:t>
            </a:r>
            <a:r>
              <a:rPr lang="en-US" altLang="zh-TW" sz="3200" dirty="0" smtClean="0"/>
              <a:t>,</a:t>
            </a:r>
            <a:r>
              <a:rPr lang="zh-TW" altLang="en-US" sz="3200" dirty="0" smtClean="0"/>
              <a:t>創建一個新的 </a:t>
            </a:r>
            <a:r>
              <a:rPr lang="en-US" altLang="zh-TW" sz="3200" dirty="0" smtClean="0"/>
              <a:t>“write.txt” </a:t>
            </a:r>
            <a:r>
              <a:rPr lang="zh-TW" altLang="en-US" sz="3200" dirty="0" smtClean="0"/>
              <a:t>用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fopen</a:t>
            </a:r>
            <a:r>
              <a:rPr lang="en-US" altLang="zh-TW" sz="3200" dirty="0"/>
              <a:t>() function.</a:t>
            </a:r>
          </a:p>
          <a:p>
            <a:r>
              <a:rPr lang="zh-TW" altLang="en-US" sz="3200" dirty="0" smtClean="0"/>
              <a:t>再將</a:t>
            </a:r>
            <a:r>
              <a:rPr lang="en-US" altLang="zh-TW" sz="3200" dirty="0" smtClean="0"/>
              <a:t>“I </a:t>
            </a:r>
            <a:r>
              <a:rPr lang="en-US" altLang="zh-TW" sz="3200" dirty="0"/>
              <a:t>love </a:t>
            </a:r>
            <a:r>
              <a:rPr lang="en-US" altLang="zh-TW" sz="3200" dirty="0" err="1"/>
              <a:t>awakinglionin</a:t>
            </a:r>
            <a:r>
              <a:rPr lang="en-US" altLang="zh-TW" sz="3200" dirty="0"/>
              <a:t> </a:t>
            </a:r>
            <a:r>
              <a:rPr lang="en-US" altLang="zh-TW" sz="3200" dirty="0" smtClean="0"/>
              <a:t>65304 </a:t>
            </a:r>
            <a:r>
              <a:rPr lang="en-US" altLang="zh-TW" sz="3200" dirty="0"/>
              <a:t>forever and ever</a:t>
            </a:r>
            <a:r>
              <a:rPr lang="en-US" altLang="zh-TW" sz="3200" dirty="0" smtClean="0"/>
              <a:t>”</a:t>
            </a:r>
            <a:r>
              <a:rPr lang="zh-TW" altLang="en-US" sz="3200" dirty="0" smtClean="0"/>
              <a:t>寫入</a:t>
            </a:r>
            <a:r>
              <a:rPr lang="en-US" altLang="zh-TW" sz="3200" dirty="0"/>
              <a:t>“write.txt”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38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bitwise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44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位元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1 byte = 8 </a:t>
            </a:r>
            <a:r>
              <a:rPr lang="en-US" altLang="zh-TW" sz="3200" dirty="0" smtClean="0"/>
              <a:t>bits</a:t>
            </a:r>
          </a:p>
          <a:p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: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bytes (32 </a:t>
            </a:r>
            <a:r>
              <a:rPr lang="en-US" altLang="zh-TW" sz="3200" dirty="0" smtClean="0"/>
              <a:t>bits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Float :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 bytes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(32 </a:t>
            </a:r>
            <a:r>
              <a:rPr lang="en-US" altLang="zh-TW" sz="3200" dirty="0"/>
              <a:t>bits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Double :  8 bytes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(64 </a:t>
            </a:r>
            <a:r>
              <a:rPr lang="en-US" altLang="zh-TW" sz="3200" dirty="0"/>
              <a:t>bits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 :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bytes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/>
              <a:t>bits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Bit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由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和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表示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302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 smtClean="0"/>
              <a:t>有些程式需要以</a:t>
            </a:r>
            <a:r>
              <a:rPr lang="en-US" altLang="zh-TW" sz="3200" dirty="0" smtClean="0"/>
              <a:t>bit</a:t>
            </a:r>
            <a:r>
              <a:rPr lang="zh-TW" altLang="en-US" sz="3200" dirty="0" smtClean="0"/>
              <a:t>的形式進行運算</a:t>
            </a:r>
            <a:endParaRPr lang="en-US" altLang="zh-TW" sz="3200" dirty="0" smtClean="0"/>
          </a:p>
          <a:p>
            <a:pPr lvl="1">
              <a:lnSpc>
                <a:spcPct val="150000"/>
              </a:lnSpc>
            </a:pPr>
            <a:r>
              <a:rPr lang="en-US" altLang="zh-TW" sz="3200" dirty="0" smtClean="0"/>
              <a:t>compilers </a:t>
            </a:r>
            <a:r>
              <a:rPr lang="en-US" altLang="zh-TW" sz="3200" dirty="0"/>
              <a:t>and operating </a:t>
            </a:r>
            <a:r>
              <a:rPr lang="en-US" altLang="zh-TW" sz="3200" dirty="0" smtClean="0"/>
              <a:t>systems</a:t>
            </a:r>
            <a:endParaRPr lang="en-US" altLang="zh-TW" sz="3200" dirty="0"/>
          </a:p>
          <a:p>
            <a:pPr lvl="1">
              <a:lnSpc>
                <a:spcPct val="150000"/>
              </a:lnSpc>
            </a:pPr>
            <a:r>
              <a:rPr lang="zh-TW" altLang="en-US" sz="3200" dirty="0" smtClean="0"/>
              <a:t>加密</a:t>
            </a:r>
            <a:endParaRPr lang="en-US" altLang="zh-TW" sz="3200" dirty="0" smtClean="0"/>
          </a:p>
          <a:p>
            <a:pPr lvl="1">
              <a:lnSpc>
                <a:spcPct val="150000"/>
              </a:lnSpc>
            </a:pPr>
            <a:r>
              <a:rPr lang="zh-TW" altLang="en-US" sz="3200" dirty="0" smtClean="0"/>
              <a:t>影像處理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339079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運算符號</a:t>
            </a:r>
            <a:endParaRPr lang="zh-TW" altLang="en-US"/>
          </a:p>
        </p:txBody>
      </p:sp>
      <p:graphicFrame>
        <p:nvGraphicFramePr>
          <p:cNvPr id="70" name="內容版面配置區 6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039204"/>
              </p:ext>
            </p:extLst>
          </p:nvPr>
        </p:nvGraphicFramePr>
        <p:xfrm>
          <a:off x="1203325" y="2011363"/>
          <a:ext cx="9783762" cy="4572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1254"/>
                <a:gridCol w="3261254"/>
                <a:gridCol w="3261254"/>
              </a:tblGrid>
              <a:tr h="653143">
                <a:tc>
                  <a:txBody>
                    <a:bodyPr/>
                    <a:lstStyle/>
                    <a:p>
                      <a:pPr algn="ctr"/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意義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&amp;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AND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且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|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或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^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XOR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互斥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~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補數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&lt;&lt;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Shift Left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左移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&gt;&gt;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Shift Right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右移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91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&amp;(</a:t>
            </a:r>
            <a:r>
              <a:rPr lang="zh-TW" altLang="en-US" dirty="0" smtClean="0"/>
              <a:t>且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5000"/>
              </a:lnSpc>
              <a:spcBef>
                <a:spcPts val="400"/>
              </a:spcBef>
            </a:pPr>
            <a:r>
              <a:rPr lang="zh-TW" alt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以</a:t>
            </a:r>
            <a:r>
              <a:rPr lang="en-US" altLang="zh-TW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16bits </a:t>
            </a:r>
            <a:r>
              <a:rPr lang="zh-TW" alt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altLang="zh-TW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為例</a:t>
            </a:r>
            <a:endParaRPr lang="en-US" altLang="zh-TW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ts val="400"/>
              </a:spcBef>
            </a:pPr>
            <a:endParaRPr lang="en-US" altLang="zh-TW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ts val="400"/>
              </a:spcBef>
            </a:pPr>
            <a:r>
              <a:rPr lang="en-US" altLang="zh-TW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21;		</a:t>
            </a:r>
            <a:r>
              <a:rPr lang="en-US" altLang="zh-TW" sz="3600" spc="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0000000000010101</a:t>
            </a:r>
            <a:endParaRPr lang="en-US" altLang="zh-TW" sz="3600" spc="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ts val="400"/>
              </a:spcBef>
            </a:pPr>
            <a:r>
              <a:rPr lang="en-US" altLang="zh-TW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altLang="zh-TW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56;		</a:t>
            </a:r>
            <a:r>
              <a:rPr lang="en-US" altLang="zh-TW" sz="3600" spc="2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0000000000111000</a:t>
            </a:r>
          </a:p>
          <a:p>
            <a:pPr marL="1577600" lvl="8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altLang="zh-TW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>
              <a:lnSpc>
                <a:spcPct val="75000"/>
              </a:lnSpc>
              <a:spcBef>
                <a:spcPts val="400"/>
              </a:spcBef>
            </a:pPr>
            <a:r>
              <a:rPr lang="en-US" altLang="zh-TW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altLang="zh-TW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US" altLang="zh-TW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j;	</a:t>
            </a:r>
            <a:r>
              <a:rPr lang="en-US" altLang="zh-TW" sz="3600" spc="2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0000000000010000</a:t>
            </a:r>
          </a:p>
          <a:p>
            <a:pPr>
              <a:lnSpc>
                <a:spcPct val="75000"/>
              </a:lnSpc>
              <a:spcBef>
                <a:spcPts val="400"/>
              </a:spcBef>
            </a:pP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ts val="400"/>
              </a:spcBef>
            </a:pP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endParaRPr lang="en-US" altLang="zh-TW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4584879" y="4082602"/>
            <a:ext cx="5035639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411540" y="2801154"/>
            <a:ext cx="395347" cy="23053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561739" y="2807594"/>
            <a:ext cx="313633" cy="229887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733380" y="2814034"/>
            <a:ext cx="313633" cy="229887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204961" y="2807594"/>
            <a:ext cx="313633" cy="2298878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733500"/>
              </p:ext>
            </p:extLst>
          </p:nvPr>
        </p:nvGraphicFramePr>
        <p:xfrm>
          <a:off x="9848353" y="4486743"/>
          <a:ext cx="227729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097"/>
                <a:gridCol w="759097"/>
                <a:gridCol w="75909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A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B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&amp;</a:t>
                      </a:r>
                      <a:endParaRPr lang="zh-TW" altLang="en-US" sz="2400" dirty="0"/>
                    </a:p>
                  </a:txBody>
                  <a:tcPr anchor="ctr"/>
                </a:tc>
              </a:tr>
              <a:tr h="4557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</a:tr>
              <a:tr h="4557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</a:tr>
              <a:tr h="4557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</a:tr>
              <a:tr h="4557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26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|(</a:t>
            </a:r>
            <a:r>
              <a:rPr lang="zh-TW" altLang="en-US" dirty="0"/>
              <a:t>或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75000"/>
              </a:lnSpc>
              <a:spcBef>
                <a:spcPts val="400"/>
              </a:spcBef>
            </a:pPr>
            <a:r>
              <a:rPr lang="zh-TW" alt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以</a:t>
            </a:r>
            <a:r>
              <a:rPr lang="en-US" altLang="zh-TW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16bits </a:t>
            </a:r>
            <a:r>
              <a:rPr lang="zh-TW" alt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altLang="zh-TW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為例</a:t>
            </a:r>
            <a:endParaRPr lang="en-US" altLang="zh-TW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ts val="400"/>
              </a:spcBef>
            </a:pPr>
            <a:endParaRPr lang="en-US" altLang="zh-TW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ts val="400"/>
              </a:spcBef>
            </a:pPr>
            <a:r>
              <a:rPr lang="en-US" altLang="zh-TW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21;		</a:t>
            </a:r>
            <a:r>
              <a:rPr lang="en-US" altLang="zh-TW" sz="3600" spc="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0000000000010101</a:t>
            </a:r>
            <a:endParaRPr lang="en-US" altLang="zh-TW" sz="3600" spc="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ts val="400"/>
              </a:spcBef>
            </a:pPr>
            <a:r>
              <a:rPr lang="en-US" altLang="zh-TW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altLang="zh-TW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56;		</a:t>
            </a:r>
            <a:r>
              <a:rPr lang="en-US" altLang="zh-TW" sz="3600" spc="2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0000000000111000</a:t>
            </a:r>
          </a:p>
          <a:p>
            <a:pPr marL="1577600" lvl="8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altLang="zh-TW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>
              <a:lnSpc>
                <a:spcPct val="75000"/>
              </a:lnSpc>
              <a:spcBef>
                <a:spcPts val="400"/>
              </a:spcBef>
            </a:pPr>
            <a:r>
              <a:rPr lang="en-US" altLang="zh-TW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k = </a:t>
            </a:r>
            <a:r>
              <a:rPr lang="en-US" altLang="zh-TW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| j</a:t>
            </a:r>
            <a:r>
              <a:rPr lang="en-US" altLang="zh-TW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altLang="zh-TW" sz="3600" spc="2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0000000000111101</a:t>
            </a:r>
          </a:p>
          <a:p>
            <a:pPr>
              <a:lnSpc>
                <a:spcPct val="75000"/>
              </a:lnSpc>
              <a:spcBef>
                <a:spcPts val="400"/>
              </a:spcBef>
            </a:pP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endParaRPr lang="en-US" altLang="zh-TW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4584879" y="4082602"/>
            <a:ext cx="5035639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422844" y="2807594"/>
            <a:ext cx="395347" cy="23053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561739" y="2807594"/>
            <a:ext cx="313633" cy="229887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733380" y="2814034"/>
            <a:ext cx="313633" cy="229887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204961" y="2807594"/>
            <a:ext cx="313633" cy="2298878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464524"/>
              </p:ext>
            </p:extLst>
          </p:nvPr>
        </p:nvGraphicFramePr>
        <p:xfrm>
          <a:off x="9848353" y="4486743"/>
          <a:ext cx="227729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097"/>
                <a:gridCol w="759097"/>
                <a:gridCol w="75909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A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B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&amp;</a:t>
                      </a:r>
                      <a:endParaRPr lang="zh-TW" altLang="en-US" sz="2400" dirty="0"/>
                    </a:p>
                  </a:txBody>
                  <a:tcPr anchor="ctr"/>
                </a:tc>
              </a:tr>
              <a:tr h="4557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</a:tr>
              <a:tr h="4557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anchor="ctr"/>
                </a:tc>
              </a:tr>
              <a:tr h="4557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anchor="ctr"/>
                </a:tc>
              </a:tr>
              <a:tr h="4557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29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^(</a:t>
            </a:r>
            <a:r>
              <a:rPr lang="zh-TW" altLang="en-US" dirty="0" smtClean="0"/>
              <a:t>互斥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75000"/>
              </a:lnSpc>
              <a:spcBef>
                <a:spcPts val="400"/>
              </a:spcBef>
            </a:pPr>
            <a:r>
              <a:rPr lang="zh-TW" alt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以</a:t>
            </a:r>
            <a:r>
              <a:rPr lang="en-US" altLang="zh-TW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16bits </a:t>
            </a:r>
            <a:r>
              <a:rPr lang="zh-TW" alt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altLang="zh-TW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為例</a:t>
            </a:r>
            <a:endParaRPr lang="en-US" altLang="zh-TW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ts val="400"/>
              </a:spcBef>
            </a:pPr>
            <a:endParaRPr lang="en-US" altLang="zh-TW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ts val="400"/>
              </a:spcBef>
            </a:pPr>
            <a:r>
              <a:rPr lang="en-US" altLang="zh-TW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21;		</a:t>
            </a:r>
            <a:r>
              <a:rPr lang="en-US" altLang="zh-TW" sz="3600" spc="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0000000000010101</a:t>
            </a:r>
            <a:endParaRPr lang="en-US" altLang="zh-TW" sz="3600" spc="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ts val="400"/>
              </a:spcBef>
            </a:pPr>
            <a:r>
              <a:rPr lang="en-US" altLang="zh-TW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altLang="zh-TW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56;		</a:t>
            </a:r>
            <a:r>
              <a:rPr lang="en-US" altLang="zh-TW" sz="3600" spc="2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0000000000111000</a:t>
            </a:r>
          </a:p>
          <a:p>
            <a:pPr marL="1577600" lvl="8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altLang="zh-TW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TW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k = </a:t>
            </a:r>
            <a:r>
              <a:rPr lang="en-US" altLang="zh-TW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^ </a:t>
            </a:r>
            <a:r>
              <a:rPr lang="en-US" altLang="zh-TW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j;	</a:t>
            </a:r>
            <a:r>
              <a:rPr lang="en-US" altLang="zh-TW" sz="3600" spc="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0000000000101101</a:t>
            </a:r>
            <a:r>
              <a:rPr lang="en-US" altLang="zh-TW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endParaRPr lang="en-US" altLang="zh-TW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4584879" y="4082602"/>
            <a:ext cx="5035639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422844" y="2807594"/>
            <a:ext cx="395347" cy="23053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561739" y="2807594"/>
            <a:ext cx="313633" cy="229887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733380" y="2814034"/>
            <a:ext cx="313633" cy="229887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204961" y="2807594"/>
            <a:ext cx="313633" cy="2298878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493230"/>
              </p:ext>
            </p:extLst>
          </p:nvPr>
        </p:nvGraphicFramePr>
        <p:xfrm>
          <a:off x="9848353" y="4486743"/>
          <a:ext cx="227729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097"/>
                <a:gridCol w="759097"/>
                <a:gridCol w="75909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A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B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&amp;</a:t>
                      </a:r>
                      <a:endParaRPr lang="zh-TW" altLang="en-US" sz="2400" dirty="0"/>
                    </a:p>
                  </a:txBody>
                  <a:tcPr anchor="ctr"/>
                </a:tc>
              </a:tr>
              <a:tr h="4557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</a:tr>
              <a:tr h="4557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anchor="ctr"/>
                </a:tc>
              </a:tr>
              <a:tr h="4557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anchor="ctr"/>
                </a:tc>
              </a:tr>
              <a:tr h="4557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97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FILE_IN&amp;FILE_OUT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43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~(</a:t>
            </a:r>
            <a:r>
              <a:rPr lang="zh-TW" altLang="en-US" dirty="0" smtClean="0"/>
              <a:t>補數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75000"/>
              </a:lnSpc>
              <a:spcBef>
                <a:spcPts val="400"/>
              </a:spcBef>
            </a:pPr>
            <a:r>
              <a:rPr lang="zh-TW" alt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以</a:t>
            </a:r>
            <a:r>
              <a:rPr lang="en-US" altLang="zh-TW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16bits </a:t>
            </a:r>
            <a:r>
              <a:rPr lang="zh-TW" alt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altLang="zh-TW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為例</a:t>
            </a:r>
            <a:endParaRPr lang="en-US" altLang="zh-TW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ts val="400"/>
              </a:spcBef>
            </a:pPr>
            <a:endParaRPr lang="en-US" altLang="zh-TW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ts val="400"/>
              </a:spcBef>
            </a:pPr>
            <a:r>
              <a:rPr lang="en-US" altLang="zh-TW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21;		</a:t>
            </a:r>
            <a:r>
              <a:rPr lang="en-US" altLang="zh-TW" sz="3600" spc="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0000000000010101</a:t>
            </a:r>
            <a:endParaRPr lang="en-US" altLang="zh-TW" sz="3600" spc="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ts val="400"/>
              </a:spcBef>
            </a:pPr>
            <a:r>
              <a:rPr lang="en-US" altLang="zh-TW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k = ~</a:t>
            </a:r>
            <a:r>
              <a:rPr lang="en-US" altLang="zh-TW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n-US" altLang="zh-TW" sz="3600" spc="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1111111111101010</a:t>
            </a:r>
            <a:endParaRPr lang="en-US" altLang="zh-TW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ts val="400"/>
              </a:spcBef>
            </a:pP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ts val="400"/>
              </a:spcBef>
            </a:pPr>
            <a:endParaRPr lang="en-US" altLang="zh-TW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4782552" y="3451537"/>
            <a:ext cx="5035639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422844" y="2807594"/>
            <a:ext cx="395347" cy="12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561739" y="2807594"/>
            <a:ext cx="313633" cy="12600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733380" y="2814034"/>
            <a:ext cx="313633" cy="12960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204961" y="2807594"/>
            <a:ext cx="313633" cy="1260000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481824"/>
              </p:ext>
            </p:extLst>
          </p:nvPr>
        </p:nvGraphicFramePr>
        <p:xfrm>
          <a:off x="10226168" y="5106472"/>
          <a:ext cx="151819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097"/>
                <a:gridCol w="75909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A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~</a:t>
                      </a:r>
                      <a:endParaRPr lang="zh-TW" altLang="en-US" sz="2400" dirty="0"/>
                    </a:p>
                  </a:txBody>
                  <a:tcPr anchor="ctr"/>
                </a:tc>
              </a:tr>
              <a:tr h="4557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anchor="ctr"/>
                </a:tc>
              </a:tr>
              <a:tr h="4557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98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&lt;&lt; (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左移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,&gt;&gt; (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右移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02919" y="2011680"/>
            <a:ext cx="10001702" cy="400275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= 13;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altLang="zh-TW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altLang="zh-TW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2;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endParaRPr lang="en-US" altLang="zh-TW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TW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altLang="zh-TW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altLang="zh-TW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endParaRPr lang="zh-TW" altLang="en-US" sz="3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450736" y="1774110"/>
            <a:ext cx="5979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/>
              <a:t>0</a:t>
            </a:r>
            <a:r>
              <a:rPr lang="en-US" altLang="zh-TW" sz="4800" dirty="0" smtClean="0"/>
              <a:t>0000000001101</a:t>
            </a:r>
            <a:endParaRPr lang="zh-TW" altLang="en-US" sz="4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842398" y="1774110"/>
            <a:ext cx="2070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/>
              <a:t>00</a:t>
            </a:r>
            <a:endParaRPr lang="zh-TW" altLang="en-US" sz="4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450732" y="2845885"/>
            <a:ext cx="5979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/>
              <a:t>0</a:t>
            </a:r>
            <a:r>
              <a:rPr lang="en-US" altLang="zh-TW" sz="4800" dirty="0" smtClean="0"/>
              <a:t>0000000001101</a:t>
            </a:r>
            <a:endParaRPr lang="zh-TW" altLang="en-US" sz="4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842394" y="2845885"/>
            <a:ext cx="2070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/>
              <a:t>00</a:t>
            </a:r>
            <a:endParaRPr lang="zh-TW" altLang="en-US" sz="4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125157" y="2848118"/>
            <a:ext cx="1196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800"/>
            </a:lvl1pPr>
          </a:lstStyle>
          <a:p>
            <a:r>
              <a:rPr lang="en-US" altLang="zh-TW" dirty="0" smtClean="0">
                <a:solidFill>
                  <a:srgbClr val="FFFF00"/>
                </a:solidFill>
              </a:rPr>
              <a:t>00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868727" y="4149541"/>
            <a:ext cx="5979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/>
              <a:t>00000000000011</a:t>
            </a:r>
            <a:endParaRPr lang="zh-TW" altLang="en-US" sz="4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187562" y="4149540"/>
            <a:ext cx="2070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/>
              <a:t>01</a:t>
            </a:r>
            <a:endParaRPr lang="zh-TW" altLang="en-US" sz="4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852338" y="4147308"/>
            <a:ext cx="1196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800"/>
            </a:lvl1pPr>
          </a:lstStyle>
          <a:p>
            <a:r>
              <a:rPr lang="en-US" altLang="zh-TW" dirty="0" smtClean="0">
                <a:solidFill>
                  <a:srgbClr val="FFFF00"/>
                </a:solidFill>
              </a:rPr>
              <a:t>00</a:t>
            </a:r>
            <a:endParaRPr lang="zh-TW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66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96296E-6 L -0.05156 0.003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" y="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7.40741E-7 L 0.05586 0.0011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precedence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&lt;&lt;</a:t>
            </a:r>
            <a:r>
              <a:rPr lang="en-US" altLang="zh-TW" sz="2800" dirty="0"/>
              <a:t>	</a:t>
            </a:r>
            <a:r>
              <a:rPr lang="en-US" altLang="zh-TW" sz="2800" dirty="0" smtClean="0"/>
              <a:t>&gt;&gt;</a:t>
            </a:r>
            <a:r>
              <a:rPr lang="zh-TW" altLang="en-US" sz="2800" dirty="0" smtClean="0"/>
              <a:t>優先次序較 </a:t>
            </a:r>
            <a:r>
              <a:rPr lang="en-US" altLang="zh-TW" sz="2800" dirty="0" smtClean="0"/>
              <a:t>+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-</a:t>
            </a:r>
            <a:r>
              <a:rPr lang="zh-TW" altLang="en-US" sz="2800" dirty="0" smtClean="0"/>
              <a:t> * </a:t>
            </a:r>
            <a:r>
              <a:rPr lang="en-US" altLang="zh-TW" sz="2800" dirty="0" smtClean="0"/>
              <a:t>/</a:t>
            </a:r>
            <a:r>
              <a:rPr lang="zh-TW" altLang="en-US" sz="2800" dirty="0" smtClean="0"/>
              <a:t> 之後</a:t>
            </a:r>
            <a:endParaRPr lang="en-US" altLang="zh-TW" sz="2800" dirty="0" smtClean="0"/>
          </a:p>
          <a:p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800" dirty="0" smtClean="0"/>
              <a:t> 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TW" sz="2800" dirty="0"/>
              <a:t> 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sz="2800" dirty="0"/>
              <a:t> 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TW" sz="2800" dirty="0"/>
              <a:t> 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TW" sz="2800" dirty="0"/>
              <a:t> means 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800" dirty="0"/>
              <a:t> 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TW" sz="2800" dirty="0"/>
              <a:t> 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(2</a:t>
            </a:r>
            <a:r>
              <a:rPr lang="en-US" altLang="zh-TW" sz="2800" dirty="0"/>
              <a:t> 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TW" sz="2800" dirty="0"/>
              <a:t> 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1)</a:t>
            </a:r>
            <a:r>
              <a:rPr lang="en-US" altLang="zh-TW" sz="2800" dirty="0"/>
              <a:t>, not 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800" dirty="0"/>
              <a:t> 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TW" sz="2800" dirty="0"/>
              <a:t> 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2)</a:t>
            </a:r>
            <a:r>
              <a:rPr lang="en-US" altLang="zh-TW" sz="2800" dirty="0"/>
              <a:t> 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TW" sz="2800" dirty="0"/>
              <a:t>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405330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1600200" algn="l"/>
              </a:tabLst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altLang="zh-TW" sz="2400" dirty="0" smtClean="0"/>
              <a:t>,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2400" dirty="0"/>
              <a:t>,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altLang="zh-TW" sz="2400" dirty="0"/>
              <a:t>, and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zh-TW" sz="2400" dirty="0"/>
              <a:t> operators </a:t>
            </a:r>
            <a:r>
              <a:rPr lang="zh-TW" altLang="en-US" sz="2400" dirty="0" smtClean="0"/>
              <a:t>都有他們各自的優先次</a:t>
            </a:r>
            <a:r>
              <a:rPr lang="zh-TW" altLang="en-US" sz="2400" dirty="0"/>
              <a:t>序</a:t>
            </a:r>
            <a:endParaRPr lang="en-US" altLang="zh-TW" sz="2400" dirty="0"/>
          </a:p>
          <a:p>
            <a:pPr>
              <a:tabLst>
                <a:tab pos="1600200" algn="l"/>
              </a:tabLst>
            </a:pPr>
            <a:endParaRPr lang="en-US" altLang="zh-TW" sz="2400" dirty="0" smtClean="0"/>
          </a:p>
          <a:p>
            <a:pPr>
              <a:tabLst>
                <a:tab pos="1600200" algn="l"/>
              </a:tabLst>
            </a:pPr>
            <a:endParaRPr lang="en-US" altLang="zh-TW" sz="2400" dirty="0"/>
          </a:p>
          <a:p>
            <a:pPr>
              <a:tabLst>
                <a:tab pos="1600200" algn="l"/>
              </a:tabLst>
            </a:pPr>
            <a:endParaRPr lang="en-US" altLang="zh-TW" sz="2400" dirty="0" smtClean="0"/>
          </a:p>
          <a:p>
            <a:pPr>
              <a:tabLst>
                <a:tab pos="1600200" algn="l"/>
              </a:tabLst>
            </a:pPr>
            <a:r>
              <a:rPr lang="en-US" altLang="zh-TW" sz="2400" dirty="0" smtClean="0"/>
              <a:t>Examples</a:t>
            </a:r>
            <a:r>
              <a:rPr lang="en-US" altLang="zh-TW" sz="2400" dirty="0"/>
              <a:t>:</a:t>
            </a:r>
          </a:p>
          <a:p>
            <a:pPr>
              <a:buFontTx/>
              <a:buNone/>
              <a:tabLst>
                <a:tab pos="1600200" algn="l"/>
              </a:tabLst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~j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zh-TW" sz="2400" dirty="0"/>
              <a:t>  means 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(~j))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endParaRPr lang="en-US" altLang="zh-TW" sz="2400" dirty="0"/>
          </a:p>
          <a:p>
            <a:pPr>
              <a:buFontTx/>
              <a:buNone/>
              <a:tabLst>
                <a:tab pos="1600200" algn="l"/>
              </a:tabLst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~k</a:t>
            </a:r>
            <a:r>
              <a:rPr lang="en-US" altLang="zh-TW" sz="2400" dirty="0"/>
              <a:t>  means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(j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(~k))</a:t>
            </a:r>
            <a:endParaRPr lang="en-US" altLang="zh-TW" sz="2400" dirty="0"/>
          </a:p>
          <a:p>
            <a:pPr>
              <a:tabLst>
                <a:tab pos="1600200" algn="l"/>
              </a:tabLst>
            </a:pPr>
            <a:r>
              <a:rPr lang="zh-TW" altLang="en-US" sz="2400" dirty="0" smtClean="0"/>
              <a:t>使用</a:t>
            </a:r>
            <a:r>
              <a:rPr lang="en-US" altLang="zh-TW" sz="2400" dirty="0" smtClean="0"/>
              <a:t>()</a:t>
            </a:r>
            <a:r>
              <a:rPr lang="zh-TW" altLang="en-US" sz="2400" dirty="0" smtClean="0"/>
              <a:t>以避免錯誤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535397"/>
              </p:ext>
            </p:extLst>
          </p:nvPr>
        </p:nvGraphicFramePr>
        <p:xfrm>
          <a:off x="1589741" y="2413995"/>
          <a:ext cx="58733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6689"/>
                <a:gridCol w="2936689"/>
              </a:tblGrid>
              <a:tr h="370840">
                <a:tc rowSpan="4">
                  <a:txBody>
                    <a:bodyPr/>
                    <a:lstStyle/>
                    <a:p>
                      <a:r>
                        <a:rPr lang="en-US" altLang="zh-TW" sz="1800" dirty="0" smtClean="0"/>
                        <a:t>Highest</a:t>
                      </a:r>
                    </a:p>
                    <a:p>
                      <a:endParaRPr lang="en-US" altLang="zh-TW" sz="1800" dirty="0" smtClean="0"/>
                    </a:p>
                    <a:p>
                      <a:endParaRPr lang="en-US" altLang="zh-TW" sz="1800" dirty="0" smtClean="0"/>
                    </a:p>
                    <a:p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Lowest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~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&amp;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^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|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5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練習一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輸入兩個整數 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印出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pt-BR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pt-BR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</a:p>
          <a:p>
            <a:r>
              <a:rPr lang="pt-BR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pt-BR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pt-BR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</a:p>
          <a:p>
            <a:r>
              <a:rPr lang="pt-BR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pt-BR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|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pt-BR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</a:p>
          <a:p>
            <a:r>
              <a:rPr lang="pt-BR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pt-BR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^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pt-BR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373" y="3128631"/>
            <a:ext cx="6433972" cy="330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0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練習二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請試著用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課堂所學輸入一個整數並判斷其是否為奇數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633" y="3925980"/>
            <a:ext cx="9819367" cy="167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4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練習三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請試著用課堂所學輸入一個整數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並以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bit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的形式將其印出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071" y="3647514"/>
            <a:ext cx="9250178" cy="124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0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TPYE: 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  <a:p>
            <a:r>
              <a:rPr lang="en-US" altLang="zh-TW" sz="3600" dirty="0"/>
              <a:t>new type : FILE*(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全大寫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/>
              <a:t>FILE *f1;</a:t>
            </a:r>
            <a:endParaRPr lang="zh-TW" altLang="en-US" sz="3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787" y="505672"/>
            <a:ext cx="3880848" cy="571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2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FOPEN()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3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682" y="284176"/>
            <a:ext cx="6666990" cy="576594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8988" y="2023262"/>
            <a:ext cx="52846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800" dirty="0"/>
          </a:p>
          <a:p>
            <a:r>
              <a:rPr lang="en-US" altLang="zh-TW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(char*,char*);</a:t>
            </a:r>
          </a:p>
          <a:p>
            <a:r>
              <a:rPr lang="en-US" altLang="zh-TW" sz="2800" dirty="0" smtClean="0"/>
              <a:t>	      ↑	           ↑</a:t>
            </a:r>
            <a:endParaRPr lang="en-US" altLang="zh-TW" sz="2800" dirty="0"/>
          </a:p>
          <a:p>
            <a:r>
              <a:rPr lang="en-US" altLang="zh-TW" sz="2800" dirty="0" smtClean="0"/>
              <a:t>       filename       mode</a:t>
            </a:r>
            <a:endParaRPr lang="en-US" altLang="zh-TW" sz="2800" dirty="0"/>
          </a:p>
          <a:p>
            <a:r>
              <a:rPr lang="en-US" altLang="zh-TW" sz="2800" dirty="0"/>
              <a:t>type is FILE*</a:t>
            </a:r>
          </a:p>
          <a:p>
            <a:r>
              <a:rPr lang="en-US" altLang="zh-TW" sz="2800" dirty="0"/>
              <a:t>return the address of the file</a:t>
            </a:r>
          </a:p>
          <a:p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f1 = </a:t>
            </a:r>
            <a:r>
              <a:rPr lang="en-US" altLang="zh-TW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altLang="zh-TW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test.txt”,”w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”);</a:t>
            </a:r>
          </a:p>
          <a:p>
            <a:r>
              <a:rPr lang="en-US" altLang="zh-TW" sz="2800" dirty="0" smtClean="0"/>
              <a:t>			 ↑	           ↑</a:t>
            </a:r>
            <a:endParaRPr lang="en-US" altLang="zh-TW" sz="2800" dirty="0"/>
          </a:p>
          <a:p>
            <a:r>
              <a:rPr lang="en-US" altLang="zh-TW" sz="2800" dirty="0" smtClean="0"/>
              <a:t>	    	        Filename      mode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90593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FOPEN() </a:t>
            </a:r>
            <a:r>
              <a:rPr lang="zh-TW" altLang="en-US" dirty="0"/>
              <a:t>－</a:t>
            </a:r>
            <a:r>
              <a:rPr lang="en-US" altLang="zh-TW" dirty="0"/>
              <a:t>MODE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498618"/>
              </p:ext>
            </p:extLst>
          </p:nvPr>
        </p:nvGraphicFramePr>
        <p:xfrm>
          <a:off x="1202919" y="1634845"/>
          <a:ext cx="9783674" cy="5036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899"/>
                <a:gridCol w="8122775"/>
              </a:tblGrid>
              <a:tr h="678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mode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explanation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"r"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b="0" i="0" u="none" strike="noStrike" kern="1200" baseline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開啟一個文字檔</a:t>
                      </a:r>
                      <a:r>
                        <a:rPr lang="en-US" altLang="zh-TW" sz="2800" b="0" i="0" u="none" strike="noStrike" kern="1200" baseline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(text)</a:t>
                      </a:r>
                      <a:r>
                        <a:rPr lang="zh-TW" altLang="en-US" sz="2800" b="0" i="0" u="none" strike="noStrike" kern="1200" baseline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，供程式讀取。</a:t>
                      </a:r>
                      <a:endParaRPr lang="zh-TW" altLang="en-US" sz="28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"w"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b="0" i="0" u="none" strike="noStrike" kern="1200" baseline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開啟一個文字檔</a:t>
                      </a:r>
                      <a:r>
                        <a:rPr lang="en-US" altLang="zh-TW" sz="2800" b="0" i="0" u="none" strike="noStrike" kern="1200" baseline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(text)</a:t>
                      </a:r>
                      <a:r>
                        <a:rPr lang="zh-TW" altLang="en-US" sz="2800" b="0" i="0" u="none" strike="noStrike" kern="1200" baseline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，供程式將資料寫入此檔案內。如果磁碟內不包含這個檔案，則系統會自行建立這個檔案。如果磁碟內包含這個檔案，則此檔案內容會被蓋過而消失。</a:t>
                      </a:r>
                      <a:endParaRPr lang="zh-TW" altLang="en-US" sz="28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"a"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b="0" i="0" u="none" strike="noStrike" kern="1200" baseline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開啟一個文字檔</a:t>
                      </a:r>
                      <a:r>
                        <a:rPr lang="en-US" altLang="zh-TW" sz="2800" b="0" i="0" u="none" strike="noStrike" kern="1200" baseline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(text)</a:t>
                      </a:r>
                      <a:r>
                        <a:rPr lang="zh-TW" altLang="en-US" sz="2800" b="0" i="0" u="none" strike="noStrike" kern="1200" baseline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，供程式將資料寫入此檔案的末端。如果此檔案不存在，則系統會自行建立此檔案。</a:t>
                      </a:r>
                      <a:endParaRPr lang="zh-TW" altLang="en-US" sz="28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41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FCLOSE()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3200" dirty="0" err="1" smtClean="0"/>
              <a:t>fclose</a:t>
            </a:r>
            <a:r>
              <a:rPr lang="en-US" altLang="zh-TW" sz="3200" dirty="0" smtClean="0"/>
              <a:t>(FILE</a:t>
            </a:r>
            <a:r>
              <a:rPr lang="en-US" altLang="zh-TW" sz="3200" dirty="0"/>
              <a:t>*);</a:t>
            </a:r>
          </a:p>
          <a:p>
            <a:r>
              <a:rPr lang="en-US" altLang="zh-TW" sz="3200" dirty="0"/>
              <a:t>type is </a:t>
            </a:r>
            <a:r>
              <a:rPr lang="en-US" altLang="zh-TW" sz="3200" dirty="0" err="1"/>
              <a:t>int</a:t>
            </a:r>
            <a:endParaRPr lang="en-US" altLang="zh-TW" sz="3200" dirty="0"/>
          </a:p>
          <a:p>
            <a:r>
              <a:rPr lang="zh-TW" altLang="en-US" sz="3200" dirty="0" smtClean="0"/>
              <a:t>當關閉檔案失敗時</a:t>
            </a:r>
            <a:endParaRPr lang="en-US" altLang="zh-TW" sz="3200" dirty="0" smtClean="0"/>
          </a:p>
          <a:p>
            <a:r>
              <a:rPr lang="en-US" altLang="zh-TW" sz="3200" dirty="0" err="1" smtClean="0"/>
              <a:t>Fclose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會回傳一個非零的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int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en-US" altLang="zh-TW" sz="3200" dirty="0" err="1"/>
              <a:t>fclose</a:t>
            </a:r>
            <a:r>
              <a:rPr lang="en-US" altLang="zh-TW" sz="3200" dirty="0"/>
              <a:t>(f1</a:t>
            </a:r>
            <a:r>
              <a:rPr lang="en-US" altLang="zh-TW" sz="3200" dirty="0" smtClean="0"/>
              <a:t>);</a:t>
            </a:r>
            <a:endParaRPr lang="zh-TW" altLang="en-US" sz="3200" dirty="0"/>
          </a:p>
          <a:p>
            <a:pPr marL="228600" lvl="1" indent="0">
              <a:buNone/>
            </a:pPr>
            <a:r>
              <a:rPr lang="en-US" altLang="zh-TW" sz="3200" dirty="0" smtClean="0"/>
              <a:t>	   </a:t>
            </a:r>
            <a:r>
              <a:rPr lang="zh-TW" altLang="en-US" sz="3200" dirty="0" smtClean="0"/>
              <a:t> ↑</a:t>
            </a:r>
            <a:endParaRPr lang="zh-TW" altLang="en-US" sz="3200" dirty="0"/>
          </a:p>
          <a:p>
            <a:pPr marL="0" indent="0">
              <a:buNone/>
            </a:pPr>
            <a:r>
              <a:rPr lang="en-US" altLang="zh-TW" sz="3200" dirty="0" smtClean="0"/>
              <a:t>	</a:t>
            </a:r>
            <a:r>
              <a:rPr lang="zh-TW" altLang="en-US" sz="3200" dirty="0" smtClean="0"/>
              <a:t>  </a:t>
            </a:r>
            <a:r>
              <a:rPr lang="en-US" altLang="zh-TW" sz="3200" dirty="0" smtClean="0"/>
              <a:t>FILE</a:t>
            </a:r>
            <a:r>
              <a:rPr lang="en-US" altLang="zh-TW" sz="3200" dirty="0"/>
              <a:t>*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8749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如何確認你指定的檔案開啟與否</a:t>
            </a:r>
            <a:endParaRPr lang="en-US" altLang="zh-TW" sz="3600" dirty="0" smtClean="0"/>
          </a:p>
          <a:p>
            <a:r>
              <a:rPr lang="zh-TW" altLang="en-US" sz="3600" dirty="0" smtClean="0"/>
              <a:t>當開啟檔案失敗時</a:t>
            </a:r>
            <a:endParaRPr lang="en-US" altLang="zh-TW" sz="3600" dirty="0"/>
          </a:p>
          <a:p>
            <a:r>
              <a:rPr lang="en-US" altLang="zh-TW" sz="3600" dirty="0" err="1" smtClean="0"/>
              <a:t>Fopen</a:t>
            </a:r>
            <a:r>
              <a:rPr lang="en-US" altLang="zh-TW" sz="3600" dirty="0" smtClean="0"/>
              <a:t> </a:t>
            </a:r>
            <a:r>
              <a:rPr lang="zh-TW" altLang="en-US" sz="3600" dirty="0" smtClean="0"/>
              <a:t>會回傳一個 </a:t>
            </a:r>
            <a:r>
              <a:rPr lang="en-US" altLang="zh-TW" sz="3600" dirty="0" smtClean="0"/>
              <a:t>NULL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pointer</a:t>
            </a:r>
            <a:endParaRPr lang="en-US" altLang="zh-TW" sz="3600" dirty="0"/>
          </a:p>
          <a:p>
            <a:r>
              <a:rPr lang="en-US" altLang="zh-TW" sz="3600" dirty="0"/>
              <a:t>NULL pointer : it seems to be </a:t>
            </a:r>
            <a:r>
              <a:rPr lang="en-US" altLang="zh-TW" sz="3600" dirty="0" smtClean="0"/>
              <a:t>0 </a:t>
            </a:r>
            <a:r>
              <a:rPr lang="en-US" altLang="zh-TW" sz="3600" dirty="0"/>
              <a:t>in integer</a:t>
            </a:r>
          </a:p>
          <a:p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6405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CHECK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So you can…</a:t>
            </a:r>
            <a:endParaRPr lang="zh-TW" altLang="en-US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014" y="561620"/>
            <a:ext cx="6103143" cy="575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5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 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 smtClean="0"/>
              <a:t>請用</a:t>
            </a:r>
            <a:r>
              <a:rPr lang="en-US" altLang="zh-TW" sz="3200" dirty="0" err="1" smtClean="0"/>
              <a:t>fopen</a:t>
            </a:r>
            <a:r>
              <a:rPr lang="zh-TW" altLang="en-US" sz="3200" dirty="0" smtClean="0"/>
              <a:t>創建一個 </a:t>
            </a:r>
            <a:r>
              <a:rPr lang="en-US" altLang="zh-TW" sz="3200" dirty="0" smtClean="0"/>
              <a:t>test.txt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4" y="4114800"/>
            <a:ext cx="11306119" cy="140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5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帶狀">
  <a:themeElements>
    <a:clrScheme name="綠黃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帶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帶狀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TM03090430[[fn=帶狀]]</Template>
  <TotalTime>1966</TotalTime>
  <Words>609</Words>
  <Application>Microsoft Office PowerPoint</Application>
  <PresentationFormat>寬螢幕</PresentationFormat>
  <Paragraphs>219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3" baseType="lpstr">
      <vt:lpstr>微軟正黑體</vt:lpstr>
      <vt:lpstr>新細明體</vt:lpstr>
      <vt:lpstr>Consolas</vt:lpstr>
      <vt:lpstr>Corbel</vt:lpstr>
      <vt:lpstr>Courier New</vt:lpstr>
      <vt:lpstr>Wingdings</vt:lpstr>
      <vt:lpstr>帶狀</vt:lpstr>
      <vt:lpstr>檔案輸出入 &amp; 位元運算</vt:lpstr>
      <vt:lpstr>FILE_IN&amp;FILE_OUT</vt:lpstr>
      <vt:lpstr>TPYE: FILE</vt:lpstr>
      <vt:lpstr>FOPEN()</vt:lpstr>
      <vt:lpstr>FOPEN() －MODE</vt:lpstr>
      <vt:lpstr>FCLOSE()</vt:lpstr>
      <vt:lpstr>CHECK</vt:lpstr>
      <vt:lpstr>CHECK</vt:lpstr>
      <vt:lpstr>EXERCISE I</vt:lpstr>
      <vt:lpstr>USEFUL FUNCTIONS</vt:lpstr>
      <vt:lpstr>PowerPoint 簡報</vt:lpstr>
      <vt:lpstr>EXERCISE II</vt:lpstr>
      <vt:lpstr>bitwise</vt:lpstr>
      <vt:lpstr>位元</vt:lpstr>
      <vt:lpstr>introduction</vt:lpstr>
      <vt:lpstr>運算符號</vt:lpstr>
      <vt:lpstr>&amp;(且)</vt:lpstr>
      <vt:lpstr>|(或)</vt:lpstr>
      <vt:lpstr>^(互斥)</vt:lpstr>
      <vt:lpstr>~(補數)</vt:lpstr>
      <vt:lpstr>&lt;&lt; ( 左移 ) ,&gt;&gt; ( 右移 )</vt:lpstr>
      <vt:lpstr>precedence</vt:lpstr>
      <vt:lpstr>PowerPoint 簡報</vt:lpstr>
      <vt:lpstr>練習一</vt:lpstr>
      <vt:lpstr>練習二</vt:lpstr>
      <vt:lpstr>練習三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檔案、進階輸出入 &amp; 位元運算</dc:title>
  <dc:creator>liting60231@yahoo.com.tw</dc:creator>
  <cp:lastModifiedBy>joe</cp:lastModifiedBy>
  <cp:revision>63</cp:revision>
  <dcterms:created xsi:type="dcterms:W3CDTF">2015-10-03T04:20:45Z</dcterms:created>
  <dcterms:modified xsi:type="dcterms:W3CDTF">2016-10-16T12:36:30Z</dcterms:modified>
</cp:coreProperties>
</file>