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8" r:id="rId17"/>
    <p:sldId id="271" r:id="rId18"/>
    <p:sldId id="272" r:id="rId19"/>
    <p:sldId id="279" r:id="rId20"/>
    <p:sldId id="273" r:id="rId21"/>
    <p:sldId id="277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28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9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3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3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505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4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72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79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99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4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5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0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68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4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8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424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C1B90E-D37C-4A63-B164-B876C1B5D27A}" type="datetimeFigureOut">
              <a:rPr lang="zh-TW" altLang="en-US" smtClean="0"/>
              <a:t>2016/10/16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1737F0-8717-4FB1-B0CC-AF00C16FEB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15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zh-TW" altLang="en-US" sz="4800" dirty="0"/>
              <a:t>可視範圍 </a:t>
            </a:r>
            <a:r>
              <a:rPr lang="en-US" altLang="zh-TW" sz="4800" dirty="0" smtClean="0"/>
              <a:t/>
            </a:r>
            <a:br>
              <a:rPr lang="en-US" altLang="zh-TW" sz="4800" dirty="0" smtClean="0"/>
            </a:br>
            <a:r>
              <a:rPr lang="zh-TW" altLang="en-US" sz="4800" dirty="0" smtClean="0"/>
              <a:t>           </a:t>
            </a:r>
            <a:r>
              <a:rPr lang="en-US" altLang="zh-TW" sz="4800" dirty="0" smtClean="0"/>
              <a:t>&amp; </a:t>
            </a:r>
            <a:r>
              <a:rPr lang="zh-TW" altLang="en-US" sz="4800" dirty="0"/>
              <a:t>動態記憶體配置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Scope &amp; Dynamic memory allocation</a:t>
            </a:r>
          </a:p>
          <a:p>
            <a:pPr algn="r"/>
            <a:r>
              <a:rPr lang="en-US" altLang="zh-TW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107 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王昶鈞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95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如果</a:t>
            </a:r>
            <a:r>
              <a:rPr lang="en-US" altLang="zh-TW" dirty="0" smtClean="0"/>
              <a:t>...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想要自己</a:t>
            </a:r>
            <a:r>
              <a:rPr lang="en-US" altLang="zh-TW" dirty="0" smtClean="0">
                <a:latin typeface="+mj-ea"/>
                <a:ea typeface="+mj-ea"/>
              </a:rPr>
              <a:t>“</a:t>
            </a:r>
            <a:r>
              <a:rPr lang="zh-TW" altLang="en-US" dirty="0" smtClean="0">
                <a:latin typeface="+mj-ea"/>
                <a:ea typeface="+mj-ea"/>
              </a:rPr>
              <a:t>手動</a:t>
            </a:r>
            <a:r>
              <a:rPr lang="en-US" altLang="zh-TW" dirty="0" smtClean="0">
                <a:latin typeface="+mj-ea"/>
                <a:ea typeface="+mj-ea"/>
              </a:rPr>
              <a:t>”</a:t>
            </a:r>
            <a:r>
              <a:rPr lang="zh-TW" altLang="en-US" dirty="0" smtClean="0">
                <a:latin typeface="+mj-ea"/>
                <a:ea typeface="+mj-ea"/>
              </a:rPr>
              <a:t>控</a:t>
            </a:r>
            <a:r>
              <a:rPr lang="zh-TW" altLang="en-US" dirty="0">
                <a:latin typeface="+mj-ea"/>
                <a:ea typeface="+mj-ea"/>
              </a:rPr>
              <a:t>制</a:t>
            </a:r>
            <a:r>
              <a:rPr lang="zh-TW" altLang="en-US" dirty="0" smtClean="0">
                <a:latin typeface="+mj-ea"/>
                <a:ea typeface="+mj-ea"/>
              </a:rPr>
              <a:t>記憶體的配置呢</a:t>
            </a:r>
            <a:r>
              <a:rPr lang="en-US" altLang="zh-TW" dirty="0" smtClean="0">
                <a:latin typeface="+mj-ea"/>
                <a:ea typeface="+mj-ea"/>
              </a:rPr>
              <a:t>??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29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</a:rPr>
              <a:t>Dynamic </a:t>
            </a:r>
            <a:r>
              <a:rPr lang="en-US" altLang="zh-TW" dirty="0">
                <a:latin typeface="+mj-ea"/>
              </a:rPr>
              <a:t>memory </a:t>
            </a:r>
            <a:r>
              <a:rPr lang="en-US" altLang="zh-TW" dirty="0" smtClean="0">
                <a:latin typeface="+mj-ea"/>
              </a:rPr>
              <a:t>allocation</a:t>
            </a:r>
            <a:endParaRPr lang="zh-TW" altLang="en-US" dirty="0">
              <a:latin typeface="+mj-ea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>
                <a:latin typeface="+mj-ea"/>
                <a:ea typeface="+mj-ea"/>
              </a:rPr>
              <a:t>動態記憶體配置</a:t>
            </a:r>
            <a:r>
              <a:rPr lang="en-US" altLang="zh-TW" sz="3200" dirty="0">
                <a:latin typeface="+mj-ea"/>
                <a:ea typeface="+mj-ea"/>
              </a:rPr>
              <a:t/>
            </a:r>
            <a:br>
              <a:rPr lang="en-US" altLang="zh-TW" sz="3200" dirty="0">
                <a:latin typeface="+mj-ea"/>
                <a:ea typeface="+mj-ea"/>
              </a:rPr>
            </a:br>
            <a:endParaRPr lang="zh-TW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817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62885" y="888643"/>
            <a:ext cx="10058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靜態記憶體配置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這是我們平常使用的變數宣告及指標</a:t>
            </a:r>
            <a:r>
              <a:rPr lang="en-US" altLang="zh-TW" sz="2400" dirty="0" smtClean="0">
                <a:latin typeface="+mj-ea"/>
                <a:ea typeface="+mj-ea"/>
              </a:rPr>
              <a:t>…</a:t>
            </a:r>
          </a:p>
          <a:p>
            <a:r>
              <a:rPr lang="en-US" altLang="zh-TW" sz="2400" dirty="0" smtClean="0">
                <a:latin typeface="+mj-ea"/>
                <a:ea typeface="+mj-ea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a;</a:t>
            </a:r>
          </a:p>
          <a:p>
            <a:r>
              <a:rPr lang="en-US" altLang="zh-TW" sz="2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	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int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*p;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到</a:t>
            </a:r>
            <a:r>
              <a:rPr lang="zh-TW" altLang="en-US" sz="2400" dirty="0">
                <a:latin typeface="+mj-ea"/>
                <a:ea typeface="+mj-ea"/>
              </a:rPr>
              <a:t>目前為止</a:t>
            </a:r>
            <a:r>
              <a:rPr lang="zh-TW" altLang="en-US" sz="2400" dirty="0" smtClean="0">
                <a:latin typeface="+mj-ea"/>
                <a:ea typeface="+mj-ea"/>
              </a:rPr>
              <a:t>，我</a:t>
            </a:r>
            <a:r>
              <a:rPr lang="zh-TW" altLang="en-US" sz="2400" dirty="0">
                <a:latin typeface="+mj-ea"/>
                <a:ea typeface="+mj-ea"/>
              </a:rPr>
              <a:t>們</a:t>
            </a:r>
            <a:r>
              <a:rPr lang="zh-TW" altLang="en-US" sz="2400" dirty="0" smtClean="0">
                <a:latin typeface="+mj-ea"/>
                <a:ea typeface="+mj-ea"/>
              </a:rPr>
              <a:t>都</a:t>
            </a:r>
            <a:r>
              <a:rPr lang="zh-TW" altLang="en-US" sz="2400" dirty="0">
                <a:latin typeface="+mj-ea"/>
                <a:ea typeface="+mj-ea"/>
              </a:rPr>
              <a:t>是事先宣告好所要使用的變數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		</a:t>
            </a:r>
            <a:r>
              <a:rPr lang="zh-TW" altLang="en-US" sz="2400" dirty="0" smtClean="0">
                <a:latin typeface="+mj-ea"/>
                <a:ea typeface="+mj-ea"/>
              </a:rPr>
              <a:t>當</a:t>
            </a:r>
            <a:r>
              <a:rPr lang="zh-TW" altLang="en-US" sz="2400" dirty="0">
                <a:latin typeface="+mj-ea"/>
                <a:ea typeface="+mj-ea"/>
              </a:rPr>
              <a:t>程式開始執行時，這些變數就會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ea typeface="+mj-ea"/>
              </a:rPr>
              <a:t>自動</a:t>
            </a:r>
            <a:r>
              <a:rPr lang="zh-TW" altLang="en-US" sz="2400" dirty="0">
                <a:latin typeface="+mj-ea"/>
                <a:ea typeface="+mj-ea"/>
              </a:rPr>
              <a:t>被配置記憶體空間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如此一來我們就必須在寫程式的同時決定所有變數及陣列的大小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</a:t>
            </a:r>
          </a:p>
          <a:p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8552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277849" y="2856269"/>
            <a:ext cx="9684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latin typeface="+mj-ea"/>
                <a:ea typeface="+mj-ea"/>
              </a:rPr>
              <a:t>要是我們想在程式執行時</a:t>
            </a:r>
            <a:endParaRPr lang="en-US" altLang="zh-TW" sz="3600" dirty="0" smtClean="0">
              <a:latin typeface="+mj-ea"/>
              <a:ea typeface="+mj-ea"/>
            </a:endParaRPr>
          </a:p>
          <a:p>
            <a:r>
              <a:rPr lang="en-US" altLang="zh-TW" sz="3600" dirty="0">
                <a:latin typeface="+mj-ea"/>
                <a:ea typeface="+mj-ea"/>
              </a:rPr>
              <a:t>	</a:t>
            </a:r>
            <a:r>
              <a:rPr lang="en-US" altLang="zh-TW" sz="3600" dirty="0" smtClean="0">
                <a:latin typeface="+mj-ea"/>
                <a:ea typeface="+mj-ea"/>
              </a:rPr>
              <a:t>			</a:t>
            </a:r>
            <a:r>
              <a:rPr lang="zh-TW" altLang="en-US" sz="3600" dirty="0" smtClean="0">
                <a:latin typeface="+mj-ea"/>
                <a:ea typeface="+mj-ea"/>
              </a:rPr>
              <a:t>再決定</a:t>
            </a:r>
            <a:r>
              <a:rPr lang="en-US" altLang="zh-TW" sz="3600" dirty="0" smtClean="0">
                <a:latin typeface="+mj-ea"/>
                <a:ea typeface="+mj-ea"/>
              </a:rPr>
              <a:t>array</a:t>
            </a:r>
            <a:r>
              <a:rPr lang="zh-TW" altLang="en-US" sz="3600" dirty="0" smtClean="0">
                <a:latin typeface="+mj-ea"/>
                <a:ea typeface="+mj-ea"/>
              </a:rPr>
              <a:t>或字串大小呢</a:t>
            </a:r>
            <a:r>
              <a:rPr lang="en-US" altLang="zh-TW" sz="3600" dirty="0" smtClean="0">
                <a:latin typeface="+mj-ea"/>
                <a:ea typeface="+mj-ea"/>
              </a:rPr>
              <a:t>?</a:t>
            </a:r>
            <a:endParaRPr lang="zh-TW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439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01521" y="1081825"/>
            <a:ext cx="103159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在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ea typeface="+mj-ea"/>
              </a:rPr>
              <a:t>&lt;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stdlib.h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&gt;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中有三個與記憶體配置相關的函式</a:t>
            </a:r>
            <a:endParaRPr lang="en-US" altLang="zh-TW" sz="240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malloc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---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分配一段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未初始化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”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的記憶體空間</a:t>
            </a:r>
            <a:endParaRPr lang="en-US" altLang="zh-TW" sz="240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calloc</a:t>
            </a:r>
            <a:r>
              <a:rPr lang="zh-TW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---</a:t>
            </a:r>
            <a:r>
              <a:rPr lang="zh-TW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分配一段記憶體空間，並將原來此記憶體空間中的資料清除</a:t>
            </a:r>
            <a:endParaRPr lang="en-US" altLang="zh-TW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en-US" altLang="zh-TW" sz="2400" dirty="0" err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realloc</a:t>
            </a:r>
            <a:r>
              <a:rPr lang="zh-TW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--- </a:t>
            </a:r>
            <a:r>
              <a:rPr lang="zh-TW" alt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重新分配原先已分配的記憶體大小</a:t>
            </a:r>
            <a:endParaRPr lang="en-US" altLang="zh-TW" sz="2400" dirty="0" smtClean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這些函式的回傳值型態為 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void</a:t>
            </a:r>
            <a:r>
              <a:rPr lang="zh-TW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40424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10343" y="780496"/>
            <a:ext cx="996824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TW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用法：</a:t>
            </a:r>
            <a:r>
              <a:rPr lang="en-US" altLang="zh-TW" sz="24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malloc</a:t>
            </a:r>
            <a:r>
              <a:rPr lang="en-US" altLang="zh-TW" sz="2400" dirty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記憶體</a:t>
            </a:r>
            <a:r>
              <a:rPr lang="en-US" altLang="zh-TW" sz="2400" dirty="0">
                <a:latin typeface="+mj-ea"/>
                <a:ea typeface="+mj-ea"/>
              </a:rPr>
              <a:t>Byte</a:t>
            </a:r>
            <a:r>
              <a:rPr lang="zh-TW" altLang="en-US" sz="2400" dirty="0">
                <a:latin typeface="+mj-ea"/>
                <a:ea typeface="+mj-ea"/>
              </a:rPr>
              <a:t>大小</a:t>
            </a:r>
            <a:r>
              <a:rPr lang="en-US" altLang="zh-TW" sz="2400" dirty="0">
                <a:latin typeface="+mj-ea"/>
                <a:ea typeface="+mj-ea"/>
              </a:rPr>
              <a:t>)</a:t>
            </a:r>
          </a:p>
          <a:p>
            <a:endParaRPr lang="en-US" altLang="zh-TW" sz="2400" dirty="0" smtClean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  <a:cs typeface="Courier New" panose="02070309020205020404" pitchFamily="49" charset="0"/>
              </a:rPr>
              <a:t>只</a:t>
            </a: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能使用指標存取</a:t>
            </a:r>
            <a:endParaRPr lang="en-US" altLang="zh-TW" sz="2400" dirty="0" smtClean="0">
              <a:latin typeface="+mj-ea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使用</a:t>
            </a:r>
            <a:r>
              <a:rPr lang="en-US" altLang="zh-TW" sz="240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malloc</a:t>
            </a:r>
            <a:r>
              <a:rPr lang="zh-TW" altLang="en-US" sz="2400" dirty="0">
                <a:latin typeface="+mj-ea"/>
                <a:ea typeface="+mj-ea"/>
              </a:rPr>
              <a:t>函數，系統會直接分配一塊記憶體位置給指標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	</a:t>
            </a:r>
            <a:r>
              <a:rPr lang="zh-TW" altLang="en-US" sz="2400" dirty="0" smtClean="0">
                <a:latin typeface="+mj-ea"/>
                <a:ea typeface="+mj-ea"/>
              </a:rPr>
              <a:t>不</a:t>
            </a:r>
            <a:r>
              <a:rPr lang="zh-TW" altLang="en-US" sz="2400" dirty="0">
                <a:latin typeface="+mj-ea"/>
                <a:ea typeface="+mj-ea"/>
              </a:rPr>
              <a:t>需要再透過</a:t>
            </a:r>
            <a:r>
              <a:rPr lang="zh-TW" altLang="en-US" sz="2400" dirty="0" smtClean="0">
                <a:latin typeface="+mj-ea"/>
                <a:ea typeface="+mj-ea"/>
              </a:rPr>
              <a:t>變數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+mj-ea"/>
                <a:ea typeface="+mj-ea"/>
              </a:rPr>
              <a:t>malloc</a:t>
            </a:r>
            <a:r>
              <a:rPr lang="en-US" altLang="zh-TW" sz="2400" dirty="0" smtClean="0">
                <a:latin typeface="+mj-ea"/>
                <a:ea typeface="+mj-ea"/>
              </a:rPr>
              <a:t>()</a:t>
            </a:r>
            <a:r>
              <a:rPr lang="zh-TW" altLang="en-US" sz="2400" dirty="0" smtClean="0">
                <a:latin typeface="+mj-ea"/>
                <a:ea typeface="+mj-ea"/>
              </a:rPr>
              <a:t>不會自動進行初始化</a:t>
            </a:r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通常會</a:t>
            </a:r>
            <a:r>
              <a:rPr lang="zh-TW" altLang="en-US" sz="2400" dirty="0" smtClean="0">
                <a:latin typeface="+mj-ea"/>
                <a:ea typeface="+mj-ea"/>
              </a:rPr>
              <a:t>搭配 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sizeof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 型別 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r>
              <a:rPr lang="zh-TW" altLang="en-US" sz="2400" dirty="0" smtClean="0">
                <a:latin typeface="+mj-ea"/>
                <a:ea typeface="+mj-ea"/>
              </a:rPr>
              <a:t>使用</a:t>
            </a:r>
            <a:endParaRPr lang="en-US" altLang="zh-TW" sz="2400" dirty="0"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+mj-ea"/>
                <a:ea typeface="+mj-ea"/>
              </a:rPr>
              <a:t>不需要背每個型別的大小</a:t>
            </a:r>
            <a:endParaRPr lang="en-US" altLang="zh-TW" sz="2000" dirty="0">
              <a:latin typeface="+mj-ea"/>
              <a:ea typeface="+mj-ea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+mj-ea"/>
                <a:ea typeface="+mj-ea"/>
              </a:rPr>
              <a:t>有些型別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像是</a:t>
            </a:r>
            <a:r>
              <a:rPr lang="en-US" altLang="zh-TW" sz="2000" dirty="0">
                <a:latin typeface="+mj-ea"/>
                <a:ea typeface="+mj-ea"/>
              </a:rPr>
              <a:t>long)</a:t>
            </a:r>
            <a:r>
              <a:rPr lang="zh-TW" altLang="en-US" sz="2000" dirty="0">
                <a:latin typeface="+mj-ea"/>
                <a:ea typeface="+mj-ea"/>
              </a:rPr>
              <a:t>在不同機器上大小可能不一樣，</a:t>
            </a:r>
            <a:r>
              <a:rPr lang="zh-TW" altLang="en-US" sz="2000" dirty="0" smtClean="0">
                <a:latin typeface="+mj-ea"/>
                <a:ea typeface="+mj-ea"/>
              </a:rPr>
              <a:t>用 </a:t>
            </a:r>
            <a:r>
              <a:rPr lang="en-US" altLang="zh-TW" sz="2000" dirty="0" err="1" smtClean="0">
                <a:latin typeface="+mj-ea"/>
                <a:ea typeface="+mj-ea"/>
              </a:rPr>
              <a:t>sizeof</a:t>
            </a:r>
            <a:r>
              <a:rPr lang="zh-TW" altLang="en-US" sz="2000" dirty="0" smtClean="0">
                <a:latin typeface="+mj-ea"/>
                <a:ea typeface="+mj-ea"/>
              </a:rPr>
              <a:t> 才</a:t>
            </a:r>
            <a:r>
              <a:rPr lang="zh-TW" altLang="en-US" sz="2000" dirty="0">
                <a:latin typeface="+mj-ea"/>
                <a:ea typeface="+mj-ea"/>
              </a:rPr>
              <a:t>不會出錯</a:t>
            </a:r>
            <a:endParaRPr lang="en-US" altLang="zh-TW" sz="2400" dirty="0" smtClean="0">
              <a:latin typeface="+mj-ea"/>
              <a:ea typeface="+mj-ea"/>
              <a:cs typeface="Courier New" panose="02070309020205020404" pitchFamily="49" charset="0"/>
            </a:endParaRPr>
          </a:p>
          <a:p>
            <a:endParaRPr lang="zh-TW" altLang="en-US" sz="24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79" y="1390918"/>
            <a:ext cx="4698433" cy="6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79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l="5029" t="17737" r="69434" b="35431"/>
          <a:stretch/>
        </p:blipFill>
        <p:spPr>
          <a:xfrm>
            <a:off x="5409127" y="527933"/>
            <a:ext cx="5833646" cy="601453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75764" y="1715687"/>
            <a:ext cx="436093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使用</a:t>
            </a:r>
            <a:r>
              <a:rPr lang="en-US" altLang="zh-TW" sz="2400" dirty="0" err="1" smtClean="0">
                <a:latin typeface="+mj-ea"/>
                <a:ea typeface="+mj-ea"/>
              </a:rPr>
              <a:t>malloc</a:t>
            </a:r>
            <a:r>
              <a:rPr lang="zh-TW" altLang="en-US" sz="2400" dirty="0" smtClean="0">
                <a:latin typeface="+mj-ea"/>
                <a:ea typeface="+mj-ea"/>
              </a:rPr>
              <a:t> 存取</a:t>
            </a:r>
            <a:r>
              <a:rPr lang="en-US" altLang="zh-TW" sz="2400" dirty="0" smtClean="0">
                <a:latin typeface="+mj-ea"/>
                <a:ea typeface="+mj-ea"/>
              </a:rPr>
              <a:t>array</a:t>
            </a: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搭配</a:t>
            </a:r>
            <a:r>
              <a:rPr lang="en-US" altLang="zh-TW" sz="2400" dirty="0" smtClean="0">
                <a:latin typeface="+mj-ea"/>
                <a:ea typeface="+mj-ea"/>
              </a:rPr>
              <a:t>pointer</a:t>
            </a:r>
            <a:r>
              <a:rPr lang="zh-TW" altLang="en-US" sz="2400" dirty="0" smtClean="0">
                <a:latin typeface="+mj-ea"/>
                <a:ea typeface="+mj-ea"/>
              </a:rPr>
              <a:t>使用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err="1">
                <a:latin typeface="+mj-ea"/>
                <a:ea typeface="+mj-ea"/>
              </a:rPr>
              <a:t>m</a:t>
            </a:r>
            <a:r>
              <a:rPr lang="en-US" altLang="zh-TW" sz="2400" dirty="0" err="1" smtClean="0">
                <a:latin typeface="+mj-ea"/>
                <a:ea typeface="+mj-ea"/>
              </a:rPr>
              <a:t>alloc</a:t>
            </a:r>
            <a:r>
              <a:rPr lang="en-US" altLang="zh-TW" sz="2400" dirty="0" smtClean="0">
                <a:latin typeface="+mj-ea"/>
                <a:ea typeface="+mj-ea"/>
              </a:rPr>
              <a:t> a</a:t>
            </a:r>
            <a:r>
              <a:rPr lang="zh-TW" altLang="en-US" sz="2400" dirty="0" smtClean="0">
                <a:latin typeface="+mj-ea"/>
                <a:ea typeface="+mj-ea"/>
              </a:rPr>
              <a:t>個</a:t>
            </a:r>
            <a:r>
              <a:rPr lang="en-US" altLang="zh-TW" sz="2400" dirty="0" err="1" smtClean="0">
                <a:latin typeface="+mj-ea"/>
                <a:ea typeface="+mj-ea"/>
              </a:rPr>
              <a:t>int</a:t>
            </a:r>
            <a:r>
              <a:rPr lang="zh-TW" altLang="en-US" sz="2400" dirty="0" smtClean="0">
                <a:latin typeface="+mj-ea"/>
                <a:ea typeface="+mj-ea"/>
              </a:rPr>
              <a:t> 大小的空間給</a:t>
            </a:r>
            <a:r>
              <a:rPr lang="en-US" altLang="zh-TW" sz="2400" dirty="0" smtClean="0">
                <a:latin typeface="+mj-ea"/>
                <a:ea typeface="+mj-ea"/>
              </a:rPr>
              <a:t>pa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再以指標形式輸入及印出</a:t>
            </a:r>
            <a:r>
              <a:rPr lang="zh-TW" altLang="en-US" sz="2400" dirty="0">
                <a:latin typeface="+mj-ea"/>
                <a:ea typeface="+mj-ea"/>
              </a:rPr>
              <a:t>資料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238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53037" y="1056068"/>
            <a:ext cx="1012279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zh-TW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ree</a:t>
            </a:r>
          </a:p>
          <a:p>
            <a:endParaRPr lang="en-US" altLang="zh-TW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使用</a:t>
            </a:r>
            <a:r>
              <a:rPr lang="en-US" altLang="zh-TW" sz="2400" dirty="0" err="1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malloc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或</a:t>
            </a:r>
            <a:r>
              <a:rPr lang="en-US" altLang="zh-TW" sz="24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calloc</a:t>
            </a:r>
            <a:r>
              <a:rPr lang="en-US" altLang="zh-TW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zh-TW" altLang="en-US" sz="2400" dirty="0" smtClean="0">
                <a:latin typeface="+mj-ea"/>
                <a:ea typeface="+mj-ea"/>
              </a:rPr>
              <a:t>函</a:t>
            </a:r>
            <a:r>
              <a:rPr lang="zh-TW" altLang="en-US" sz="2400" dirty="0">
                <a:latin typeface="+mj-ea"/>
                <a:ea typeface="+mj-ea"/>
              </a:rPr>
              <a:t>式動態配置的空間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在</a:t>
            </a:r>
            <a:r>
              <a:rPr lang="zh-TW" altLang="en-US" sz="2400" dirty="0">
                <a:latin typeface="+mj-ea"/>
                <a:ea typeface="+mj-ea"/>
              </a:rPr>
              <a:t>整個程式結束前</a:t>
            </a:r>
            <a:r>
              <a:rPr lang="zh-TW" altLang="en-US" sz="2400" dirty="0" smtClean="0">
                <a:latin typeface="+mj-ea"/>
                <a:ea typeface="+mj-ea"/>
              </a:rPr>
              <a:t>並不會</a:t>
            </a:r>
            <a:r>
              <a:rPr lang="zh-TW" altLang="en-US" sz="2400" dirty="0">
                <a:latin typeface="+mj-ea"/>
                <a:ea typeface="+mj-ea"/>
              </a:rPr>
              <a:t>自動歸還給</a:t>
            </a:r>
            <a:r>
              <a:rPr lang="zh-TW" altLang="en-US" sz="2400" dirty="0" smtClean="0">
                <a:latin typeface="+mj-ea"/>
                <a:ea typeface="+mj-ea"/>
              </a:rPr>
              <a:t>記憶體，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必須</a:t>
            </a:r>
            <a:r>
              <a:rPr lang="zh-TW" altLang="en-US" sz="2400" dirty="0">
                <a:latin typeface="+mj-ea"/>
                <a:ea typeface="+mj-ea"/>
              </a:rPr>
              <a:t>使用</a:t>
            </a:r>
            <a:r>
              <a:rPr lang="en-US" altLang="zh-TW" sz="240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free()</a:t>
            </a:r>
            <a:r>
              <a:rPr lang="zh-TW" altLang="en-US" sz="2400" dirty="0">
                <a:latin typeface="+mj-ea"/>
                <a:ea typeface="+mj-ea"/>
              </a:rPr>
              <a:t>函式將這個空間還給</a:t>
            </a:r>
            <a:r>
              <a:rPr lang="zh-TW" altLang="en-US" sz="2400" dirty="0" smtClean="0">
                <a:latin typeface="+mj-ea"/>
                <a:ea typeface="+mj-ea"/>
              </a:rPr>
              <a:t>記憶體。</a:t>
            </a:r>
            <a:endParaRPr lang="en-US" altLang="zh-TW" sz="24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983" y="4964024"/>
            <a:ext cx="2219519" cy="61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3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40158" y="1120462"/>
            <a:ext cx="102258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Dangling pointer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使用已經被</a:t>
            </a:r>
            <a:r>
              <a:rPr lang="en-US" altLang="zh-TW" sz="2400" dirty="0">
                <a:latin typeface="+mj-ea"/>
                <a:ea typeface="+mj-ea"/>
              </a:rPr>
              <a:t>free</a:t>
            </a:r>
            <a:r>
              <a:rPr lang="zh-TW" altLang="en-US" sz="2400" dirty="0">
                <a:latin typeface="+mj-ea"/>
                <a:ea typeface="+mj-ea"/>
              </a:rPr>
              <a:t>過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沒</a:t>
            </a:r>
            <a:r>
              <a:rPr lang="zh-TW" altLang="en-US" sz="2400" dirty="0">
                <a:latin typeface="+mj-ea"/>
                <a:ea typeface="+mj-ea"/>
              </a:rPr>
              <a:t>再指定位置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或是</a:t>
            </a:r>
            <a:r>
              <a:rPr lang="zh-TW" altLang="en-US" sz="2400" dirty="0">
                <a:latin typeface="+mj-ea"/>
                <a:ea typeface="+mj-ea"/>
              </a:rPr>
              <a:t>根本沒指定過位置的指標</a:t>
            </a:r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如圖所示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p1</a:t>
            </a:r>
            <a:r>
              <a:rPr lang="zh-TW" altLang="en-US" sz="2400" dirty="0" smtClean="0">
                <a:latin typeface="+mj-ea"/>
                <a:ea typeface="+mj-ea"/>
              </a:rPr>
              <a:t>及 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TW" altLang="en-US" sz="2400" dirty="0" smtClean="0">
                <a:latin typeface="+mj-ea"/>
                <a:ea typeface="+mj-ea"/>
              </a:rPr>
              <a:t>指向同一個記憶體位置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當 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p1 </a:t>
            </a:r>
            <a:r>
              <a:rPr lang="zh-TW" altLang="en-US" sz="2400" dirty="0" smtClean="0">
                <a:latin typeface="+mj-ea"/>
                <a:ea typeface="+mj-ea"/>
              </a:rPr>
              <a:t>被 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free </a:t>
            </a:r>
            <a:r>
              <a:rPr lang="zh-TW" altLang="en-US" sz="2400" dirty="0" smtClean="0">
                <a:latin typeface="+mj-ea"/>
                <a:ea typeface="+mj-ea"/>
              </a:rPr>
              <a:t>以後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p2 </a:t>
            </a:r>
            <a:r>
              <a:rPr lang="zh-TW" altLang="en-US" sz="2400" dirty="0" smtClean="0">
                <a:latin typeface="+mj-ea"/>
                <a:ea typeface="+mj-ea"/>
              </a:rPr>
              <a:t>便沒有指向任何記憶體空間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p2 </a:t>
            </a:r>
            <a:r>
              <a:rPr lang="zh-TW" altLang="en-US" sz="2400" dirty="0" smtClean="0">
                <a:latin typeface="+mj-ea"/>
                <a:ea typeface="+mj-ea"/>
              </a:rPr>
              <a:t>即為 </a:t>
            </a:r>
            <a:r>
              <a:rPr lang="en-US" altLang="zh-TW" sz="2400" dirty="0" smtClean="0">
                <a:latin typeface="+mj-ea"/>
              </a:rPr>
              <a:t>Dangling </a:t>
            </a:r>
            <a:r>
              <a:rPr lang="en-US" altLang="zh-TW" sz="2400" dirty="0">
                <a:latin typeface="+mj-ea"/>
              </a:rPr>
              <a:t>pointer</a:t>
            </a:r>
          </a:p>
          <a:p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13017" r="59039" b="16668"/>
          <a:stretch/>
        </p:blipFill>
        <p:spPr>
          <a:xfrm>
            <a:off x="5653826" y="681642"/>
            <a:ext cx="5138670" cy="549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9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07583" y="1996224"/>
            <a:ext cx="49197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若要解決 </a:t>
            </a:r>
            <a:r>
              <a:rPr lang="en-US" altLang="zh-TW" sz="2400" dirty="0" smtClean="0">
                <a:latin typeface="+mj-ea"/>
                <a:ea typeface="+mj-ea"/>
              </a:rPr>
              <a:t>Dangling pointer</a:t>
            </a:r>
            <a:r>
              <a:rPr lang="zh-TW" altLang="en-US" sz="2400" dirty="0" smtClean="0">
                <a:latin typeface="+mj-ea"/>
                <a:ea typeface="+mj-ea"/>
              </a:rPr>
              <a:t> 的問題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可將 </a:t>
            </a:r>
            <a:r>
              <a:rPr lang="en-US" altLang="zh-TW" sz="2400" dirty="0">
                <a:latin typeface="+mj-ea"/>
                <a:ea typeface="+mj-ea"/>
              </a:rPr>
              <a:t>Dangling </a:t>
            </a:r>
            <a:r>
              <a:rPr lang="en-US" altLang="zh-TW" sz="2400" dirty="0" smtClean="0">
                <a:latin typeface="+mj-ea"/>
                <a:ea typeface="+mj-ea"/>
              </a:rPr>
              <a:t>pointer</a:t>
            </a:r>
            <a:r>
              <a:rPr lang="zh-TW" altLang="en-US" sz="2400" dirty="0" smtClean="0">
                <a:latin typeface="+mj-ea"/>
                <a:ea typeface="+mj-ea"/>
              </a:rPr>
              <a:t> 指向 </a:t>
            </a:r>
            <a:r>
              <a:rPr lang="en-US" altLang="zh-TW" sz="2400" dirty="0" smtClean="0">
                <a:latin typeface="+mj-ea"/>
                <a:ea typeface="+mj-ea"/>
              </a:rPr>
              <a:t>NULL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 如圖 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  <a:endParaRPr lang="en-US" altLang="zh-TW" sz="2400" dirty="0">
              <a:latin typeface="+mj-ea"/>
              <a:ea typeface="+mj-ea"/>
            </a:endParaRPr>
          </a:p>
          <a:p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 t="6646" r="73123" b="70143"/>
          <a:stretch/>
        </p:blipFill>
        <p:spPr>
          <a:xfrm>
            <a:off x="7339846" y="3509493"/>
            <a:ext cx="2925022" cy="191251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t="8707" r="74390" b="71040"/>
          <a:stretch/>
        </p:blipFill>
        <p:spPr>
          <a:xfrm>
            <a:off x="7339845" y="1249251"/>
            <a:ext cx="2699575" cy="18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4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/>
          <p:cNvSpPr txBox="1"/>
          <p:nvPr/>
        </p:nvSpPr>
        <p:spPr>
          <a:xfrm>
            <a:off x="1056067" y="1184856"/>
            <a:ext cx="1000688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+mj-ea"/>
                <a:ea typeface="+mj-ea"/>
              </a:rPr>
              <a:t>開始之前</a:t>
            </a:r>
            <a:r>
              <a:rPr lang="en-US" altLang="zh-TW" sz="2800" dirty="0" smtClean="0">
                <a:latin typeface="+mj-ea"/>
                <a:ea typeface="+mj-ea"/>
              </a:rPr>
              <a:t>…</a:t>
            </a:r>
          </a:p>
          <a:p>
            <a:r>
              <a:rPr lang="zh-TW" altLang="en-US" sz="2800" dirty="0" smtClean="0">
                <a:latin typeface="+mj-ea"/>
                <a:ea typeface="+mj-ea"/>
              </a:rPr>
              <a:t>為何我們要學記憶體配置呢</a:t>
            </a:r>
            <a:r>
              <a:rPr lang="en-US" altLang="zh-TW" sz="2800" dirty="0" smtClean="0">
                <a:latin typeface="+mj-ea"/>
                <a:ea typeface="+mj-ea"/>
              </a:rPr>
              <a:t>???</a:t>
            </a: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pPr algn="ctr"/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zh-TW" altLang="en-US" sz="2800" dirty="0" smtClean="0">
                <a:latin typeface="+mj-ea"/>
                <a:ea typeface="+mj-ea"/>
              </a:rPr>
              <a:t>程式執行時須使用記憶體空間</a:t>
            </a:r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 smtClean="0">
                <a:latin typeface="+mj-ea"/>
                <a:ea typeface="+mj-ea"/>
              </a:rPr>
              <a:t>But </a:t>
            </a:r>
            <a:r>
              <a:rPr lang="zh-TW" altLang="en-US" sz="2800" dirty="0" smtClean="0">
                <a:latin typeface="+mj-ea"/>
                <a:ea typeface="+mj-ea"/>
              </a:rPr>
              <a:t>記憶體</a:t>
            </a:r>
            <a:r>
              <a:rPr lang="zh-TW" altLang="en-US" sz="2800" dirty="0">
                <a:latin typeface="+mj-ea"/>
                <a:ea typeface="+mj-ea"/>
              </a:rPr>
              <a:t>空間</a:t>
            </a:r>
            <a:r>
              <a:rPr lang="zh-TW" altLang="en-US" sz="2800" dirty="0" smtClean="0">
                <a:latin typeface="+mj-ea"/>
                <a:ea typeface="+mj-ea"/>
              </a:rPr>
              <a:t>有限</a:t>
            </a:r>
            <a:r>
              <a:rPr lang="en-US" altLang="zh-TW" sz="2800" dirty="0" smtClean="0">
                <a:latin typeface="+mj-ea"/>
                <a:ea typeface="+mj-ea"/>
              </a:rPr>
              <a:t>…..</a:t>
            </a: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r>
              <a:rPr lang="en-US" altLang="zh-TW" sz="2800" dirty="0">
                <a:latin typeface="+mj-ea"/>
                <a:ea typeface="+mj-ea"/>
              </a:rPr>
              <a:t>	</a:t>
            </a:r>
            <a:r>
              <a:rPr lang="zh-TW" altLang="en-US" sz="2800" dirty="0" smtClean="0">
                <a:latin typeface="+mj-ea"/>
                <a:ea typeface="+mj-ea"/>
              </a:rPr>
              <a:t>若記憶體空間不足程式會</a:t>
            </a:r>
            <a:r>
              <a:rPr lang="zh-TW" altLang="en-US" sz="2800" dirty="0">
                <a:latin typeface="+mj-ea"/>
                <a:ea typeface="+mj-ea"/>
              </a:rPr>
              <a:t>當掉</a:t>
            </a:r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pPr algn="ctr"/>
            <a:r>
              <a:rPr lang="zh-TW" altLang="en-US" sz="2800" dirty="0" smtClean="0">
                <a:latin typeface="+mj-ea"/>
                <a:ea typeface="+mj-ea"/>
              </a:rPr>
              <a:t>所以要有效管理記憶體的使用</a:t>
            </a:r>
            <a:endParaRPr lang="en-US" altLang="zh-TW" sz="2800" dirty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sz="2800" dirty="0" smtClean="0">
              <a:latin typeface="+mj-ea"/>
              <a:ea typeface="+mj-ea"/>
            </a:endParaRPr>
          </a:p>
          <a:p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93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20462" y="1056068"/>
            <a:ext cx="99811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j-ea"/>
                <a:ea typeface="+mj-ea"/>
              </a:rPr>
              <a:t>Memory leak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當記憶體區塊無法再被使用者存取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這些無法再被存取的記憶體區塊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即為 </a:t>
            </a:r>
            <a:r>
              <a:rPr lang="en-US" altLang="zh-TW" sz="2400" dirty="0" smtClean="0">
                <a:latin typeface="+mj-ea"/>
              </a:rPr>
              <a:t>Memory </a:t>
            </a:r>
            <a:r>
              <a:rPr lang="en-US" altLang="zh-TW" sz="2400" dirty="0">
                <a:latin typeface="+mj-ea"/>
              </a:rPr>
              <a:t>leak</a:t>
            </a: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9" t="12563" r="62880" b="26679"/>
          <a:stretch/>
        </p:blipFill>
        <p:spPr>
          <a:xfrm>
            <a:off x="5911403" y="661083"/>
            <a:ext cx="5338412" cy="548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1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大數運算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加法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輸入加數及被加數的位數並將兩數相加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設被加數位數恆大於加數位數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加數及</a:t>
            </a:r>
            <a:r>
              <a:rPr lang="zh-TW" altLang="en-US" dirty="0" smtClean="0">
                <a:latin typeface="+mj-ea"/>
                <a:ea typeface="+mj-ea"/>
              </a:rPr>
              <a:t>被加數皆為</a:t>
            </a:r>
            <a:r>
              <a:rPr lang="en-US" altLang="zh-TW" dirty="0" smtClean="0">
                <a:latin typeface="+mj-ea"/>
                <a:ea typeface="+mj-ea"/>
              </a:rPr>
              <a:t>&gt;</a:t>
            </a:r>
            <a:r>
              <a:rPr lang="zh-TW" altLang="en-US" dirty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2^63</a:t>
            </a:r>
            <a:r>
              <a:rPr lang="zh-TW" altLang="en-US" dirty="0" smtClean="0">
                <a:latin typeface="+mj-ea"/>
                <a:ea typeface="+mj-ea"/>
              </a:rPr>
              <a:t>的數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 smtClean="0">
                <a:latin typeface="+mj-ea"/>
                <a:ea typeface="+mj-ea"/>
              </a:rPr>
              <a:t>Hint :</a:t>
            </a:r>
            <a:r>
              <a:rPr lang="zh-TW" altLang="en-US" dirty="0" smtClean="0">
                <a:latin typeface="+mj-ea"/>
                <a:ea typeface="+mj-ea"/>
              </a:rPr>
              <a:t> 輸入要相加的位數後再</a:t>
            </a:r>
            <a:r>
              <a:rPr lang="en-US" altLang="zh-TW" dirty="0" err="1" smtClean="0">
                <a:latin typeface="+mj-ea"/>
                <a:ea typeface="+mj-ea"/>
              </a:rPr>
              <a:t>malloc</a:t>
            </a:r>
            <a:r>
              <a:rPr lang="zh-TW" altLang="en-US" dirty="0" smtClean="0">
                <a:latin typeface="+mj-ea"/>
                <a:ea typeface="+mj-ea"/>
              </a:rPr>
              <a:t> 陣列大小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9882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778061" y="3026535"/>
            <a:ext cx="2923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The end</a:t>
            </a:r>
            <a:endParaRPr lang="zh-TW" altLang="en-US" sz="4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27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35421" y="847164"/>
            <a:ext cx="98298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calloc</a:t>
            </a:r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用法</a:t>
            </a:r>
            <a:r>
              <a:rPr lang="zh-TW" altLang="en-US" sz="2400" dirty="0" smtClean="0">
                <a:latin typeface="+mj-ea"/>
                <a:ea typeface="+mj-ea"/>
              </a:rPr>
              <a:t>：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calloc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份數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,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記憶體</a:t>
            </a:r>
            <a:r>
              <a:rPr lang="en-US" altLang="zh-TW" sz="2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Byte</a:t>
            </a:r>
            <a:r>
              <a:rPr lang="zh-TW" altLang="en-US" sz="2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大小</a:t>
            </a:r>
            <a:r>
              <a:rPr lang="en-US" altLang="zh-TW" sz="2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</a:p>
          <a:p>
            <a:endParaRPr lang="en-US" altLang="zh-TW" sz="24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  <a:cs typeface="Courier New" panose="02070309020205020404" pitchFamily="49" charset="0"/>
              </a:rPr>
              <a:t>只能使用指標</a:t>
            </a: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存取</a:t>
            </a:r>
            <a:endParaRPr lang="en-US" altLang="zh-TW" sz="2400" dirty="0" smtClean="0">
              <a:latin typeface="+mj-ea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會將取得的所有記憶體的每一個</a:t>
            </a:r>
            <a:r>
              <a:rPr lang="en-US" altLang="zh-TW" sz="2400" dirty="0" smtClean="0">
                <a:latin typeface="+mj-ea"/>
                <a:ea typeface="+mj-ea"/>
                <a:cs typeface="Courier New" panose="02070309020205020404" pitchFamily="49" charset="0"/>
              </a:rPr>
              <a:t>bits</a:t>
            </a: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初始化為</a:t>
            </a:r>
            <a:r>
              <a:rPr lang="en-US" altLang="zh-TW" sz="2400" dirty="0" smtClean="0">
                <a:latin typeface="+mj-ea"/>
                <a:ea typeface="+mj-ea"/>
                <a:cs typeface="Courier New" panose="02070309020205020404" pitchFamily="49" charset="0"/>
              </a:rPr>
              <a:t>0</a:t>
            </a:r>
            <a:endParaRPr lang="en-US" altLang="zh-TW" sz="2400" dirty="0">
              <a:latin typeface="+mj-ea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1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95932" y="941293"/>
            <a:ext cx="98298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realloc</a:t>
            </a:r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+mj-ea"/>
                <a:ea typeface="+mj-ea"/>
              </a:rPr>
              <a:t>用法</a:t>
            </a:r>
            <a:r>
              <a:rPr lang="zh-TW" altLang="en-US" sz="2400" dirty="0" smtClean="0">
                <a:latin typeface="+mj-ea"/>
                <a:ea typeface="+mj-ea"/>
              </a:rPr>
              <a:t>：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realloc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(void *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ptr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, 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size_t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size)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ptr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為先前被 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malloc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或 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calloc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出來的記憶體區塊</a:t>
            </a:r>
            <a:endParaRPr lang="en-US" altLang="zh-TW" sz="2400" dirty="0" smtClean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ize </a:t>
            </a:r>
            <a:r>
              <a:rPr lang="zh-TW" altLang="en-US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為新的記憶體大小</a:t>
            </a:r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endParaRPr lang="en-US" altLang="zh-TW" sz="24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不會初始化，</a:t>
            </a:r>
            <a:r>
              <a:rPr lang="en-US" altLang="zh-TW" sz="2400" dirty="0" err="1" smtClean="0">
                <a:latin typeface="+mj-ea"/>
                <a:ea typeface="+mj-ea"/>
                <a:cs typeface="Courier New" panose="02070309020205020404" pitchFamily="49" charset="0"/>
              </a:rPr>
              <a:t>realloc</a:t>
            </a: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失敗時不會更動原記憶體區塊的大小</a:t>
            </a:r>
            <a:endParaRPr lang="en-US" altLang="zh-TW" sz="2400" dirty="0" smtClean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dirty="0">
              <a:latin typeface="+mj-ea"/>
              <a:ea typeface="+mj-ea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若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ptr</a:t>
            </a: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為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NULL</a:t>
            </a: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時功能相當於</a:t>
            </a:r>
            <a:r>
              <a:rPr lang="en-US" altLang="zh-TW" sz="2400" dirty="0" err="1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malloc</a:t>
            </a: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，</a:t>
            </a:r>
            <a:r>
              <a:rPr lang="en-US" altLang="zh-TW" sz="240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ize</a:t>
            </a:r>
            <a:r>
              <a:rPr lang="en-US" altLang="zh-TW" sz="2400" dirty="0" smtClean="0">
                <a:latin typeface="+mj-ea"/>
                <a:ea typeface="+mj-ea"/>
                <a:cs typeface="Courier New" panose="02070309020205020404" pitchFamily="49" charset="0"/>
              </a:rPr>
              <a:t> </a:t>
            </a: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為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</a:t>
            </a:r>
            <a:r>
              <a:rPr lang="zh-TW" altLang="en-US" sz="2400" dirty="0" smtClean="0">
                <a:latin typeface="+mj-ea"/>
                <a:ea typeface="+mj-ea"/>
                <a:cs typeface="Courier New" panose="02070309020205020404" pitchFamily="49" charset="0"/>
              </a:rPr>
              <a:t>時功能相當於</a:t>
            </a:r>
            <a:r>
              <a:rPr lang="en-US" altLang="zh-TW" sz="2400" dirty="0" smtClean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free</a:t>
            </a:r>
            <a:endParaRPr lang="en-US" altLang="zh-TW" sz="240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8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094703" y="1159098"/>
            <a:ext cx="986521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 smtClean="0">
                <a:latin typeface="+mj-ea"/>
                <a:ea typeface="+mj-ea"/>
              </a:rPr>
              <a:t>簡單的記憶體管理</a:t>
            </a:r>
            <a:endParaRPr lang="en-US" altLang="zh-TW" sz="4000" dirty="0" smtClean="0">
              <a:latin typeface="+mj-ea"/>
              <a:ea typeface="+mj-ea"/>
            </a:endParaRPr>
          </a:p>
          <a:p>
            <a:endParaRPr lang="en-US" altLang="zh-TW" sz="4000" dirty="0"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+mj-ea"/>
                <a:ea typeface="+mj-ea"/>
              </a:rPr>
              <a:t>Scope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3200" dirty="0"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sz="3200" dirty="0" smtClean="0">
              <a:latin typeface="+mj-ea"/>
              <a:ea typeface="+mj-ea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sz="2800" dirty="0" smtClean="0">
                <a:latin typeface="+mj-ea"/>
                <a:ea typeface="+mj-ea"/>
              </a:rPr>
              <a:t>Dynamic Memory Allocation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72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 smtClean="0"/>
              <a:t>Scope</a:t>
            </a:r>
            <a:endParaRPr lang="zh-TW" altLang="en-US" sz="720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生存範圍</a:t>
            </a:r>
            <a:r>
              <a:rPr lang="en-US" altLang="zh-TW" dirty="0">
                <a:latin typeface="+mj-ea"/>
                <a:ea typeface="+mj-ea"/>
              </a:rPr>
              <a:t>)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92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133341" y="1171977"/>
            <a:ext cx="1000688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+mj-ea"/>
                <a:ea typeface="+mj-ea"/>
              </a:rPr>
              <a:t>Scope</a:t>
            </a:r>
          </a:p>
          <a:p>
            <a:endParaRPr lang="en-US" altLang="zh-TW" sz="3200" dirty="0" smtClean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為一個變數、指標可被使用的範圍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+mj-ea"/>
                <a:ea typeface="+mj-ea"/>
              </a:rPr>
              <a:t>分為  全域範圍 </a:t>
            </a:r>
            <a:r>
              <a:rPr lang="en-US" altLang="zh-TW" sz="2400" dirty="0" smtClean="0">
                <a:latin typeface="+mj-ea"/>
                <a:ea typeface="+mj-ea"/>
              </a:rPr>
              <a:t>( </a:t>
            </a:r>
            <a:r>
              <a:rPr lang="en-US" altLang="zh-TW" sz="2400" dirty="0" err="1" smtClean="0">
                <a:latin typeface="+mj-ea"/>
                <a:ea typeface="+mj-ea"/>
              </a:rPr>
              <a:t>grobal</a:t>
            </a:r>
            <a:r>
              <a:rPr lang="en-US" altLang="zh-TW" sz="2400" dirty="0" smtClean="0">
                <a:latin typeface="+mj-ea"/>
                <a:ea typeface="+mj-ea"/>
              </a:rPr>
              <a:t> scope ) --- </a:t>
            </a:r>
            <a:r>
              <a:rPr lang="zh-TW" altLang="en-US" sz="2400" dirty="0" smtClean="0">
                <a:latin typeface="+mj-ea"/>
                <a:ea typeface="+mj-ea"/>
              </a:rPr>
              <a:t>在整個程式都能使用</a:t>
            </a:r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                區域範圍 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local scope)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--- </a:t>
            </a:r>
            <a:r>
              <a:rPr lang="zh-TW" altLang="en-US" sz="2400" dirty="0" smtClean="0">
                <a:latin typeface="+mj-ea"/>
                <a:ea typeface="+mj-ea"/>
              </a:rPr>
              <a:t>只有在特定區域可使用</a:t>
            </a:r>
            <a:endParaRPr lang="en-US" altLang="zh-TW" sz="24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+mj-ea"/>
                <a:ea typeface="+mj-ea"/>
              </a:rPr>
              <a:t>For</a:t>
            </a:r>
            <a:r>
              <a:rPr lang="zh-TW" altLang="en-US" sz="2400" dirty="0" smtClean="0">
                <a:latin typeface="+mj-ea"/>
                <a:ea typeface="+mj-ea"/>
              </a:rPr>
              <a:t>、</a:t>
            </a:r>
            <a:r>
              <a:rPr lang="en-US" altLang="zh-TW" sz="2400" dirty="0" smtClean="0">
                <a:latin typeface="+mj-ea"/>
                <a:ea typeface="+mj-ea"/>
              </a:rPr>
              <a:t>while</a:t>
            </a:r>
            <a:r>
              <a:rPr lang="zh-TW" altLang="en-US" sz="2400" dirty="0" smtClean="0">
                <a:latin typeface="+mj-ea"/>
                <a:ea typeface="+mj-ea"/>
              </a:rPr>
              <a:t>、</a:t>
            </a:r>
            <a:r>
              <a:rPr lang="en-US" altLang="zh-TW" sz="2400" dirty="0" smtClean="0">
                <a:latin typeface="+mj-ea"/>
                <a:ea typeface="+mj-ea"/>
              </a:rPr>
              <a:t>If</a:t>
            </a:r>
            <a:r>
              <a:rPr lang="zh-TW" altLang="en-US" sz="2400" dirty="0" smtClean="0">
                <a:latin typeface="+mj-ea"/>
                <a:ea typeface="+mj-ea"/>
              </a:rPr>
              <a:t>、</a:t>
            </a:r>
            <a:r>
              <a:rPr lang="en-US" altLang="zh-TW" sz="2400" dirty="0" smtClean="0">
                <a:latin typeface="+mj-ea"/>
                <a:ea typeface="+mj-ea"/>
              </a:rPr>
              <a:t>else</a:t>
            </a:r>
            <a:r>
              <a:rPr lang="zh-TW" altLang="en-US" sz="2400" dirty="0" smtClean="0">
                <a:latin typeface="+mj-ea"/>
                <a:ea typeface="+mj-ea"/>
              </a:rPr>
              <a:t>那種有</a:t>
            </a:r>
            <a:r>
              <a:rPr lang="en-US" altLang="zh-TW" sz="2400" dirty="0" smtClean="0">
                <a:latin typeface="+mj-ea"/>
                <a:ea typeface="+mj-ea"/>
              </a:rPr>
              <a:t>{}</a:t>
            </a:r>
            <a:r>
              <a:rPr lang="zh-TW" altLang="en-US" sz="2400" dirty="0" smtClean="0">
                <a:latin typeface="+mj-ea"/>
                <a:ea typeface="+mj-ea"/>
              </a:rPr>
              <a:t>的語法，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		</a:t>
            </a:r>
            <a:r>
              <a:rPr lang="zh-TW" altLang="en-US" sz="2400" dirty="0" smtClean="0">
                <a:latin typeface="+mj-ea"/>
                <a:ea typeface="+mj-ea"/>
              </a:rPr>
              <a:t>或單純用</a:t>
            </a:r>
            <a:r>
              <a:rPr lang="en-US" altLang="zh-TW" sz="2400" dirty="0" smtClean="0">
                <a:latin typeface="+mj-ea"/>
                <a:ea typeface="+mj-ea"/>
              </a:rPr>
              <a:t>{}</a:t>
            </a:r>
            <a:r>
              <a:rPr lang="zh-TW" altLang="en-US" sz="2400" dirty="0" smtClean="0">
                <a:latin typeface="+mj-ea"/>
                <a:ea typeface="+mj-ea"/>
              </a:rPr>
              <a:t>分隔的範圍</a:t>
            </a:r>
            <a:r>
              <a:rPr lang="en-US" altLang="zh-TW" sz="2400" dirty="0" smtClean="0">
                <a:latin typeface="+mj-ea"/>
                <a:ea typeface="+mj-ea"/>
              </a:rPr>
              <a:t>-</a:t>
            </a:r>
            <a:r>
              <a:rPr lang="zh-TW" altLang="en-US" sz="2400" dirty="0" smtClean="0">
                <a:latin typeface="+mj-ea"/>
                <a:ea typeface="+mj-ea"/>
              </a:rPr>
              <a:t>通稱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區塊範圍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ea typeface="+mj-ea"/>
              </a:rPr>
              <a:t>Block Scope</a:t>
            </a: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	</a:t>
            </a:r>
            <a:r>
              <a:rPr lang="zh-TW" altLang="en-US" sz="2400" dirty="0" smtClean="0">
                <a:latin typeface="+mj-ea"/>
                <a:ea typeface="+mj-ea"/>
              </a:rPr>
              <a:t>一旦變數離開他所屬的區域範圍，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>
                <a:latin typeface="+mj-ea"/>
                <a:ea typeface="+mj-ea"/>
              </a:rPr>
              <a:t>	</a:t>
            </a:r>
            <a:r>
              <a:rPr lang="en-US" altLang="zh-TW" sz="2400" dirty="0" smtClean="0">
                <a:latin typeface="+mj-ea"/>
                <a:ea typeface="+mj-ea"/>
              </a:rPr>
              <a:t>		</a:t>
            </a:r>
            <a:r>
              <a:rPr lang="zh-TW" altLang="en-US" sz="2400" dirty="0" smtClean="0">
                <a:latin typeface="+mj-ea"/>
                <a:ea typeface="+mj-ea"/>
              </a:rPr>
              <a:t> 他所占用的記憶體空間將被系統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自動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zh-TW" altLang="en-US" sz="2400" dirty="0" smtClean="0">
                <a:latin typeface="+mj-ea"/>
                <a:ea typeface="+mj-ea"/>
              </a:rPr>
              <a:t>回收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endParaRPr lang="zh-TW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82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13644" y="1120462"/>
            <a:ext cx="9684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+mj-ea"/>
                <a:ea typeface="+mj-ea"/>
              </a:rPr>
              <a:t>全域</a:t>
            </a:r>
            <a:r>
              <a:rPr lang="zh-TW" altLang="en-US" sz="2400" dirty="0" smtClean="0">
                <a:latin typeface="+mj-ea"/>
                <a:ea typeface="+mj-ea"/>
              </a:rPr>
              <a:t>變數 </a:t>
            </a:r>
            <a:r>
              <a:rPr lang="en-US" altLang="zh-TW" sz="2400" dirty="0" smtClean="0">
                <a:latin typeface="+mj-ea"/>
                <a:ea typeface="+mj-ea"/>
              </a:rPr>
              <a:t>( </a:t>
            </a:r>
            <a:r>
              <a:rPr lang="en-US" altLang="zh-TW" sz="2400" dirty="0" err="1" smtClean="0">
                <a:latin typeface="+mj-ea"/>
                <a:ea typeface="+mj-ea"/>
              </a:rPr>
              <a:t>grobal</a:t>
            </a:r>
            <a:r>
              <a:rPr lang="en-US" altLang="zh-TW" sz="2400" dirty="0" smtClean="0">
                <a:latin typeface="+mj-ea"/>
                <a:ea typeface="+mj-ea"/>
              </a:rPr>
              <a:t> variable ) </a:t>
            </a:r>
            <a:r>
              <a:rPr lang="zh-TW" altLang="en-US" sz="2400" dirty="0" smtClean="0">
                <a:latin typeface="+mj-ea"/>
                <a:ea typeface="+mj-ea"/>
              </a:rPr>
              <a:t>就是</a:t>
            </a:r>
            <a:r>
              <a:rPr lang="zh-TW" altLang="en-US" sz="2400" dirty="0">
                <a:latin typeface="+mj-ea"/>
                <a:ea typeface="+mj-ea"/>
              </a:rPr>
              <a:t>宣告於函數本體之外的</a:t>
            </a:r>
            <a:r>
              <a:rPr lang="zh-TW" altLang="en-US" sz="2400" dirty="0" smtClean="0">
                <a:latin typeface="+mj-ea"/>
                <a:ea typeface="+mj-ea"/>
              </a:rPr>
              <a:t>變數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區域變數 </a:t>
            </a:r>
            <a:r>
              <a:rPr lang="en-US" altLang="zh-TW" sz="2400" dirty="0" smtClean="0">
                <a:latin typeface="+mj-ea"/>
              </a:rPr>
              <a:t>( local </a:t>
            </a:r>
            <a:r>
              <a:rPr lang="en-US" altLang="zh-TW" sz="2400" dirty="0">
                <a:latin typeface="+mj-ea"/>
              </a:rPr>
              <a:t>variable </a:t>
            </a:r>
            <a:r>
              <a:rPr lang="en-US" altLang="zh-TW" sz="2400" dirty="0" smtClean="0">
                <a:latin typeface="+mj-ea"/>
              </a:rPr>
              <a:t>) </a:t>
            </a:r>
            <a:r>
              <a:rPr lang="zh-TW" altLang="en-US" sz="2400" dirty="0" smtClean="0">
                <a:latin typeface="+mj-ea"/>
                <a:ea typeface="+mj-ea"/>
              </a:rPr>
              <a:t>就是</a:t>
            </a:r>
            <a:r>
              <a:rPr lang="zh-TW" altLang="en-US" sz="2400" dirty="0">
                <a:latin typeface="+mj-ea"/>
                <a:ea typeface="+mj-ea"/>
              </a:rPr>
              <a:t>宣告於函數本體</a:t>
            </a:r>
            <a:r>
              <a:rPr lang="zh-TW" altLang="en-US" sz="2400" dirty="0" smtClean="0">
                <a:latin typeface="+mj-ea"/>
                <a:ea typeface="+mj-ea"/>
              </a:rPr>
              <a:t>之內的變數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105" y="2984916"/>
            <a:ext cx="4570740" cy="28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120462" y="1004552"/>
            <a:ext cx="10148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如何判斷</a:t>
            </a:r>
            <a:r>
              <a:rPr lang="en-US" altLang="zh-TW" sz="2400" dirty="0" smtClean="0">
                <a:latin typeface="+mj-ea"/>
                <a:ea typeface="+mj-ea"/>
              </a:rPr>
              <a:t>Scope</a:t>
            </a:r>
            <a:r>
              <a:rPr lang="zh-TW" altLang="en-US" sz="2400" dirty="0" smtClean="0">
                <a:latin typeface="+mj-ea"/>
                <a:ea typeface="+mj-ea"/>
              </a:rPr>
              <a:t> 範圍呢</a:t>
            </a:r>
            <a:r>
              <a:rPr lang="en-US" altLang="zh-TW" sz="2400" dirty="0" smtClean="0">
                <a:latin typeface="+mj-ea"/>
                <a:ea typeface="+mj-ea"/>
              </a:rPr>
              <a:t>????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Scope </a:t>
            </a:r>
            <a:r>
              <a:rPr lang="zh-TW" altLang="en-US" sz="2400" dirty="0" smtClean="0">
                <a:latin typeface="+mj-ea"/>
                <a:ea typeface="+mj-ea"/>
              </a:rPr>
              <a:t>由</a:t>
            </a:r>
            <a:r>
              <a:rPr lang="zh-TW" altLang="en-US" sz="2400" dirty="0">
                <a:latin typeface="+mj-ea"/>
                <a:ea typeface="+mj-ea"/>
              </a:rPr>
              <a:t>一對大括號</a:t>
            </a:r>
            <a:r>
              <a:rPr lang="zh-TW" altLang="en-US" sz="2400" dirty="0" smtClean="0">
                <a:latin typeface="+mj-ea"/>
                <a:ea typeface="+mj-ea"/>
              </a:rPr>
              <a:t>定義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最靠近變數的一對大括號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>
                <a:latin typeface="+mj-ea"/>
                <a:ea typeface="+mj-ea"/>
              </a:rPr>
              <a:t>即</a:t>
            </a:r>
            <a:r>
              <a:rPr lang="zh-TW" altLang="en-US" sz="2400" dirty="0" smtClean="0">
                <a:latin typeface="+mj-ea"/>
                <a:ea typeface="+mj-ea"/>
              </a:rPr>
              <a:t>為此變數的生存</a:t>
            </a:r>
            <a:r>
              <a:rPr lang="zh-TW" altLang="en-US" sz="2400" dirty="0">
                <a:latin typeface="+mj-ea"/>
                <a:ea typeface="+mj-ea"/>
              </a:rPr>
              <a:t>範圍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沒被大括號包住的變數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則為全域變數</a:t>
            </a:r>
            <a:r>
              <a:rPr lang="en-US" altLang="zh-TW" sz="2400" dirty="0" smtClean="0">
                <a:latin typeface="+mj-ea"/>
                <a:ea typeface="+mj-ea"/>
              </a:rPr>
              <a:t>(Ex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: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line 3 </a:t>
            </a:r>
            <a:r>
              <a:rPr lang="zh-TW" altLang="en-US" sz="2400" dirty="0" smtClean="0">
                <a:latin typeface="+mj-ea"/>
                <a:ea typeface="+mj-ea"/>
              </a:rPr>
              <a:t>的 </a:t>
            </a:r>
            <a:r>
              <a:rPr lang="en-US" altLang="zh-TW" sz="2400" dirty="0" smtClean="0">
                <a:latin typeface="+mj-ea"/>
                <a:ea typeface="+mj-ea"/>
              </a:rPr>
              <a:t>a)</a:t>
            </a:r>
          </a:p>
          <a:p>
            <a:endParaRPr lang="en-US" altLang="zh-TW" sz="2400" dirty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193" y="0"/>
            <a:ext cx="6283841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418231" y="2562896"/>
            <a:ext cx="3850783" cy="1081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418231" y="3876541"/>
            <a:ext cx="3850783" cy="14810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006107" y="1790163"/>
            <a:ext cx="4520485" cy="437881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529589" y="1004552"/>
            <a:ext cx="5280338" cy="5705341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12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159" y="0"/>
            <a:ext cx="6283841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53792" y="1262455"/>
            <a:ext cx="54580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另外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若內層的 </a:t>
            </a:r>
            <a:r>
              <a:rPr lang="en-US" altLang="zh-TW" sz="2400" dirty="0" smtClean="0">
                <a:latin typeface="+mj-ea"/>
                <a:ea typeface="+mj-ea"/>
              </a:rPr>
              <a:t>scope </a:t>
            </a:r>
            <a:r>
              <a:rPr lang="zh-TW" altLang="en-US" sz="2400" dirty="0" smtClean="0">
                <a:latin typeface="+mj-ea"/>
                <a:ea typeface="+mj-ea"/>
              </a:rPr>
              <a:t>含有與外層 </a:t>
            </a:r>
            <a:r>
              <a:rPr lang="en-US" altLang="zh-TW" sz="2400" dirty="0" smtClean="0">
                <a:latin typeface="+mj-ea"/>
                <a:ea typeface="+mj-ea"/>
              </a:rPr>
              <a:t>scope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相同的變數名稱</a:t>
            </a:r>
            <a:r>
              <a:rPr lang="en-US" altLang="zh-TW" sz="2400" dirty="0" smtClean="0">
                <a:latin typeface="+mj-ea"/>
                <a:ea typeface="+mj-ea"/>
              </a:rPr>
              <a:t>(Ex : line 6, line 18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>
                <a:latin typeface="+mj-ea"/>
                <a:ea typeface="+mj-ea"/>
              </a:rPr>
              <a:t>b)</a:t>
            </a:r>
          </a:p>
          <a:p>
            <a:r>
              <a:rPr lang="zh-TW" altLang="en-US" sz="2400" dirty="0" smtClean="0">
                <a:latin typeface="+mj-ea"/>
                <a:ea typeface="+mj-ea"/>
              </a:rPr>
              <a:t>則將外層的 </a:t>
            </a:r>
            <a:r>
              <a:rPr lang="en-US" altLang="zh-TW" sz="2400" dirty="0" smtClean="0">
                <a:latin typeface="+mj-ea"/>
                <a:ea typeface="+mj-ea"/>
              </a:rPr>
              <a:t>b</a:t>
            </a:r>
            <a:r>
              <a:rPr lang="zh-TW" altLang="en-US" sz="2400" dirty="0" smtClean="0">
                <a:latin typeface="+mj-ea"/>
                <a:ea typeface="+mj-ea"/>
              </a:rPr>
              <a:t> 暫時</a:t>
            </a:r>
            <a:r>
              <a:rPr lang="zh-TW" altLang="en-US" sz="2400" dirty="0">
                <a:latin typeface="+mj-ea"/>
                <a:ea typeface="+mj-ea"/>
              </a:rPr>
              <a:t>忽略</a:t>
            </a:r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 smtClean="0">
              <a:latin typeface="+mj-ea"/>
              <a:ea typeface="+mj-ea"/>
            </a:endParaRPr>
          </a:p>
          <a:p>
            <a:endParaRPr lang="en-US" altLang="zh-TW" sz="2400" dirty="0">
              <a:latin typeface="+mj-ea"/>
              <a:ea typeface="+mj-ea"/>
            </a:endParaRPr>
          </a:p>
          <a:p>
            <a:r>
              <a:rPr lang="zh-TW" altLang="en-US" sz="2400" dirty="0" smtClean="0">
                <a:latin typeface="+mj-ea"/>
                <a:ea typeface="+mj-ea"/>
              </a:rPr>
              <a:t>內部的</a:t>
            </a:r>
            <a:r>
              <a:rPr lang="en-US" altLang="zh-TW" sz="2400" dirty="0" smtClean="0">
                <a:latin typeface="+mj-ea"/>
                <a:ea typeface="+mj-ea"/>
              </a:rPr>
              <a:t>scope</a:t>
            </a:r>
            <a:r>
              <a:rPr lang="zh-TW" altLang="en-US" sz="2400" dirty="0" smtClean="0">
                <a:latin typeface="+mj-ea"/>
                <a:ea typeface="+mj-ea"/>
              </a:rPr>
              <a:t>可使用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	“</a:t>
            </a:r>
            <a:r>
              <a:rPr lang="zh-TW" altLang="en-US" sz="2400" dirty="0" smtClean="0">
                <a:latin typeface="+mj-ea"/>
                <a:ea typeface="+mj-ea"/>
              </a:rPr>
              <a:t>包圍住</a:t>
            </a:r>
            <a:r>
              <a:rPr lang="en-US" altLang="zh-TW" sz="2400" dirty="0" smtClean="0">
                <a:latin typeface="+mj-ea"/>
                <a:ea typeface="+mj-ea"/>
              </a:rPr>
              <a:t>”</a:t>
            </a:r>
            <a:r>
              <a:rPr lang="zh-TW" altLang="en-US" sz="2400" dirty="0" smtClean="0">
                <a:latin typeface="+mj-ea"/>
                <a:ea typeface="+mj-ea"/>
              </a:rPr>
              <a:t>他的</a:t>
            </a:r>
            <a:r>
              <a:rPr lang="en-US" altLang="zh-TW" sz="2400" dirty="0" smtClean="0">
                <a:latin typeface="+mj-ea"/>
                <a:ea typeface="+mj-ea"/>
              </a:rPr>
              <a:t>scope </a:t>
            </a:r>
            <a:r>
              <a:rPr lang="zh-TW" altLang="en-US" sz="2400" dirty="0" smtClean="0">
                <a:latin typeface="+mj-ea"/>
                <a:ea typeface="+mj-ea"/>
              </a:rPr>
              <a:t>的變數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(Ex : </a:t>
            </a:r>
            <a:r>
              <a:rPr lang="zh-TW" altLang="en-US" sz="2400" dirty="0" smtClean="0">
                <a:latin typeface="+mj-ea"/>
                <a:ea typeface="+mj-ea"/>
              </a:rPr>
              <a:t>紅框內可使用黃框及藍框內的變數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  , </a:t>
            </a:r>
            <a:r>
              <a:rPr lang="zh-TW" altLang="en-US" sz="2400" dirty="0" smtClean="0">
                <a:latin typeface="+mj-ea"/>
                <a:ea typeface="+mj-ea"/>
              </a:rPr>
              <a:t>但 </a:t>
            </a:r>
            <a:r>
              <a:rPr lang="en-US" altLang="zh-TW" sz="2400" dirty="0" smtClean="0">
                <a:latin typeface="+mj-ea"/>
                <a:ea typeface="+mj-ea"/>
              </a:rPr>
              <a:t>No.1</a:t>
            </a:r>
            <a:r>
              <a:rPr lang="zh-TW" altLang="en-US" sz="2400" dirty="0" smtClean="0">
                <a:latin typeface="+mj-ea"/>
                <a:ea typeface="+mj-ea"/>
              </a:rPr>
              <a:t> 紅框內不可使用 </a:t>
            </a:r>
            <a:r>
              <a:rPr lang="en-US" altLang="zh-TW" sz="2400" dirty="0" smtClean="0">
                <a:latin typeface="+mj-ea"/>
                <a:ea typeface="+mj-ea"/>
              </a:rPr>
              <a:t>No.2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,</a:t>
            </a:r>
            <a:r>
              <a:rPr lang="zh-TW" altLang="en-US" sz="2400" dirty="0" smtClean="0">
                <a:latin typeface="+mj-ea"/>
                <a:ea typeface="+mj-ea"/>
              </a:rPr>
              <a:t> 紅框內的變數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75809" y="2524259"/>
            <a:ext cx="3850783" cy="10818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675808" y="4082602"/>
            <a:ext cx="3850784" cy="1249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199290" y="1777285"/>
            <a:ext cx="4520485" cy="437881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29211" y="998111"/>
            <a:ext cx="5280338" cy="5705341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39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</a:t>
            </a:r>
            <a:r>
              <a:rPr lang="zh-TW" altLang="en-US" dirty="0"/>
              <a:t>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根據以下規則印出右側</a:t>
            </a:r>
            <a:r>
              <a:rPr lang="en-US" altLang="zh-TW" dirty="0" smtClean="0">
                <a:latin typeface="+mj-ea"/>
                <a:ea typeface="+mj-ea"/>
              </a:rPr>
              <a:t>outpu</a:t>
            </a:r>
            <a:r>
              <a:rPr lang="en-US" altLang="zh-TW" dirty="0">
                <a:latin typeface="+mj-ea"/>
                <a:ea typeface="+mj-ea"/>
              </a:rPr>
              <a:t>t</a:t>
            </a: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在宣告變數前印出</a:t>
            </a:r>
            <a:r>
              <a:rPr lang="en-US" altLang="zh-TW" dirty="0" smtClean="0">
                <a:latin typeface="+mj-ea"/>
                <a:ea typeface="+mj-ea"/>
              </a:rPr>
              <a:t>”born </a:t>
            </a:r>
            <a:r>
              <a:rPr lang="zh-TW" altLang="en-US" dirty="0" smtClean="0">
                <a:latin typeface="+mj-ea"/>
                <a:ea typeface="+mj-ea"/>
              </a:rPr>
              <a:t>變數名稱</a:t>
            </a:r>
            <a:r>
              <a:rPr lang="en-US" altLang="zh-TW" dirty="0" smtClean="0">
                <a:latin typeface="+mj-ea"/>
                <a:ea typeface="+mj-ea"/>
              </a:rPr>
              <a:t>”</a:t>
            </a:r>
          </a:p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在變數生存範圍結束時印出</a:t>
            </a:r>
            <a:r>
              <a:rPr lang="en-US" altLang="zh-TW" dirty="0" smtClean="0">
                <a:latin typeface="+mj-ea"/>
                <a:ea typeface="+mj-ea"/>
              </a:rPr>
              <a:t>“dead </a:t>
            </a:r>
            <a:r>
              <a:rPr lang="zh-TW" altLang="en-US" dirty="0" smtClean="0">
                <a:latin typeface="+mj-ea"/>
                <a:ea typeface="+mj-ea"/>
              </a:rPr>
              <a:t>變數</a:t>
            </a:r>
            <a:r>
              <a:rPr lang="zh-TW" altLang="en-US" dirty="0">
                <a:latin typeface="+mj-ea"/>
                <a:ea typeface="+mj-ea"/>
              </a:rPr>
              <a:t>名稱</a:t>
            </a:r>
            <a:r>
              <a:rPr lang="en-US" altLang="zh-TW" dirty="0" smtClean="0">
                <a:latin typeface="+mj-ea"/>
                <a:ea typeface="+mj-ea"/>
              </a:rPr>
              <a:t>"</a:t>
            </a:r>
            <a:endParaRPr lang="zh-TW" altLang="en-US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21" t="21748" r="73367" b="56076"/>
          <a:stretch/>
        </p:blipFill>
        <p:spPr>
          <a:xfrm>
            <a:off x="8912180" y="1159099"/>
            <a:ext cx="1984417" cy="47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1220</TotalTime>
  <Words>675</Words>
  <Application>Microsoft Office PowerPoint</Application>
  <PresentationFormat>寬螢幕</PresentationFormat>
  <Paragraphs>170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微軟正黑體</vt:lpstr>
      <vt:lpstr>新細明體</vt:lpstr>
      <vt:lpstr>標楷體</vt:lpstr>
      <vt:lpstr>Arial</vt:lpstr>
      <vt:lpstr>Courier New</vt:lpstr>
      <vt:lpstr>Garamond</vt:lpstr>
      <vt:lpstr>Wingdings</vt:lpstr>
      <vt:lpstr>有機</vt:lpstr>
      <vt:lpstr>可視範圍             &amp; 動態記憶體配置</vt:lpstr>
      <vt:lpstr>PowerPoint 簡報</vt:lpstr>
      <vt:lpstr>PowerPoint 簡報</vt:lpstr>
      <vt:lpstr>Scope</vt:lpstr>
      <vt:lpstr>PowerPoint 簡報</vt:lpstr>
      <vt:lpstr>PowerPoint 簡報</vt:lpstr>
      <vt:lpstr>PowerPoint 簡報</vt:lpstr>
      <vt:lpstr>PowerPoint 簡報</vt:lpstr>
      <vt:lpstr>練習</vt:lpstr>
      <vt:lpstr>如果...</vt:lpstr>
      <vt:lpstr>Dynamic memory allocation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練習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可視範圍             &amp; 動態記憶體配置</dc:title>
  <dc:creator>acer</dc:creator>
  <cp:lastModifiedBy>joe</cp:lastModifiedBy>
  <cp:revision>43</cp:revision>
  <dcterms:created xsi:type="dcterms:W3CDTF">2015-11-23T11:52:34Z</dcterms:created>
  <dcterms:modified xsi:type="dcterms:W3CDTF">2016-10-16T13:06:52Z</dcterms:modified>
</cp:coreProperties>
</file>