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0" r:id="rId1"/>
  </p:sldMasterIdLst>
  <p:sldIdLst>
    <p:sldId id="257" r:id="rId2"/>
    <p:sldId id="277" r:id="rId3"/>
    <p:sldId id="258" r:id="rId4"/>
    <p:sldId id="259" r:id="rId5"/>
    <p:sldId id="292" r:id="rId6"/>
    <p:sldId id="260" r:id="rId7"/>
    <p:sldId id="262" r:id="rId8"/>
    <p:sldId id="265" r:id="rId9"/>
    <p:sldId id="266" r:id="rId10"/>
    <p:sldId id="267" r:id="rId11"/>
    <p:sldId id="268" r:id="rId12"/>
    <p:sldId id="269" r:id="rId13"/>
    <p:sldId id="293" r:id="rId14"/>
    <p:sldId id="270" r:id="rId15"/>
    <p:sldId id="271" r:id="rId16"/>
    <p:sldId id="296" r:id="rId17"/>
    <p:sldId id="264" r:id="rId18"/>
    <p:sldId id="272" r:id="rId19"/>
    <p:sldId id="273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274" r:id="rId30"/>
    <p:sldId id="276" r:id="rId31"/>
    <p:sldId id="275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7" r:id="rId41"/>
    <p:sldId id="294" r:id="rId42"/>
    <p:sldId id="289" r:id="rId43"/>
    <p:sldId id="290" r:id="rId44"/>
    <p:sldId id="291" r:id="rId4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區段" id="{D097D749-E16A-6449-847C-79448E8AA6B3}">
          <p14:sldIdLst>
            <p14:sldId id="257"/>
            <p14:sldId id="277"/>
            <p14:sldId id="258"/>
            <p14:sldId id="259"/>
            <p14:sldId id="292"/>
            <p14:sldId id="260"/>
            <p14:sldId id="262"/>
            <p14:sldId id="265"/>
            <p14:sldId id="266"/>
            <p14:sldId id="267"/>
            <p14:sldId id="268"/>
            <p14:sldId id="269"/>
            <p14:sldId id="293"/>
            <p14:sldId id="270"/>
            <p14:sldId id="271"/>
            <p14:sldId id="296"/>
            <p14:sldId id="264"/>
            <p14:sldId id="272"/>
            <p14:sldId id="273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274"/>
            <p14:sldId id="276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</p14:sldIdLst>
        </p14:section>
        <p14:section name="未命名的區段" id="{86BE46C6-87A9-3345-9D01-371D74A4D5C0}">
          <p14:sldIdLst>
            <p14:sldId id="294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550" autoAdjust="0"/>
  </p:normalViewPr>
  <p:slideViewPr>
    <p:cSldViewPr>
      <p:cViewPr varScale="1">
        <p:scale>
          <a:sx n="64" d="100"/>
          <a:sy n="64" d="100"/>
        </p:scale>
        <p:origin x="13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ver-TextureFore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96303"/>
            <a:ext cx="7086600" cy="1847850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6565"/>
            <a:ext cx="7086600" cy="1752600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 按一下以編輯母片子標題樣式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8423" y="6221506"/>
            <a:ext cx="2743200" cy="365125"/>
          </a:xfrm>
        </p:spPr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221506"/>
            <a:ext cx="2743200" cy="365125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標題上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5" y="3765177"/>
            <a:ext cx="7272338" cy="1098176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78013" y="777240"/>
            <a:ext cx="4294363" cy="2866913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9025" y="4867836"/>
            <a:ext cx="7272338" cy="126402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588" y="609600"/>
            <a:ext cx="1524000" cy="55165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24" y="609600"/>
            <a:ext cx="5921376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692696"/>
            <a:ext cx="7272339" cy="1339009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024" y="2132856"/>
            <a:ext cx="7272339" cy="3993307"/>
          </a:xfrm>
        </p:spPr>
        <p:txBody>
          <a:bodyPr/>
          <a:lstStyle>
            <a:lvl1pPr>
              <a:defRPr sz="3200"/>
            </a:lvl1pPr>
            <a:lvl5pPr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92224"/>
            <a:ext cx="7086600" cy="1847088"/>
          </a:xfrm>
        </p:spPr>
        <p:txBody>
          <a:bodyPr vert="horz" lIns="91440" tIns="45720" rIns="91440" bIns="45720" rtlCol="0" anchor="b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666744"/>
            <a:ext cx="7086600" cy="1755648"/>
          </a:xfrm>
        </p:spPr>
        <p:txBody>
          <a:bodyPr vert="horz" lIns="91440" tIns="45720" rIns="91440" bIns="45720" rtlCol="0" anchor="t" anchorCtr="0">
            <a:noAutofit/>
            <a:scene3d>
              <a:camera prst="orthographicFront"/>
              <a:lightRig rig="threePt" dir="t">
                <a:rot lat="0" lon="0" rev="10800000"/>
              </a:lightRig>
            </a:scene3d>
            <a:sp3d extrusionH="25400">
              <a:bevelT w="12700" h="12700" prst="relaxedInset"/>
              <a:bevelB w="12700" h="12700" prst="relaxedInset"/>
            </a:sp3d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25400" dist="19050" dir="4200000" algn="ctr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2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363" y="1816100"/>
            <a:ext cx="3429000" cy="4310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9024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2363" y="1688679"/>
            <a:ext cx="3429000" cy="8270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2363" y="2590800"/>
            <a:ext cx="3429000" cy="35353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29" y="381000"/>
            <a:ext cx="3429000" cy="1649506"/>
          </a:xfrm>
        </p:spPr>
        <p:txBody>
          <a:bodyPr anchor="b"/>
          <a:lstStyle>
            <a:lvl1pPr algn="ctr">
              <a:lnSpc>
                <a:spcPct val="100000"/>
              </a:lnSpc>
              <a:defRPr sz="3600" b="1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88" y="381000"/>
            <a:ext cx="3429000" cy="57451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729" y="2057401"/>
            <a:ext cx="342900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nterior-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363" y="739588"/>
            <a:ext cx="3429000" cy="1290380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88136" y="779929"/>
            <a:ext cx="3429000" cy="4935071"/>
          </a:xfrm>
          <a:ln w="76200" cmpd="dbl">
            <a:solidFill>
              <a:schemeClr val="tx1"/>
            </a:solidFill>
            <a:miter lim="800000"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將圖片拖曳至版面配置區或按一下圖示以新增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2363" y="2057400"/>
            <a:ext cx="342900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 typeface="Wingdings" pitchFamily="2" charset="2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24" y="274637"/>
            <a:ext cx="7272339" cy="13390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24" y="1801906"/>
            <a:ext cx="7272339" cy="432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2187" y="6356350"/>
            <a:ext cx="24294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75963D1-DB5A-4C4C-BA6E-2B0338C4A0AF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20393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36692C-B7DF-4E22-9767-4AED84A0CB1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</p:sldLayoutIdLst>
  <p:txStyles>
    <p:titleStyle>
      <a:lvl1pPr algn="ctr" defTabSz="914400" rtl="0" eaLnBrk="1" latinLnBrk="0" hangingPunct="1">
        <a:lnSpc>
          <a:spcPts val="5200"/>
        </a:lnSpc>
        <a:spcBef>
          <a:spcPct val="0"/>
        </a:spcBef>
        <a:buNone/>
        <a:defRPr sz="48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" pitchFamily="2" charset="2"/>
        <a:buChar char="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" pitchFamily="2" charset="2"/>
        <a:buChar char="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" pitchFamily="2" charset="2"/>
        <a:buChar char="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" pitchFamily="2" charset="2"/>
        <a:buChar char="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632848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Structure Union Enumeration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637010" cy="882119"/>
          </a:xfrm>
        </p:spPr>
        <p:txBody>
          <a:bodyPr anchor="b"/>
          <a:lstStyle/>
          <a:p>
            <a:pPr algn="r"/>
            <a:r>
              <a:rPr lang="zh-TW" altLang="en-US" dirty="0" smtClean="0">
                <a:solidFill>
                  <a:schemeClr val="accent4">
                    <a:lumMod val="75000"/>
                  </a:schemeClr>
                </a:solidFill>
              </a:rPr>
              <a:t>楊雅琦</a:t>
            </a:r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>
                <a:solidFill>
                  <a:srgbClr val="7030A0"/>
                </a:solidFill>
              </a:rPr>
              <a:t>s</a:t>
            </a:r>
            <a:r>
              <a:rPr lang="en-US" altLang="zh-TW" b="0" dirty="0" smtClean="0">
                <a:solidFill>
                  <a:srgbClr val="7030A0"/>
                </a:solidFill>
              </a:rPr>
              <a:t>tructure tag(cont`d)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person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p1 , p2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struct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person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p3[100]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;</a:t>
            </a:r>
            <a:endParaRPr lang="en-US" altLang="zh-TW" b="1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>
                <a:solidFill>
                  <a:srgbClr val="7030A0"/>
                </a:solidFill>
              </a:rPr>
              <a:t>s</a:t>
            </a:r>
            <a:r>
              <a:rPr lang="en-US" altLang="zh-TW" b="0" dirty="0" smtClean="0">
                <a:solidFill>
                  <a:srgbClr val="7030A0"/>
                </a:solidFill>
              </a:rPr>
              <a:t>tructure tag(cont`d)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altLang="zh-TW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person p1 , p2;//error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Error! person is not a type</a:t>
            </a: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2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typedef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想</a:t>
            </a:r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代表</a:t>
            </a:r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  </a:t>
            </a:r>
            <a:r>
              <a:rPr lang="zh-TW" altLang="en-US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名稱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example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：</a:t>
            </a: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 long 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llint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typedef</a:t>
            </a:r>
            <a:r>
              <a:rPr lang="en-US" altLang="zh-TW" b="0" dirty="0" smtClean="0">
                <a:solidFill>
                  <a:srgbClr val="7030A0"/>
                </a:solidFill>
              </a:rPr>
              <a:t>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data1;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data2;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0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typedef</a:t>
            </a:r>
            <a:r>
              <a:rPr lang="en-US" altLang="zh-TW" b="0" dirty="0" smtClean="0">
                <a:solidFill>
                  <a:srgbClr val="7030A0"/>
                </a:solidFill>
              </a:rPr>
              <a:t>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	weight;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	height;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name[30];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不是變數而是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type name</a:t>
            </a:r>
          </a:p>
        </p:txBody>
      </p:sp>
    </p:spTree>
    <p:extLst>
      <p:ext uri="{BB962C8B-B14F-4D97-AF65-F5344CB8AC3E}">
        <p14:creationId xmlns:p14="http://schemas.microsoft.com/office/powerpoint/2010/main" val="22552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typedef</a:t>
            </a:r>
            <a:r>
              <a:rPr lang="en-US" altLang="zh-TW" b="0" dirty="0" smtClean="0">
                <a:solidFill>
                  <a:srgbClr val="7030A0"/>
                </a:solidFill>
              </a:rPr>
              <a:t>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 , p2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p3[100]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45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使用</a:t>
            </a:r>
            <a:r>
              <a:rPr lang="en-US" altLang="zh-TW" b="0" dirty="0" smtClean="0">
                <a:solidFill>
                  <a:srgbClr val="7030A0"/>
                </a:solidFill>
              </a:rPr>
              <a:t>structure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	person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.weight = 45;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D28E1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p2</a:t>
            </a:r>
            <a:r>
              <a:rPr lang="zh-TW" altLang="zh-TW" b="1" dirty="0" smtClean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&gt;weight 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50;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29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685800" indent="-685800" algn="l">
              <a:buFont typeface="Arial"/>
              <a:buChar char="•"/>
            </a:pPr>
            <a:r>
              <a:rPr lang="zh-TW" altLang="en-US" sz="4000" b="0" dirty="0" smtClean="0">
                <a:solidFill>
                  <a:srgbClr val="7030A0"/>
                </a:solidFill>
              </a:rPr>
              <a:t>可使用 </a:t>
            </a:r>
            <a:r>
              <a:rPr lang="en-US" altLang="zh-TW" sz="4000" b="0" dirty="0" smtClean="0">
                <a:solidFill>
                  <a:srgbClr val="7030A0"/>
                </a:solidFill>
              </a:rPr>
              <a:t>= (assign operator)</a:t>
            </a:r>
            <a:endParaRPr lang="zh-TW" altLang="en-US" sz="4000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a1[10];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a2[10];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a1=a2</a:t>
            </a: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//error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[10];}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a1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a2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a1=a2</a:t>
            </a: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//OK</a:t>
            </a:r>
          </a:p>
        </p:txBody>
      </p:sp>
    </p:spTree>
    <p:extLst>
      <p:ext uri="{BB962C8B-B14F-4D97-AF65-F5344CB8AC3E}">
        <p14:creationId xmlns:p14="http://schemas.microsoft.com/office/powerpoint/2010/main" val="36895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巢狀</a:t>
            </a:r>
            <a:r>
              <a:rPr lang="en-US" altLang="zh-TW" b="0" dirty="0" smtClean="0">
                <a:solidFill>
                  <a:srgbClr val="7030A0"/>
                </a:solidFill>
              </a:rPr>
              <a:t>structure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裡面再包一個</a:t>
            </a:r>
            <a:r>
              <a:rPr lang="en-US" altLang="zh-TW" b="1" dirty="0" err="1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。</a:t>
            </a:r>
            <a:endParaRPr lang="en-US" altLang="zh-TW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grade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English;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Math;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80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>
                <a:solidFill>
                  <a:srgbClr val="7030A0"/>
                </a:solidFill>
              </a:rPr>
              <a:t>巢狀</a:t>
            </a:r>
            <a:r>
              <a:rPr lang="en-US" altLang="zh-TW" b="0" dirty="0" smtClean="0">
                <a:solidFill>
                  <a:srgbClr val="7030A0"/>
                </a:solidFill>
              </a:rPr>
              <a:t>structure(cont`d)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grade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score;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student1,student2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那要怎麼用</a:t>
            </a:r>
            <a:r>
              <a:rPr lang="en-US" altLang="zh-TW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student1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.score.English=59;</a:t>
            </a:r>
          </a:p>
        </p:txBody>
      </p:sp>
    </p:spTree>
    <p:extLst>
      <p:ext uri="{BB962C8B-B14F-4D97-AF65-F5344CB8AC3E}">
        <p14:creationId xmlns:p14="http://schemas.microsoft.com/office/powerpoint/2010/main" val="222333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632848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Structure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637010" cy="882119"/>
          </a:xfrm>
        </p:spPr>
        <p:txBody>
          <a:bodyPr anchor="b"/>
          <a:lstStyle/>
          <a:p>
            <a:pPr algn="r"/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7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 smtClean="0">
                <a:solidFill>
                  <a:srgbClr val="660066"/>
                </a:solidFill>
              </a:rPr>
              <a:t>Data</a:t>
            </a:r>
            <a:r>
              <a:rPr kumimoji="1" lang="zh-TW" altLang="en-US" dirty="0" smtClean="0">
                <a:solidFill>
                  <a:srgbClr val="660066"/>
                </a:solidFill>
              </a:rPr>
              <a:t> </a:t>
            </a:r>
            <a:r>
              <a:rPr kumimoji="1" lang="en-US" altLang="zh-TW" dirty="0" smtClean="0">
                <a:solidFill>
                  <a:srgbClr val="660066"/>
                </a:solidFill>
              </a:rPr>
              <a:t>structure</a:t>
            </a:r>
            <a:r>
              <a:rPr kumimoji="1" lang="zh-TW" altLang="en-US" dirty="0" smtClean="0">
                <a:solidFill>
                  <a:srgbClr val="660066"/>
                </a:solidFill>
              </a:rPr>
              <a:t>的對齊</a:t>
            </a:r>
            <a:endParaRPr kumimoji="1" lang="zh-TW" altLang="en-US" dirty="0">
              <a:solidFill>
                <a:srgbClr val="660066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 smtClean="0">
                <a:solidFill>
                  <a:schemeClr val="accent6"/>
                </a:solidFill>
              </a:rPr>
              <a:t>變數的宣告會配置其所需的記憶體。</a:t>
            </a:r>
            <a:endParaRPr kumimoji="1" lang="en-US" altLang="zh-TW" dirty="0" smtClean="0">
              <a:solidFill>
                <a:schemeClr val="accent6"/>
              </a:solidFill>
            </a:endParaRPr>
          </a:p>
          <a:p>
            <a:r>
              <a:rPr kumimoji="1" lang="en-US" altLang="zh-TW" sz="2400" dirty="0" smtClean="0"/>
              <a:t>char</a:t>
            </a:r>
            <a:r>
              <a:rPr kumimoji="1" lang="zh-TW" altLang="en-US" sz="2400" dirty="0" smtClean="0"/>
              <a:t>  </a:t>
            </a:r>
            <a:r>
              <a:rPr kumimoji="1" lang="en-US" altLang="zh-TW" sz="2400" dirty="0" smtClean="0"/>
              <a:t>1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byte</a:t>
            </a:r>
          </a:p>
          <a:p>
            <a:r>
              <a:rPr kumimoji="1" lang="en-US" altLang="zh-TW" sz="2400" dirty="0" err="1" smtClean="0"/>
              <a:t>int</a:t>
            </a:r>
            <a:r>
              <a:rPr kumimoji="1" lang="zh-TW" altLang="en-US" sz="2400" dirty="0" smtClean="0"/>
              <a:t>   </a:t>
            </a:r>
            <a:r>
              <a:rPr kumimoji="1" lang="en-US" altLang="zh-TW" sz="2400" dirty="0" smtClean="0"/>
              <a:t>4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byte</a:t>
            </a:r>
          </a:p>
          <a:p>
            <a:r>
              <a:rPr kumimoji="1" lang="en-US" altLang="zh-TW" sz="2400" dirty="0" smtClean="0"/>
              <a:t>double</a:t>
            </a:r>
            <a:r>
              <a:rPr kumimoji="1" lang="zh-TW" altLang="en-US" sz="2400" dirty="0" smtClean="0"/>
              <a:t>  </a:t>
            </a:r>
            <a:r>
              <a:rPr kumimoji="1" lang="en-US" altLang="zh-TW" sz="2400" dirty="0" smtClean="0"/>
              <a:t>8</a:t>
            </a:r>
            <a:r>
              <a:rPr kumimoji="1" lang="zh-TW" altLang="en-US" sz="2400" dirty="0" smtClean="0"/>
              <a:t> </a:t>
            </a:r>
            <a:r>
              <a:rPr kumimoji="1" lang="en-US" altLang="zh-TW" sz="2400" dirty="0" smtClean="0"/>
              <a:t>byte</a:t>
            </a:r>
          </a:p>
          <a:p>
            <a:endParaRPr kumimoji="1" lang="en-US" altLang="zh-TW" sz="2400" dirty="0" smtClean="0"/>
          </a:p>
          <a:p>
            <a:pPr marL="0" indent="0" algn="ctr">
              <a:buNone/>
            </a:pPr>
            <a:r>
              <a:rPr kumimoji="1" lang="zh-TW" altLang="en-US" b="1" dirty="0" smtClean="0">
                <a:solidFill>
                  <a:schemeClr val="accent2"/>
                </a:solidFill>
              </a:rPr>
              <a:t>這些大小在記憶體是如何擺放？</a:t>
            </a:r>
            <a:endParaRPr kumimoji="1" lang="en-US" altLang="zh-TW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7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 smtClean="0">
                <a:solidFill>
                  <a:srgbClr val="660066"/>
                </a:solidFill>
              </a:rPr>
              <a:t>的對齊</a:t>
            </a:r>
            <a:r>
              <a:rPr kumimoji="1" lang="en-US" altLang="zh-TW" dirty="0" smtClean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/>
              <a:t>在</a:t>
            </a:r>
            <a:r>
              <a:rPr kumimoji="1" lang="en-US" altLang="zh-TW" dirty="0" smtClean="0"/>
              <a:t>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 </a:t>
            </a:r>
            <a:r>
              <a:rPr kumimoji="1" lang="zh-TW" altLang="en-US" dirty="0" smtClean="0"/>
              <a:t>架構上，一次資料存取為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byte(32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bit)</a:t>
            </a:r>
          </a:p>
          <a:p>
            <a:r>
              <a:rPr kumimoji="1" lang="zh-TW" altLang="en-US" dirty="0" smtClean="0"/>
              <a:t>以</a:t>
            </a:r>
            <a:r>
              <a:rPr kumimoji="1" lang="en-US" altLang="zh-TW" dirty="0" smtClean="0"/>
              <a:t>4byte</a:t>
            </a:r>
            <a:r>
              <a:rPr kumimoji="1" lang="zh-TW" altLang="en-US" dirty="0" smtClean="0"/>
              <a:t>為單位，每次抓取</a:t>
            </a:r>
            <a:r>
              <a:rPr kumimoji="1" lang="en-US" altLang="zh-TW" dirty="0" smtClean="0"/>
              <a:t>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byte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marL="0" indent="0">
              <a:buNone/>
            </a:pPr>
            <a:r>
              <a:rPr kumimoji="1" lang="en-US" altLang="zh-TW" dirty="0" smtClean="0"/>
              <a:t>Ex:</a:t>
            </a:r>
            <a:r>
              <a:rPr kumimoji="1" lang="zh-TW" altLang="en-US" dirty="0" smtClean="0"/>
              <a:t>抓</a:t>
            </a:r>
            <a:r>
              <a:rPr kumimoji="1" lang="en-US" altLang="zh-TW" dirty="0" smtClean="0"/>
              <a:t>0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,4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,8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,12…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4269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 smtClean="0">
                <a:solidFill>
                  <a:srgbClr val="660066"/>
                </a:solidFill>
              </a:rPr>
              <a:t>Data</a:t>
            </a:r>
            <a:r>
              <a:rPr kumimoji="1" lang="zh-TW" altLang="en-US" dirty="0" smtClean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solidFill>
                  <a:schemeClr val="accent6"/>
                </a:solidFill>
              </a:rPr>
              <a:t>對齊為什麼重要</a:t>
            </a:r>
            <a:r>
              <a:rPr kumimoji="1" lang="zh-TW" altLang="en-US" dirty="0" smtClean="0">
                <a:solidFill>
                  <a:schemeClr val="accent6"/>
                </a:solidFill>
              </a:rPr>
              <a:t>？</a:t>
            </a:r>
            <a:endParaRPr kumimoji="1" lang="en-US" altLang="zh-TW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kumimoji="1" lang="en-US" altLang="zh-TW" dirty="0" err="1" smtClean="0"/>
              <a:t>int</a:t>
            </a:r>
            <a:r>
              <a:rPr kumimoji="1" lang="zh-TW" altLang="en-US" dirty="0" smtClean="0"/>
              <a:t> 從</a:t>
            </a:r>
            <a:r>
              <a:rPr kumimoji="1" lang="en-US" altLang="zh-TW" dirty="0" smtClean="0"/>
              <a:t>7</a:t>
            </a:r>
            <a:r>
              <a:rPr kumimoji="1" lang="zh-TW" altLang="en-US" dirty="0" smtClean="0"/>
              <a:t>擺到</a:t>
            </a:r>
            <a:r>
              <a:rPr kumimoji="1" lang="en-US" altLang="zh-TW" dirty="0" smtClean="0"/>
              <a:t>10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 smtClean="0"/>
          </a:p>
          <a:p>
            <a:pPr marL="0" indent="0" algn="ctr">
              <a:buNone/>
            </a:pPr>
            <a:r>
              <a:rPr kumimoji="1" lang="zh-TW" altLang="en-US" b="1" dirty="0" smtClean="0">
                <a:solidFill>
                  <a:schemeClr val="accent2"/>
                </a:solidFill>
              </a:rPr>
              <a:t>要抓兩次</a:t>
            </a:r>
            <a:r>
              <a:rPr kumimoji="1" lang="en-US" altLang="zh-TW" b="1" dirty="0" smtClean="0">
                <a:solidFill>
                  <a:schemeClr val="accent2"/>
                </a:solidFill>
              </a:rPr>
              <a:t>-&gt;</a:t>
            </a:r>
            <a:r>
              <a:rPr kumimoji="1" lang="zh-TW" altLang="en-US" b="1" dirty="0" smtClean="0">
                <a:solidFill>
                  <a:schemeClr val="accent2"/>
                </a:solidFill>
              </a:rPr>
              <a:t>效能較差</a:t>
            </a:r>
            <a:endParaRPr kumimoji="1" lang="zh-TW" alt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25553"/>
              </p:ext>
            </p:extLst>
          </p:nvPr>
        </p:nvGraphicFramePr>
        <p:xfrm>
          <a:off x="1259632" y="4005064"/>
          <a:ext cx="69847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6859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zh-TW" sz="2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x//1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y;//4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byte</a:t>
            </a:r>
            <a:endParaRPr lang="en-US" altLang="zh-TW" sz="2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short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 z;//2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byte</a:t>
            </a:r>
            <a:endParaRPr lang="en-US" altLang="zh-TW" sz="28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TW" sz="2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1+2+4=7</a:t>
            </a:r>
            <a:r>
              <a:rPr lang="zh-TW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byte?</a:t>
            </a:r>
            <a:endParaRPr lang="en-US" altLang="zh-TW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kumimoji="1"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00878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solidFill>
                  <a:schemeClr val="accent6"/>
                </a:solidFill>
              </a:rPr>
              <a:t>實際結果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=12</a:t>
            </a:r>
            <a:r>
              <a:rPr kumimoji="1" lang="zh-TW" altLang="en-US" dirty="0" smtClean="0">
                <a:solidFill>
                  <a:schemeClr val="accent6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6"/>
                </a:solidFill>
              </a:rPr>
              <a:t>byte</a:t>
            </a:r>
          </a:p>
          <a:p>
            <a:pPr marL="0" indent="0">
              <a:buNone/>
            </a:pPr>
            <a:endParaRPr kumimoji="1" lang="en-US" altLang="zh-TW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zh-TW" altLang="en-US" dirty="0" smtClean="0">
                <a:solidFill>
                  <a:srgbClr val="000000"/>
                </a:solidFill>
              </a:rPr>
              <a:t>因為</a:t>
            </a:r>
            <a:r>
              <a:rPr kumimoji="1" lang="en-US" altLang="zh-TW" dirty="0" smtClean="0">
                <a:solidFill>
                  <a:srgbClr val="000000"/>
                </a:solidFill>
              </a:rPr>
              <a:t>1</a:t>
            </a:r>
            <a:r>
              <a:rPr kumimoji="1" lang="zh-TW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,2</a:t>
            </a:r>
            <a:r>
              <a:rPr kumimoji="1" lang="zh-TW" altLang="en-US" dirty="0" smtClean="0">
                <a:solidFill>
                  <a:srgbClr val="000000"/>
                </a:solidFill>
              </a:rPr>
              <a:t> </a:t>
            </a:r>
            <a:r>
              <a:rPr kumimoji="1" lang="en-US" altLang="zh-TW" dirty="0" smtClean="0">
                <a:solidFill>
                  <a:srgbClr val="000000"/>
                </a:solidFill>
              </a:rPr>
              <a:t>,3</a:t>
            </a:r>
            <a:r>
              <a:rPr kumimoji="1" lang="zh-TW" altLang="en-US" dirty="0" smtClean="0">
                <a:solidFill>
                  <a:srgbClr val="000000"/>
                </a:solidFill>
              </a:rPr>
              <a:t>放不下</a:t>
            </a:r>
            <a:r>
              <a:rPr kumimoji="1" lang="en-US" altLang="zh-TW" dirty="0" smtClean="0">
                <a:solidFill>
                  <a:srgbClr val="000000"/>
                </a:solidFill>
              </a:rPr>
              <a:t>y</a:t>
            </a:r>
            <a:r>
              <a:rPr kumimoji="1" lang="zh-TW" altLang="en-US" dirty="0" smtClean="0">
                <a:solidFill>
                  <a:srgbClr val="000000"/>
                </a:solidFill>
              </a:rPr>
              <a:t>，所以從</a:t>
            </a:r>
            <a:r>
              <a:rPr kumimoji="1" lang="en-US" altLang="zh-TW" dirty="0" smtClean="0">
                <a:solidFill>
                  <a:srgbClr val="000000"/>
                </a:solidFill>
              </a:rPr>
              <a:t>4</a:t>
            </a:r>
            <a:r>
              <a:rPr kumimoji="1" lang="zh-TW" altLang="en-US" dirty="0" smtClean="0">
                <a:solidFill>
                  <a:srgbClr val="000000"/>
                </a:solidFill>
              </a:rPr>
              <a:t>開始放</a:t>
            </a:r>
            <a:endParaRPr kumimoji="1" lang="en-US" altLang="zh-TW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kumimoji="1" lang="en-US" altLang="zh-TW" dirty="0" smtClean="0">
                <a:solidFill>
                  <a:schemeClr val="accent2"/>
                </a:solidFill>
              </a:rPr>
              <a:t>1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,2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,3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,10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,11</a:t>
            </a:r>
            <a:r>
              <a:rPr kumimoji="1" lang="zh-TW" altLang="en-US" dirty="0" smtClean="0">
                <a:solidFill>
                  <a:schemeClr val="accent2"/>
                </a:solidFill>
              </a:rPr>
              <a:t>  </a:t>
            </a:r>
            <a:r>
              <a:rPr kumimoji="1" lang="en-US" altLang="zh-TW" dirty="0" smtClean="0">
                <a:solidFill>
                  <a:schemeClr val="accent2"/>
                </a:solidFill>
              </a:rPr>
              <a:t>padding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41296"/>
              </p:ext>
            </p:extLst>
          </p:nvPr>
        </p:nvGraphicFramePr>
        <p:xfrm>
          <a:off x="1259632" y="3140968"/>
          <a:ext cx="69847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  <a:gridCol w="582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5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char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x//1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zh-TW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pedding0[3];</a:t>
            </a:r>
            <a:endParaRPr lang="en-US" altLang="zh-TW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y;//4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byte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short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 z;//2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zh-TW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pedding1[2];</a:t>
            </a:r>
            <a:r>
              <a:rPr lang="zh-TW" altLang="en-US" b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zh-TW" b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kumimoji="1" lang="zh-TW" altLang="en-US" dirty="0">
                <a:solidFill>
                  <a:srgbClr val="FF0000"/>
                </a:solidFill>
              </a:rPr>
              <a:t>如何不浪費空間？</a:t>
            </a:r>
            <a:endParaRPr kumimoji="1" lang="en-US" altLang="zh-TW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650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align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char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x//1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short</a:t>
            </a:r>
            <a:r>
              <a:rPr lang="zh-TW" altLang="en-US" b="1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z;//2</a:t>
            </a:r>
            <a:r>
              <a:rPr lang="zh-TW" altLang="en-US" b="1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byte</a:t>
            </a:r>
            <a:endParaRPr lang="en-US" altLang="zh-TW" b="1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y;//4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size=8</a:t>
            </a:r>
            <a:r>
              <a:rPr lang="zh-TW" altLang="en-US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byte</a:t>
            </a:r>
            <a:endParaRPr lang="en-US" altLang="zh-TW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kumimoji="1" lang="zh-TW" altLang="en-US" dirty="0">
              <a:solidFill>
                <a:schemeClr val="accent6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02724"/>
              </p:ext>
            </p:extLst>
          </p:nvPr>
        </p:nvGraphicFramePr>
        <p:xfrm>
          <a:off x="1187624" y="5589240"/>
          <a:ext cx="72008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  <a:gridCol w="900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363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zh-TW" altLang="zh-TW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TW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pragma</a:t>
            </a:r>
            <a:r>
              <a:rPr lang="zh-TW" alt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pack(push</a:t>
            </a:r>
            <a:r>
              <a:rPr lang="zh-TW" altLang="en-US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,1)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align{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char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x//1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y;//4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short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z;//2</a:t>
            </a:r>
            <a:r>
              <a:rPr lang="zh-TW" alt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byte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en-US" altLang="zh-TW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b="1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r>
              <a:rPr lang="zh-TW" altLang="zh-TW" b="1" dirty="0" smtClean="0">
                <a:solidFill>
                  <a:srgbClr val="748A2F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zh-TW" b="1" dirty="0" smtClean="0">
                <a:solidFill>
                  <a:srgbClr val="748A2F"/>
                </a:solidFill>
                <a:latin typeface="Consolas" pitchFamily="49" charset="0"/>
                <a:cs typeface="Consolas" pitchFamily="49" charset="0"/>
              </a:rPr>
              <a:t>pragma</a:t>
            </a:r>
            <a:r>
              <a:rPr lang="zh-TW" altLang="en-US" b="1" dirty="0" smtClean="0">
                <a:solidFill>
                  <a:srgbClr val="748A2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748A2F"/>
                </a:solidFill>
                <a:latin typeface="Consolas" pitchFamily="49" charset="0"/>
                <a:cs typeface="Consolas" pitchFamily="49" charset="0"/>
              </a:rPr>
              <a:t>pack()</a:t>
            </a: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endParaRPr lang="en-US" altLang="zh-TW" b="1" dirty="0">
              <a:solidFill>
                <a:srgbClr val="748A2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ts val="3240"/>
              </a:lnSpc>
              <a:spcBef>
                <a:spcPts val="600"/>
              </a:spcBef>
              <a:buNone/>
            </a:pPr>
            <a:endParaRPr lang="en-US" altLang="zh-TW" b="1" dirty="0">
              <a:solidFill>
                <a:srgbClr val="748A2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229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 algn="l">
              <a:buFont typeface="Arial"/>
              <a:buChar char="•"/>
            </a:pPr>
            <a:r>
              <a:rPr kumimoji="1" lang="en-US" altLang="zh-TW" dirty="0">
                <a:solidFill>
                  <a:srgbClr val="660066"/>
                </a:solidFill>
              </a:rPr>
              <a:t>Data</a:t>
            </a:r>
            <a:r>
              <a:rPr kumimoji="1" lang="zh-TW" altLang="en-US" dirty="0">
                <a:solidFill>
                  <a:srgbClr val="660066"/>
                </a:solidFill>
              </a:rPr>
              <a:t> </a:t>
            </a:r>
            <a:r>
              <a:rPr kumimoji="1" lang="en-US" altLang="zh-TW" dirty="0">
                <a:solidFill>
                  <a:srgbClr val="660066"/>
                </a:solidFill>
              </a:rPr>
              <a:t>structure</a:t>
            </a:r>
            <a:r>
              <a:rPr kumimoji="1" lang="zh-TW" altLang="en-US" dirty="0">
                <a:solidFill>
                  <a:srgbClr val="660066"/>
                </a:solidFill>
              </a:rPr>
              <a:t>的對齊</a:t>
            </a:r>
            <a:r>
              <a:rPr kumimoji="1" lang="en-US" altLang="zh-TW" dirty="0">
                <a:solidFill>
                  <a:srgbClr val="660066"/>
                </a:solidFill>
              </a:rPr>
              <a:t>(cont’d)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748A2F"/>
                </a:solidFill>
              </a:rPr>
              <a:t>#pragma</a:t>
            </a:r>
            <a:r>
              <a:rPr lang="zh-TW" altLang="en-US" dirty="0" smtClean="0">
                <a:solidFill>
                  <a:srgbClr val="748A2F"/>
                </a:solidFill>
              </a:rPr>
              <a:t> </a:t>
            </a:r>
            <a:r>
              <a:rPr lang="en-US" altLang="zh-TW" dirty="0" smtClean="0">
                <a:solidFill>
                  <a:srgbClr val="748A2F"/>
                </a:solidFill>
              </a:rPr>
              <a:t>pack</a:t>
            </a:r>
            <a:r>
              <a:rPr lang="zh-TW" altLang="en-US" dirty="0">
                <a:solidFill>
                  <a:srgbClr val="748A2F"/>
                </a:solidFill>
              </a:rPr>
              <a:t>(</a:t>
            </a:r>
            <a:r>
              <a:rPr lang="en-US" altLang="zh-TW" dirty="0" smtClean="0">
                <a:solidFill>
                  <a:srgbClr val="748A2F"/>
                </a:solidFill>
              </a:rPr>
              <a:t>push) 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TW" altLang="en-US" dirty="0" smtClean="0"/>
              <a:t>儲存原來</a:t>
            </a:r>
            <a:r>
              <a:rPr lang="zh-TW" altLang="en-US" dirty="0"/>
              <a:t>的</a:t>
            </a:r>
            <a:r>
              <a:rPr lang="zh-TW" altLang="en-US" dirty="0" smtClean="0"/>
              <a:t>設定</a:t>
            </a:r>
            <a:endParaRPr lang="en-US" altLang="zh-TW" dirty="0" smtClean="0"/>
          </a:p>
          <a:p>
            <a:r>
              <a:rPr lang="en-US" altLang="zh-Hant" dirty="0">
                <a:solidFill>
                  <a:srgbClr val="748A2F"/>
                </a:solidFill>
              </a:rPr>
              <a:t>#pragma pack(n</a:t>
            </a:r>
            <a:r>
              <a:rPr lang="en-US" altLang="zh-Hant" dirty="0" smtClean="0">
                <a:solidFill>
                  <a:srgbClr val="748A2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Hant" altLang="en-US" dirty="0" smtClean="0"/>
              <a:t>是</a:t>
            </a:r>
            <a:r>
              <a:rPr lang="zh-Hant" altLang="en-US" dirty="0"/>
              <a:t>要</a:t>
            </a:r>
            <a:r>
              <a:rPr lang="en-US" altLang="zh-Hant" dirty="0"/>
              <a:t>Compiler</a:t>
            </a:r>
            <a:r>
              <a:rPr lang="zh-Hant" altLang="en-US" dirty="0"/>
              <a:t>以</a:t>
            </a:r>
            <a:r>
              <a:rPr lang="en-US" altLang="zh-Hant" dirty="0"/>
              <a:t>n</a:t>
            </a:r>
            <a:r>
              <a:rPr lang="zh-Hant" altLang="en-US" dirty="0"/>
              <a:t>位元組對齊</a:t>
            </a:r>
            <a:endParaRPr lang="en-US" altLang="zh-Hant" dirty="0" smtClean="0"/>
          </a:p>
          <a:p>
            <a:r>
              <a:rPr lang="en-US" altLang="zh-Hant" dirty="0" smtClean="0">
                <a:solidFill>
                  <a:srgbClr val="748A2F"/>
                </a:solidFill>
              </a:rPr>
              <a:t>#</a:t>
            </a:r>
            <a:r>
              <a:rPr lang="en-US" altLang="zh-Hant" dirty="0">
                <a:solidFill>
                  <a:srgbClr val="748A2F"/>
                </a:solidFill>
              </a:rPr>
              <a:t>pragma pack(</a:t>
            </a:r>
            <a:r>
              <a:rPr lang="en-US" altLang="zh-Hant" dirty="0" smtClean="0">
                <a:solidFill>
                  <a:srgbClr val="748A2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//</a:t>
            </a:r>
            <a:r>
              <a:rPr lang="zh-Hant" altLang="en-US" dirty="0" smtClean="0"/>
              <a:t>取消位元組對齊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63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小試身手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請用</a:t>
            </a:r>
            <a:r>
              <a:rPr lang="en-US" altLang="zh-TW" sz="4000" b="1" dirty="0" smtClean="0">
                <a:latin typeface="Consolas" pitchFamily="49" charset="0"/>
                <a:cs typeface="Consolas" pitchFamily="49" charset="0"/>
              </a:rPr>
              <a:t>structure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儲存學生的成績</a:t>
            </a:r>
            <a:endParaRPr lang="en-US" altLang="zh-TW" sz="4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分</a:t>
            </a:r>
            <a:r>
              <a:rPr lang="en-US" altLang="zh-TW" sz="4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TW" sz="4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TW" sz="4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三科</a:t>
            </a:r>
            <a:endParaRPr lang="en-US" altLang="zh-TW" sz="4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  宣告三個學生</a:t>
            </a:r>
            <a:r>
              <a:rPr lang="en-US" altLang="zh-TW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zh-TW" alt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TW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TW" alt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、</a:t>
            </a:r>
            <a:r>
              <a:rPr lang="en-US" altLang="zh-TW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。</a:t>
            </a:r>
            <a:endParaRPr lang="en-US" altLang="zh-TW" sz="4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  讓</a:t>
            </a:r>
            <a:r>
              <a:rPr lang="zh-TW" altLang="en-US" sz="4000" b="1" dirty="0">
                <a:latin typeface="Consolas" pitchFamily="49" charset="0"/>
                <a:cs typeface="Consolas" pitchFamily="49" charset="0"/>
              </a:rPr>
              <a:t>每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個人</a:t>
            </a:r>
            <a:r>
              <a:rPr lang="en-US" altLang="zh-TW" sz="4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都及格，</a:t>
            </a:r>
            <a:r>
              <a:rPr lang="en-US" altLang="zh-TW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學生的</a:t>
            </a:r>
            <a:r>
              <a:rPr lang="en-US" altLang="zh-TW" sz="4000" b="1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english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被當，</a:t>
            </a:r>
            <a:r>
              <a:rPr lang="en-US" altLang="zh-TW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學生的</a:t>
            </a:r>
            <a:r>
              <a:rPr lang="en-US" altLang="zh-TW" sz="4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得</a:t>
            </a:r>
            <a:r>
              <a:rPr lang="en-US" altLang="zh-TW" sz="4000" b="1" dirty="0" smtClean="0">
                <a:latin typeface="Consolas" pitchFamily="49" charset="0"/>
                <a:cs typeface="Consolas" pitchFamily="49" charset="0"/>
              </a:rPr>
              <a:t>99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分，其他分數隨意但要在</a:t>
            </a:r>
            <a:r>
              <a:rPr lang="en-US" altLang="zh-TW" sz="4000" b="1" dirty="0" smtClean="0">
                <a:latin typeface="Consolas" pitchFamily="49" charset="0"/>
                <a:cs typeface="Consolas" pitchFamily="49" charset="0"/>
              </a:rPr>
              <a:t>0~100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之間。</a:t>
            </a:r>
            <a:endParaRPr lang="en-US" altLang="zh-TW" sz="40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  最後</a:t>
            </a:r>
            <a:r>
              <a:rPr lang="zh-TW" altLang="en-US" sz="4000" b="1" dirty="0">
                <a:latin typeface="Consolas" pitchFamily="49" charset="0"/>
                <a:cs typeface="Consolas" pitchFamily="49" charset="0"/>
              </a:rPr>
              <a:t>印出三</a:t>
            </a:r>
            <a:r>
              <a:rPr lang="zh-TW" altLang="en-US" sz="4000" b="1" dirty="0" smtClean="0">
                <a:latin typeface="Consolas" pitchFamily="49" charset="0"/>
                <a:cs typeface="Consolas" pitchFamily="49" charset="0"/>
              </a:rPr>
              <a:t>個人的成績。</a:t>
            </a:r>
            <a:endParaRPr lang="en-US" altLang="zh-TW" sz="40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  <a:latin typeface="+mn-ea"/>
                <a:ea typeface="+mn-ea"/>
                <a:cs typeface="微軟正黑體"/>
              </a:rPr>
              <a:t>以前的宣告</a:t>
            </a:r>
            <a:endParaRPr lang="zh-TW" altLang="en-US" b="0" dirty="0">
              <a:solidFill>
                <a:srgbClr val="7030A0"/>
              </a:solidFill>
              <a:latin typeface="+mn-ea"/>
              <a:ea typeface="+mn-ea"/>
              <a:cs typeface="微軟正黑體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sz="32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	weight;</a:t>
            </a:r>
          </a:p>
          <a:p>
            <a:pPr>
              <a:spcBef>
                <a:spcPts val="600"/>
              </a:spcBef>
            </a:pPr>
            <a:r>
              <a:rPr lang="en-US" altLang="zh-TW" sz="32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height;</a:t>
            </a:r>
          </a:p>
          <a:p>
            <a:pPr>
              <a:spcBef>
                <a:spcPts val="600"/>
              </a:spcBef>
            </a:pPr>
            <a:r>
              <a:rPr lang="en-US" altLang="zh-TW" sz="32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	age;</a:t>
            </a:r>
          </a:p>
          <a:p>
            <a:pPr>
              <a:spcBef>
                <a:spcPts val="600"/>
              </a:spcBef>
            </a:pP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	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name[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名字長度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zh-TW" altLang="en-US" sz="3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如果不只一個人</a:t>
            </a:r>
            <a:r>
              <a:rPr lang="en-US" altLang="zh-TW" sz="3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?</a:t>
            </a: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6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632848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Union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637010" cy="882119"/>
          </a:xfrm>
        </p:spPr>
        <p:txBody>
          <a:bodyPr anchor="b"/>
          <a:lstStyle/>
          <a:p>
            <a:pPr algn="r"/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1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sz="5400" b="0" dirty="0" smtClean="0">
                <a:solidFill>
                  <a:srgbClr val="7030A0"/>
                </a:solidFill>
              </a:rPr>
              <a:t>union</a:t>
            </a:r>
            <a:endParaRPr lang="zh-TW" altLang="en-US" sz="5400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zh-TW" altLang="en-US" dirty="0" smtClean="0">
                <a:cs typeface="Consolas" pitchFamily="49" charset="0"/>
              </a:rPr>
              <a:t>跟</a:t>
            </a:r>
            <a:r>
              <a:rPr lang="en-US" altLang="zh-TW" dirty="0" smtClean="0">
                <a:cs typeface="Consolas" pitchFamily="49" charset="0"/>
              </a:rPr>
              <a:t>structure</a:t>
            </a:r>
            <a:r>
              <a:rPr lang="zh-TW" altLang="en-US" dirty="0" smtClean="0">
                <a:cs typeface="Consolas" pitchFamily="49" charset="0"/>
              </a:rPr>
              <a:t>很像，但又不同。</a:t>
            </a:r>
            <a:endParaRPr lang="en-US" altLang="zh-TW" dirty="0" smtClean="0"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 smtClean="0">
                <a:cs typeface="Consolas" pitchFamily="49" charset="0"/>
              </a:rPr>
              <a:t>structure</a:t>
            </a:r>
            <a:r>
              <a:rPr lang="zh-TW" altLang="en-US" dirty="0" smtClean="0">
                <a:cs typeface="Consolas" pitchFamily="49" charset="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cs typeface="Consolas" pitchFamily="49" charset="0"/>
              </a:rPr>
              <a:t>每個成員有不同的空間</a:t>
            </a:r>
            <a:r>
              <a:rPr lang="zh-TW" altLang="en-US" dirty="0" smtClean="0">
                <a:cs typeface="Consolas" pitchFamily="49" charset="0"/>
              </a:rPr>
              <a:t>，身高跟體重分開儲存。</a:t>
            </a:r>
            <a:endParaRPr lang="en-US" altLang="zh-TW" dirty="0" smtClean="0"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 smtClean="0">
                <a:cs typeface="Consolas" pitchFamily="49" charset="0"/>
              </a:rPr>
              <a:t>union</a:t>
            </a:r>
            <a:r>
              <a:rPr lang="zh-TW" altLang="en-US" dirty="0" smtClean="0">
                <a:cs typeface="Consolas" pitchFamily="49" charset="0"/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  <a:cs typeface="Consolas" pitchFamily="49" charset="0"/>
              </a:rPr>
              <a:t>每個成員共用同一空間</a:t>
            </a:r>
            <a:r>
              <a:rPr lang="zh-TW" altLang="en-US" dirty="0" smtClean="0">
                <a:cs typeface="Consolas" pitchFamily="49" charset="0"/>
              </a:rPr>
              <a:t>。</a:t>
            </a:r>
            <a:endParaRPr lang="en-US" altLang="zh-TW" dirty="0" smtClean="0"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zh-TW" altLang="en-US" dirty="0" smtClean="0">
                <a:cs typeface="Consolas" pitchFamily="49" charset="0"/>
              </a:rPr>
              <a:t>比方說成績有的人用整數，有的人用小數，有的人用等第制，但是只會有一個成績。</a:t>
            </a:r>
            <a:endParaRPr lang="en-US" altLang="zh-TW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sz="5400" b="0" dirty="0" smtClean="0">
                <a:solidFill>
                  <a:srgbClr val="7030A0"/>
                </a:solidFill>
              </a:rPr>
              <a:t>union(cont`d)</a:t>
            </a:r>
            <a:endParaRPr lang="zh-TW" altLang="en-US" sz="5400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u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  <a:cs typeface="Consolas" pitchFamily="49" charset="0"/>
              </a:rPr>
              <a:t>nion</a:t>
            </a:r>
            <a:r>
              <a:rPr lang="en-US" altLang="zh-TW" dirty="0" smtClean="0">
                <a:cs typeface="Consolas" pitchFamily="49" charset="0"/>
              </a:rPr>
              <a:t> 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>
                <a:cs typeface="Consolas" pitchFamily="49" charset="0"/>
              </a:rPr>
              <a:t>	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int</a:t>
            </a:r>
            <a:r>
              <a:rPr lang="en-US" altLang="zh-TW" dirty="0">
                <a:cs typeface="Consolas" pitchFamily="49" charset="0"/>
              </a:rPr>
              <a:t> </a:t>
            </a:r>
            <a:r>
              <a:rPr lang="en-US" altLang="zh-TW" dirty="0" smtClean="0">
                <a:cs typeface="Consolas" pitchFamily="49" charset="0"/>
              </a:rPr>
              <a:t>		</a:t>
            </a:r>
            <a:r>
              <a:rPr lang="en-US" altLang="zh-TW" dirty="0" err="1" smtClean="0">
                <a:cs typeface="Consolas" pitchFamily="49" charset="0"/>
              </a:rPr>
              <a:t>gradeInt</a:t>
            </a:r>
            <a:r>
              <a:rPr lang="en-US" altLang="zh-TW" dirty="0" smtClean="0"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>
                <a:cs typeface="Consolas" pitchFamily="49" charset="0"/>
              </a:rPr>
              <a:t>	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double</a:t>
            </a:r>
            <a:r>
              <a:rPr lang="en-US" altLang="zh-TW" dirty="0" smtClean="0">
                <a:cs typeface="Consolas" pitchFamily="49" charset="0"/>
              </a:rPr>
              <a:t>		</a:t>
            </a:r>
            <a:r>
              <a:rPr lang="en-US" altLang="zh-TW" dirty="0" err="1" smtClean="0">
                <a:cs typeface="Consolas" pitchFamily="49" charset="0"/>
              </a:rPr>
              <a:t>gradeDouble</a:t>
            </a:r>
            <a:r>
              <a:rPr lang="en-US" altLang="zh-TW" dirty="0" smtClean="0"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>
                <a:cs typeface="Consolas" pitchFamily="49" charset="0"/>
              </a:rPr>
              <a:t>	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  <a:cs typeface="Consolas" pitchFamily="49" charset="0"/>
              </a:rPr>
              <a:t>char</a:t>
            </a:r>
            <a:r>
              <a:rPr lang="en-US" altLang="zh-TW" dirty="0" smtClean="0">
                <a:cs typeface="Consolas" pitchFamily="49" charset="0"/>
              </a:rPr>
              <a:t>		</a:t>
            </a:r>
            <a:r>
              <a:rPr lang="en-US" altLang="zh-TW" dirty="0" err="1" smtClean="0">
                <a:cs typeface="Consolas" pitchFamily="49" charset="0"/>
              </a:rPr>
              <a:t>gradeChar</a:t>
            </a:r>
            <a:r>
              <a:rPr lang="en-US" altLang="zh-TW" dirty="0" smtClean="0"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dirty="0" smtClean="0">
                <a:cs typeface="Consolas" pitchFamily="49" charset="0"/>
              </a:rPr>
              <a:t>}</a:t>
            </a:r>
            <a:r>
              <a:rPr lang="en-US" altLang="zh-TW" dirty="0" smtClean="0">
                <a:solidFill>
                  <a:srgbClr val="7030A0"/>
                </a:solidFill>
                <a:cs typeface="Consolas" pitchFamily="49" charset="0"/>
              </a:rPr>
              <a:t>grade1</a:t>
            </a:r>
            <a:r>
              <a:rPr lang="en-US" altLang="zh-TW" dirty="0" smtClean="0"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11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union(cont`d)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87624" y="2060848"/>
            <a:ext cx="7344816" cy="4248472"/>
          </a:xfrm>
        </p:spPr>
        <p:txBody>
          <a:bodyPr numCol="1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3200" dirty="0" err="1" smtClean="0">
                <a:latin typeface="+mn-lt"/>
                <a:cs typeface="Consolas" pitchFamily="49" charset="0"/>
              </a:rPr>
              <a:t>int</a:t>
            </a:r>
            <a:r>
              <a:rPr lang="en-US" altLang="zh-TW" sz="3200" dirty="0" smtClean="0">
                <a:latin typeface="+mn-lt"/>
                <a:cs typeface="Consolas" pitchFamily="49" charset="0"/>
              </a:rPr>
              <a:t> main()</a:t>
            </a:r>
          </a:p>
          <a:p>
            <a:pPr algn="l">
              <a:spcBef>
                <a:spcPts val="600"/>
              </a:spcBef>
            </a:pPr>
            <a:r>
              <a:rPr lang="en-US" altLang="zh-TW" sz="3200" dirty="0" smtClean="0">
                <a:latin typeface="+mn-lt"/>
                <a:cs typeface="Consolas" pitchFamily="49" charset="0"/>
              </a:rPr>
              <a:t>{</a:t>
            </a:r>
          </a:p>
          <a:p>
            <a:pPr algn="l">
              <a:spcBef>
                <a:spcPts val="600"/>
              </a:spcBef>
            </a:pPr>
            <a:r>
              <a:rPr lang="en-US" altLang="zh-TW" sz="3200" dirty="0" smtClean="0">
                <a:latin typeface="+mn-lt"/>
                <a:cs typeface="Consolas" pitchFamily="49" charset="0"/>
              </a:rPr>
              <a:t>	</a:t>
            </a:r>
            <a:r>
              <a:rPr lang="en-US" altLang="zh-TW" sz="3200" dirty="0" smtClean="0">
                <a:solidFill>
                  <a:srgbClr val="7030A0"/>
                </a:solidFill>
                <a:latin typeface="+mn-lt"/>
                <a:cs typeface="Consolas" pitchFamily="49" charset="0"/>
              </a:rPr>
              <a:t>grade1</a:t>
            </a:r>
            <a:r>
              <a:rPr lang="en-US" altLang="zh-TW" sz="3200" dirty="0" smtClean="0">
                <a:latin typeface="+mn-lt"/>
                <a:cs typeface="Consolas" pitchFamily="49" charset="0"/>
              </a:rPr>
              <a:t>.gradeInt=80;</a:t>
            </a:r>
            <a:endParaRPr lang="en-US" altLang="zh-TW" sz="3200" dirty="0"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dirty="0" smtClean="0">
                <a:latin typeface="+mn-lt"/>
                <a:cs typeface="Consolas" pitchFamily="49" charset="0"/>
              </a:rPr>
              <a:t>	</a:t>
            </a:r>
            <a:r>
              <a:rPr lang="en-US" altLang="zh-TW" sz="3200" dirty="0" smtClean="0">
                <a:solidFill>
                  <a:srgbClr val="7030A0"/>
                </a:solidFill>
                <a:latin typeface="+mn-lt"/>
                <a:cs typeface="Consolas" pitchFamily="49" charset="0"/>
              </a:rPr>
              <a:t>grade1</a:t>
            </a:r>
            <a:r>
              <a:rPr lang="en-US" altLang="zh-TW" sz="3200" dirty="0" smtClean="0">
                <a:latin typeface="+mn-lt"/>
                <a:cs typeface="Consolas" pitchFamily="49" charset="0"/>
              </a:rPr>
              <a:t>.gradeDouble=99.99;</a:t>
            </a:r>
          </a:p>
          <a:p>
            <a:pPr algn="l">
              <a:spcBef>
                <a:spcPts val="600"/>
              </a:spcBef>
            </a:pPr>
            <a:r>
              <a:rPr lang="en-US" altLang="zh-TW" sz="3200" dirty="0" smtClean="0">
                <a:latin typeface="+mn-lt"/>
                <a:cs typeface="Consolas" pitchFamily="49" charset="0"/>
              </a:rPr>
              <a:t>	</a:t>
            </a:r>
            <a:r>
              <a:rPr lang="en-US" altLang="zh-TW" sz="3200" dirty="0" smtClean="0">
                <a:solidFill>
                  <a:srgbClr val="7030A0"/>
                </a:solidFill>
                <a:latin typeface="+mn-lt"/>
                <a:cs typeface="Consolas" pitchFamily="49" charset="0"/>
              </a:rPr>
              <a:t>grade1</a:t>
            </a:r>
            <a:r>
              <a:rPr lang="en-US" altLang="zh-TW" sz="3200" dirty="0" smtClean="0">
                <a:latin typeface="+mn-lt"/>
                <a:cs typeface="Consolas" pitchFamily="49" charset="0"/>
              </a:rPr>
              <a:t>.gradeChar=‘A’;</a:t>
            </a:r>
            <a:endParaRPr lang="en-US" altLang="zh-TW" sz="3200" dirty="0"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dirty="0" smtClean="0">
                <a:latin typeface="+mn-lt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8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union(cont`d)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331640" y="2204864"/>
            <a:ext cx="7416824" cy="4176464"/>
          </a:xfrm>
        </p:spPr>
        <p:txBody>
          <a:bodyPr numCol="1">
            <a:normAutofit/>
          </a:bodyPr>
          <a:lstStyle/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請千萬要記住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union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會共用的特性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+mn-lt"/>
              <a:cs typeface="Consolas" pitchFamily="49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有的時候用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union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可以節省空間</a:t>
            </a:r>
            <a:r>
              <a:rPr lang="zh-TW" altLang="zh-TW" sz="3200" b="1" dirty="0">
                <a:latin typeface="+mn-lt"/>
                <a:cs typeface="Consolas" pitchFamily="49" charset="0"/>
              </a:rPr>
              <a:t> 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,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但</a:t>
            </a:r>
            <a:r>
              <a:rPr lang="zh-TW" altLang="en-US" sz="3200" b="1" dirty="0">
                <a:latin typeface="+mn-lt"/>
                <a:cs typeface="Consolas" pitchFamily="49" charset="0"/>
              </a:rPr>
              <a:t>是有的時候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是</a:t>
            </a:r>
            <a:r>
              <a:rPr lang="zh-TW" altLang="en-US" sz="3200" b="1" dirty="0">
                <a:latin typeface="+mn-lt"/>
                <a:cs typeface="Consolas" pitchFamily="49" charset="0"/>
              </a:rPr>
              <a:t>比較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適合用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structure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的。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小試身手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1475656" y="1916832"/>
            <a:ext cx="6885707" cy="4209331"/>
          </a:xfrm>
        </p:spPr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zh-TW" altLang="en-US" b="1" dirty="0">
                <a:cs typeface="Consolas" pitchFamily="49" charset="0"/>
              </a:rPr>
              <a:t>請寫</a:t>
            </a:r>
            <a:r>
              <a:rPr lang="zh-TW" altLang="en-US" b="1" dirty="0" smtClean="0">
                <a:cs typeface="Consolas" pitchFamily="49" charset="0"/>
              </a:rPr>
              <a:t>一個</a:t>
            </a:r>
            <a:r>
              <a:rPr lang="en-US" altLang="zh-TW" b="1" dirty="0" smtClean="0">
                <a:cs typeface="Consolas" pitchFamily="49" charset="0"/>
              </a:rPr>
              <a:t>union degree</a:t>
            </a:r>
            <a:r>
              <a:rPr lang="zh-TW" altLang="en-US" b="1" dirty="0" smtClean="0">
                <a:cs typeface="Consolas" pitchFamily="49" charset="0"/>
              </a:rPr>
              <a:t>，分別有</a:t>
            </a:r>
            <a:r>
              <a:rPr lang="en-US" altLang="zh-TW" b="1" dirty="0" smtClean="0">
                <a:solidFill>
                  <a:srgbClr val="00B050"/>
                </a:solidFill>
                <a:cs typeface="Consolas" pitchFamily="49" charset="0"/>
              </a:rPr>
              <a:t>double</a:t>
            </a:r>
            <a:r>
              <a:rPr lang="zh-TW" altLang="en-US" b="1" dirty="0" smtClean="0">
                <a:solidFill>
                  <a:srgbClr val="00B050"/>
                </a:solidFill>
                <a:cs typeface="Consolas" pitchFamily="49" charset="0"/>
              </a:rPr>
              <a:t>的攝氏</a:t>
            </a:r>
            <a:r>
              <a:rPr lang="zh-TW" altLang="en-US" b="1" dirty="0" smtClean="0">
                <a:cs typeface="Consolas" pitchFamily="49" charset="0"/>
              </a:rPr>
              <a:t>、</a:t>
            </a:r>
            <a:r>
              <a:rPr lang="en-US" altLang="zh-TW" b="1" dirty="0" smtClean="0">
                <a:solidFill>
                  <a:srgbClr val="C00000"/>
                </a:solidFill>
                <a:cs typeface="Consolas" pitchFamily="49" charset="0"/>
              </a:rPr>
              <a:t>float</a:t>
            </a:r>
            <a:r>
              <a:rPr lang="zh-TW" altLang="en-US" b="1" dirty="0" smtClean="0">
                <a:solidFill>
                  <a:srgbClr val="C00000"/>
                </a:solidFill>
                <a:cs typeface="Consolas" pitchFamily="49" charset="0"/>
              </a:rPr>
              <a:t>的華氏</a:t>
            </a:r>
            <a:r>
              <a:rPr lang="zh-TW" altLang="en-US" b="1" dirty="0" smtClean="0">
                <a:cs typeface="Consolas" pitchFamily="49" charset="0"/>
              </a:rPr>
              <a:t>、</a:t>
            </a:r>
            <a:r>
              <a:rPr lang="en-US" altLang="zh-TW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int</a:t>
            </a:r>
            <a:r>
              <a:rPr lang="zh-TW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Consolas" pitchFamily="49" charset="0"/>
              </a:rPr>
              <a:t>的絕對溫標</a:t>
            </a:r>
            <a:r>
              <a:rPr lang="zh-TW" altLang="en-US" b="1" dirty="0" smtClean="0">
                <a:cs typeface="Consolas" pitchFamily="49" charset="0"/>
              </a:rPr>
              <a:t>，並且對這個</a:t>
            </a:r>
            <a:r>
              <a:rPr lang="en-US" altLang="zh-TW" b="1" dirty="0" smtClean="0">
                <a:cs typeface="Consolas" pitchFamily="49" charset="0"/>
              </a:rPr>
              <a:t>degree</a:t>
            </a:r>
            <a:r>
              <a:rPr lang="zh-TW" altLang="en-US" b="1" dirty="0" smtClean="0">
                <a:cs typeface="Consolas" pitchFamily="49" charset="0"/>
              </a:rPr>
              <a:t>做三種不同溫標的修改，每次修改後嘗試印出用三種溫標的解讀結果。</a:t>
            </a:r>
            <a:endParaRPr lang="en-US" altLang="zh-TW" b="1" dirty="0" smtClean="0"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91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632848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Enumeration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637010" cy="882119"/>
          </a:xfrm>
        </p:spPr>
        <p:txBody>
          <a:bodyPr anchor="b"/>
          <a:lstStyle/>
          <a:p>
            <a:pPr algn="r"/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12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enumeration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331640" y="1700808"/>
            <a:ext cx="7128792" cy="4536504"/>
          </a:xfrm>
        </p:spPr>
        <p:txBody>
          <a:bodyPr numCol="1">
            <a:normAutofit/>
          </a:bodyPr>
          <a:lstStyle/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en-US" altLang="zh-TW" sz="3200" b="1" dirty="0" smtClean="0">
                <a:cs typeface="Consolas" pitchFamily="49" charset="0"/>
              </a:rPr>
              <a:t>C</a:t>
            </a:r>
            <a:r>
              <a:rPr lang="zh-TW" altLang="en-US" sz="3200" b="1" dirty="0">
                <a:cs typeface="Consolas" pitchFamily="49" charset="0"/>
              </a:rPr>
              <a:t>提供的一種</a:t>
            </a:r>
            <a:r>
              <a:rPr lang="en-US" altLang="zh-TW" sz="3200" b="1" dirty="0">
                <a:cs typeface="Consolas" pitchFamily="49" charset="0"/>
              </a:rPr>
              <a:t>type</a:t>
            </a:r>
            <a:r>
              <a:rPr lang="zh-TW" altLang="en-US" sz="3200" b="1" dirty="0" smtClean="0">
                <a:cs typeface="Consolas" pitchFamily="49" charset="0"/>
              </a:rPr>
              <a:t>讓我們賦予一些不同的名稱不同的值</a:t>
            </a:r>
            <a:endParaRPr lang="en-US" altLang="zh-TW" sz="3200" b="1" dirty="0" smtClean="0">
              <a:cs typeface="Consolas" pitchFamily="49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有時候我們需要一些變數代表每</a:t>
            </a:r>
            <a:r>
              <a:rPr lang="zh-TW" altLang="en-US" sz="3200" b="1" dirty="0">
                <a:latin typeface="+mn-lt"/>
                <a:cs typeface="Consolas" pitchFamily="49" charset="0"/>
              </a:rPr>
              <a:t>個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不同的種類。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比方說</a:t>
            </a:r>
            <a:r>
              <a:rPr lang="en-US" altLang="zh-TW" sz="3200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onsolas" pitchFamily="49" charset="0"/>
              </a:rPr>
              <a:t>bool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的</a:t>
            </a:r>
            <a:r>
              <a:rPr lang="en-US" altLang="zh-TW" sz="32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Consolas" pitchFamily="49" charset="0"/>
              </a:rPr>
              <a:t>true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跟</a:t>
            </a:r>
            <a:r>
              <a:rPr lang="en-US" altLang="zh-TW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false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、撲克牌的四種花色、溫度的三種常用溫標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……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等。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endParaRPr lang="en-US" altLang="zh-TW" sz="3200" b="1" dirty="0" smtClean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enumeration(cont`d)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59632" y="1772816"/>
            <a:ext cx="6984776" cy="4536504"/>
          </a:xfrm>
        </p:spPr>
        <p:txBody>
          <a:bodyPr numCol="1">
            <a:normAutofit/>
          </a:bodyPr>
          <a:lstStyle/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zh-TW" altLang="en-US" sz="3200" b="1" dirty="0" smtClean="0">
                <a:solidFill>
                  <a:schemeClr val="accent6"/>
                </a:solidFill>
                <a:cs typeface="Consolas" pitchFamily="49" charset="0"/>
              </a:rPr>
              <a:t>以撲</a:t>
            </a:r>
            <a:r>
              <a:rPr lang="zh-TW" altLang="en-US" sz="3200" b="1" dirty="0">
                <a:solidFill>
                  <a:schemeClr val="accent6"/>
                </a:solidFill>
                <a:cs typeface="Consolas" pitchFamily="49" charset="0"/>
              </a:rPr>
              <a:t>克</a:t>
            </a:r>
            <a:r>
              <a:rPr lang="zh-TW" altLang="en-US" sz="3200" b="1" dirty="0" smtClean="0">
                <a:solidFill>
                  <a:schemeClr val="accent6"/>
                </a:solidFill>
                <a:cs typeface="Consolas" pitchFamily="49" charset="0"/>
              </a:rPr>
              <a:t>牌的四種花色為例</a:t>
            </a:r>
            <a:endParaRPr lang="en-US" altLang="zh-TW" sz="3200" b="1" dirty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我們當然可以自己定義說</a:t>
            </a:r>
            <a:endParaRPr lang="en-US" altLang="zh-TW" sz="3200" b="1" dirty="0" smtClean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 type;</a:t>
            </a:r>
          </a:p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當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type=0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的時候代表 </a:t>
            </a:r>
            <a:r>
              <a:rPr lang="zh-TW" altLang="en-US" sz="32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梅花</a:t>
            </a:r>
            <a:endParaRPr lang="en-US" altLang="zh-TW" sz="3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當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type=1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時候代表 </a:t>
            </a:r>
            <a:r>
              <a:rPr lang="zh-TW" altLang="en-US" sz="3200" b="1" dirty="0" smtClean="0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方塊</a:t>
            </a:r>
            <a:endParaRPr lang="en-US" altLang="zh-TW" sz="3200" b="1" dirty="0" smtClean="0">
              <a:solidFill>
                <a:schemeClr val="accent6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當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type=2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時候代表 </a:t>
            </a:r>
            <a:r>
              <a:rPr lang="zh-TW" altLang="en-US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紅心</a:t>
            </a:r>
            <a:endParaRPr lang="en-US" altLang="zh-TW" sz="32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當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type=3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的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時候代表 </a:t>
            </a:r>
            <a:r>
              <a:rPr lang="zh-TW" altLang="en-US" sz="3200" b="1" dirty="0" smtClean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黑桃</a:t>
            </a:r>
            <a:endParaRPr lang="en-US" altLang="zh-TW" sz="3200" b="1" dirty="0">
              <a:solidFill>
                <a:schemeClr val="bg2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lang="en-US" altLang="zh-TW" sz="32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enumeration(cont`d)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59632" y="1844824"/>
            <a:ext cx="7488832" cy="4536504"/>
          </a:xfrm>
        </p:spPr>
        <p:txBody>
          <a:bodyPr numCol="1">
            <a:normAutofit/>
          </a:bodyPr>
          <a:lstStyle/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solidFill>
                  <a:schemeClr val="accent3"/>
                </a:solidFill>
                <a:latin typeface="+mn-lt"/>
                <a:cs typeface="Consolas" pitchFamily="49" charset="0"/>
              </a:rPr>
              <a:t>四種不</a:t>
            </a:r>
            <a:r>
              <a:rPr lang="zh-TW" altLang="en-US" sz="3200" b="1" dirty="0" smtClean="0">
                <a:solidFill>
                  <a:srgbClr val="908342"/>
                </a:solidFill>
                <a:latin typeface="+mn-lt"/>
                <a:cs typeface="Consolas" pitchFamily="49" charset="0"/>
              </a:rPr>
              <a:t>同花色</a:t>
            </a:r>
            <a:r>
              <a:rPr lang="zh-TW" altLang="en-US" sz="3200" b="1" dirty="0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當作是常數</a:t>
            </a:r>
            <a:endParaRPr lang="en-US" altLang="zh-TW" sz="3200" b="1" dirty="0" smtClean="0">
              <a:solidFill>
                <a:schemeClr val="tx1"/>
              </a:solidFill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solidFill>
                  <a:srgbClr val="908342"/>
                </a:solidFill>
                <a:latin typeface="+mn-lt"/>
                <a:cs typeface="Consolas" pitchFamily="49" charset="0"/>
              </a:rPr>
              <a:t>手牌的花色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是一個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enumeration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的變數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用法跟前面兩者有點像</a:t>
            </a: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32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 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32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club</a:t>
            </a:r>
            <a:r>
              <a:rPr lang="en-US" altLang="zh-TW" sz="3200" b="1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sz="3200" b="1" dirty="0" err="1">
                <a:solidFill>
                  <a:schemeClr val="accent6"/>
                </a:solidFill>
                <a:latin typeface="Consolas" pitchFamily="49" charset="0"/>
                <a:cs typeface="Consolas" pitchFamily="49" charset="0"/>
              </a:rPr>
              <a:t>diamond</a:t>
            </a:r>
            <a:r>
              <a:rPr lang="en-US" altLang="zh-TW" sz="3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sz="3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heart</a:t>
            </a:r>
            <a:r>
              <a:rPr lang="en-US" altLang="zh-TW" sz="3200" b="1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altLang="zh-TW" sz="3200" b="1" dirty="0" err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spade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};</a:t>
            </a:r>
          </a:p>
          <a:p>
            <a:pPr algn="l">
              <a:spcBef>
                <a:spcPts val="600"/>
              </a:spcBef>
            </a:pPr>
            <a:r>
              <a:rPr lang="en-US" altLang="zh-TW" sz="3200" b="1" dirty="0" err="1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32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suit </a:t>
            </a:r>
            <a:r>
              <a:rPr lang="en-US" altLang="zh-TW" sz="32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s1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club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endParaRPr lang="en-US" altLang="zh-TW" sz="3200" b="1" dirty="0" smtClean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以前的宣告</a:t>
            </a:r>
            <a:r>
              <a:rPr lang="en-US" altLang="zh-TW" b="0" dirty="0" smtClean="0">
                <a:solidFill>
                  <a:srgbClr val="7030A0"/>
                </a:solidFill>
              </a:rPr>
              <a:t>(</a:t>
            </a:r>
            <a:r>
              <a:rPr lang="en-US" altLang="zh-TW" b="0" dirty="0">
                <a:solidFill>
                  <a:srgbClr val="7030A0"/>
                </a:solidFill>
              </a:rPr>
              <a:t>cont`d</a:t>
            </a:r>
            <a:r>
              <a:rPr lang="en-US" altLang="zh-TW" b="0" dirty="0" smtClean="0">
                <a:solidFill>
                  <a:srgbClr val="7030A0"/>
                </a:solidFill>
              </a:rPr>
              <a:t>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weight[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人數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l">
              <a:spcBef>
                <a:spcPts val="600"/>
              </a:spcBef>
            </a:pP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height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人數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age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人數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];</a:t>
            </a:r>
            <a:endParaRPr lang="en-US" altLang="zh-TW" sz="3200" b="1" dirty="0" smtClean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TW" sz="3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har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name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人數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][</a:t>
            </a:r>
            <a:r>
              <a:rPr lang="zh-TW" altLang="en-US" sz="3200" b="1" dirty="0" smtClean="0">
                <a:latin typeface="Consolas" pitchFamily="49" charset="0"/>
                <a:cs typeface="Consolas" pitchFamily="49" charset="0"/>
              </a:rPr>
              <a:t>名字長度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algn="l">
              <a:spcBef>
                <a:spcPts val="600"/>
              </a:spcBef>
            </a:pPr>
            <a:endParaRPr lang="en-US" altLang="zh-TW" sz="3200" b="1" dirty="0" smtClean="0">
              <a:latin typeface="Consolas" pitchFamily="49" charset="0"/>
              <a:cs typeface="Consolas" pitchFamily="49" charset="0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zh-TW" altLang="en-US" sz="3600" b="1" dirty="0">
                <a:solidFill>
                  <a:srgbClr val="790A14"/>
                </a:solidFill>
                <a:latin typeface="Consolas" pitchFamily="49" charset="0"/>
                <a:cs typeface="Consolas" pitchFamily="49" charset="0"/>
              </a:rPr>
              <a:t>可是</a:t>
            </a:r>
            <a:r>
              <a:rPr lang="zh-TW" altLang="en-US" sz="3600" b="1" dirty="0" smtClean="0">
                <a:solidFill>
                  <a:srgbClr val="790A14"/>
                </a:solidFill>
                <a:latin typeface="Consolas" pitchFamily="49" charset="0"/>
                <a:cs typeface="Consolas" pitchFamily="49" charset="0"/>
              </a:rPr>
              <a:t>這樣，每個都還是分開的</a:t>
            </a:r>
            <a:endParaRPr lang="en-US" altLang="zh-TW" sz="3600" b="1" dirty="0" smtClean="0">
              <a:solidFill>
                <a:srgbClr val="790A1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8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enumeration(cont`d)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475656" y="1844824"/>
            <a:ext cx="6984776" cy="4536504"/>
          </a:xfrm>
        </p:spPr>
        <p:txBody>
          <a:bodyPr numCol="1">
            <a:normAutofit lnSpcReduction="10000"/>
          </a:bodyPr>
          <a:lstStyle/>
          <a:p>
            <a:pPr algn="l">
              <a:spcBef>
                <a:spcPts val="600"/>
              </a:spcBef>
            </a:pPr>
            <a:r>
              <a:rPr lang="en-US" altLang="zh-TW" sz="3200" b="1" dirty="0" smtClean="0">
                <a:latin typeface="+mn-lt"/>
                <a:cs typeface="Consolas" pitchFamily="49" charset="0"/>
              </a:rPr>
              <a:t>enumeration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的名稱會有個數字代表不寫的話預設會由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0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開始往上遞增，也能自己定義其數值。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en-US" altLang="zh-TW" sz="3200" b="1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enum</a:t>
            </a:r>
            <a:r>
              <a:rPr lang="en-US" altLang="zh-TW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 suit 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{</a:t>
            </a:r>
            <a:r>
              <a:rPr lang="en-US" altLang="zh-TW" sz="3200" b="1" dirty="0" err="1" smtClean="0">
                <a:solidFill>
                  <a:schemeClr val="accent2"/>
                </a:solidFill>
                <a:latin typeface="+mn-lt"/>
                <a:cs typeface="Consolas" pitchFamily="49" charset="0"/>
              </a:rPr>
              <a:t>club</a:t>
            </a:r>
            <a:r>
              <a:rPr lang="en-US" altLang="zh-TW" sz="3200" b="1" dirty="0" err="1" smtClean="0">
                <a:solidFill>
                  <a:schemeClr val="tx1"/>
                </a:solidFill>
                <a:latin typeface="+mn-lt"/>
                <a:cs typeface="Consolas" pitchFamily="49" charset="0"/>
              </a:rPr>
              <a:t>,</a:t>
            </a:r>
            <a:r>
              <a:rPr lang="en-US" altLang="zh-TW" sz="3200" b="1" dirty="0" err="1" smtClean="0">
                <a:solidFill>
                  <a:schemeClr val="accent6"/>
                </a:solidFill>
                <a:latin typeface="+mn-lt"/>
                <a:cs typeface="Consolas" pitchFamily="49" charset="0"/>
              </a:rPr>
              <a:t>diamond</a:t>
            </a:r>
            <a:r>
              <a:rPr lang="en-US" altLang="zh-TW" sz="3200" b="1" dirty="0" err="1" smtClean="0">
                <a:solidFill>
                  <a:srgbClr val="000000"/>
                </a:solidFill>
                <a:latin typeface="+mn-lt"/>
                <a:cs typeface="Consolas" pitchFamily="49" charset="0"/>
              </a:rPr>
              <a:t>,</a:t>
            </a:r>
            <a:r>
              <a:rPr lang="en-US" altLang="zh-TW" sz="3200" b="1" dirty="0" err="1" smtClean="0">
                <a:solidFill>
                  <a:srgbClr val="FF0000"/>
                </a:solidFill>
                <a:latin typeface="+mn-lt"/>
                <a:cs typeface="Consolas" pitchFamily="49" charset="0"/>
              </a:rPr>
              <a:t>heart</a:t>
            </a:r>
            <a:r>
              <a:rPr lang="en-US" altLang="zh-TW" sz="3200" b="1" dirty="0" err="1" smtClean="0">
                <a:solidFill>
                  <a:srgbClr val="000000"/>
                </a:solidFill>
                <a:latin typeface="+mn-lt"/>
                <a:cs typeface="Consolas" pitchFamily="49" charset="0"/>
              </a:rPr>
              <a:t>,</a:t>
            </a:r>
            <a:r>
              <a:rPr lang="en-US" altLang="zh-TW" sz="3200" b="1" dirty="0" err="1" smtClean="0">
                <a:solidFill>
                  <a:schemeClr val="bg2"/>
                </a:solidFill>
                <a:latin typeface="+mn-lt"/>
                <a:cs typeface="Consolas" pitchFamily="49" charset="0"/>
              </a:rPr>
              <a:t>spade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};</a:t>
            </a:r>
          </a:p>
          <a:p>
            <a:pPr marL="457200" indent="-457200" algn="l">
              <a:spcBef>
                <a:spcPts val="600"/>
              </a:spcBef>
              <a:buFont typeface="Arial"/>
              <a:buChar char="•"/>
            </a:pPr>
            <a:r>
              <a:rPr lang="en-US" altLang="zh-TW" sz="3200" b="1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enum</a:t>
            </a:r>
            <a:r>
              <a:rPr lang="en-US" altLang="zh-TW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 </a:t>
            </a:r>
            <a:r>
              <a:rPr lang="en-US" altLang="zh-TW" sz="32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suit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{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+mn-lt"/>
                <a:cs typeface="Consolas" pitchFamily="49" charset="0"/>
              </a:rPr>
              <a:t>club=1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, </a:t>
            </a:r>
            <a:r>
              <a:rPr lang="en-US" altLang="zh-TW" sz="3200" b="1" dirty="0">
                <a:solidFill>
                  <a:schemeClr val="accent6"/>
                </a:solidFill>
                <a:latin typeface="+mn-lt"/>
                <a:cs typeface="Consolas" pitchFamily="49" charset="0"/>
              </a:rPr>
              <a:t>diamond=2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, </a:t>
            </a:r>
            <a:r>
              <a:rPr lang="en-US" altLang="zh-TW" sz="3200" b="1" dirty="0">
                <a:solidFill>
                  <a:srgbClr val="FF0000"/>
                </a:solidFill>
                <a:latin typeface="+mn-lt"/>
                <a:cs typeface="Consolas" pitchFamily="49" charset="0"/>
              </a:rPr>
              <a:t>heart=3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, </a:t>
            </a:r>
            <a:r>
              <a:rPr lang="en-US" altLang="zh-TW" sz="3200" b="1" dirty="0">
                <a:solidFill>
                  <a:srgbClr val="D28E11"/>
                </a:solidFill>
                <a:latin typeface="+mn-lt"/>
                <a:cs typeface="Consolas" pitchFamily="49" charset="0"/>
              </a:rPr>
              <a:t>spade=4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};</a:t>
            </a:r>
          </a:p>
          <a:p>
            <a:pPr algn="l">
              <a:spcBef>
                <a:spcPts val="600"/>
              </a:spcBef>
            </a:pPr>
            <a:r>
              <a:rPr lang="zh-TW" altLang="zh-TW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 </a:t>
            </a:r>
            <a:r>
              <a:rPr lang="zh-TW" altLang="en-US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   </a:t>
            </a:r>
            <a:r>
              <a:rPr lang="en-US" altLang="zh-TW" sz="3200" b="1" dirty="0" err="1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enum</a:t>
            </a:r>
            <a:r>
              <a:rPr lang="en-US" altLang="zh-TW" sz="3200" b="1" dirty="0" smtClean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 </a:t>
            </a:r>
            <a:r>
              <a:rPr lang="en-US" altLang="zh-TW" sz="32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Consolas" pitchFamily="49" charset="0"/>
              </a:rPr>
              <a:t>suit </a:t>
            </a:r>
            <a:r>
              <a:rPr lang="en-US" altLang="zh-TW" sz="3200" b="1" dirty="0">
                <a:solidFill>
                  <a:srgbClr val="7030A0"/>
                </a:solidFill>
                <a:latin typeface="+mn-lt"/>
                <a:cs typeface="Consolas" pitchFamily="49" charset="0"/>
              </a:rPr>
              <a:t>s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;</a:t>
            </a:r>
          </a:p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solidFill>
                  <a:schemeClr val="accent4">
                    <a:lumMod val="75000"/>
                  </a:schemeClr>
                </a:solidFill>
                <a:latin typeface="+mn-lt"/>
                <a:cs typeface="Consolas" pitchFamily="49" charset="0"/>
              </a:rPr>
              <a:t>    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+mn-lt"/>
                <a:cs typeface="Consolas" pitchFamily="49" charset="0"/>
              </a:rPr>
              <a:t>int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 </a:t>
            </a:r>
            <a:r>
              <a:rPr lang="en-US" altLang="zh-TW" sz="3200" b="1" dirty="0" err="1">
                <a:latin typeface="+mn-lt"/>
                <a:cs typeface="Consolas" pitchFamily="49" charset="0"/>
              </a:rPr>
              <a:t>i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=</a:t>
            </a:r>
            <a:r>
              <a:rPr lang="en-US" altLang="zh-TW" sz="3200" b="1" dirty="0">
                <a:solidFill>
                  <a:srgbClr val="D28E11"/>
                </a:solidFill>
                <a:latin typeface="+mn-lt"/>
                <a:cs typeface="Consolas" pitchFamily="49" charset="0"/>
              </a:rPr>
              <a:t>spade</a:t>
            </a:r>
            <a:r>
              <a:rPr lang="en-US" altLang="zh-TW" sz="3200" b="1" dirty="0">
                <a:latin typeface="+mn-lt"/>
                <a:cs typeface="Consolas" pitchFamily="49" charset="0"/>
              </a:rPr>
              <a:t>;</a:t>
            </a:r>
            <a:r>
              <a:rPr lang="en-US" altLang="zh-TW" sz="3200" b="1" dirty="0">
                <a:solidFill>
                  <a:schemeClr val="bg1">
                    <a:lumMod val="65000"/>
                  </a:schemeClr>
                </a:solidFill>
                <a:latin typeface="+mn-lt"/>
                <a:cs typeface="Consolas" pitchFamily="49" charset="0"/>
              </a:rPr>
              <a:t>//</a:t>
            </a:r>
            <a:r>
              <a:rPr lang="en-US" altLang="zh-TW" sz="3200" b="1" dirty="0" err="1">
                <a:solidFill>
                  <a:schemeClr val="bg1">
                    <a:lumMod val="65000"/>
                  </a:schemeClr>
                </a:solidFill>
                <a:latin typeface="+mn-lt"/>
                <a:cs typeface="Consolas" pitchFamily="49" charset="0"/>
              </a:rPr>
              <a:t>i</a:t>
            </a:r>
            <a:r>
              <a:rPr lang="en-US" altLang="zh-TW" sz="3200" b="1" dirty="0">
                <a:solidFill>
                  <a:schemeClr val="bg1">
                    <a:lumMod val="65000"/>
                  </a:schemeClr>
                </a:solidFill>
                <a:latin typeface="+mn-lt"/>
                <a:cs typeface="Consolas" pitchFamily="49" charset="0"/>
              </a:rPr>
              <a:t>=4</a:t>
            </a:r>
          </a:p>
          <a:p>
            <a:pPr algn="l">
              <a:spcBef>
                <a:spcPts val="600"/>
              </a:spcBef>
            </a:pPr>
            <a:endParaRPr lang="en-US" altLang="zh-TW" sz="3200" b="1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lang="en-US" altLang="zh-TW" sz="3200" b="1" dirty="0" smtClean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55576" y="2636912"/>
            <a:ext cx="7632848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延伸閱讀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55776" y="4725144"/>
            <a:ext cx="5637010" cy="882119"/>
          </a:xfrm>
        </p:spPr>
        <p:txBody>
          <a:bodyPr anchor="b"/>
          <a:lstStyle/>
          <a:p>
            <a:pPr algn="r"/>
            <a:endParaRPr lang="zh-TW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2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89024" y="692696"/>
            <a:ext cx="7587432" cy="1339009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struct</a:t>
            </a:r>
            <a:r>
              <a:rPr lang="en-US" altLang="zh-TW" b="0" dirty="0" smtClean="0">
                <a:solidFill>
                  <a:srgbClr val="7030A0"/>
                </a:solidFill>
              </a:rPr>
              <a:t> union </a:t>
            </a:r>
            <a:r>
              <a:rPr lang="en-US" altLang="zh-TW" b="0" dirty="0" err="1" smtClean="0">
                <a:solidFill>
                  <a:srgbClr val="7030A0"/>
                </a:solidFill>
              </a:rPr>
              <a:t>enum</a:t>
            </a:r>
            <a:r>
              <a:rPr lang="zh-TW" altLang="en-US" b="0" dirty="0" smtClean="0">
                <a:solidFill>
                  <a:srgbClr val="7030A0"/>
                </a:solidFill>
              </a:rPr>
              <a:t>混用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>
          <a:xfrm>
            <a:off x="1089024" y="1628800"/>
            <a:ext cx="7272339" cy="4497363"/>
          </a:xfrm>
        </p:spPr>
        <p:txBody>
          <a:bodyPr numCol="1">
            <a:no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typedef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*</a:t>
            </a: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gradeptr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grade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err="1" smtClean="0">
                <a:latin typeface="Consolas" pitchFamily="49" charset="0"/>
                <a:cs typeface="Consolas" pitchFamily="49" charset="0"/>
              </a:rPr>
              <a:t>gradeptr</a:t>
            </a:r>
            <a:r>
              <a:rPr lang="zh-TW" altLang="en-US" sz="2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next;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800" b="1" dirty="0" err="1" smtClean="0">
                <a:latin typeface="Consolas" pitchFamily="49" charset="0"/>
                <a:cs typeface="Consolas" pitchFamily="49" charset="0"/>
              </a:rPr>
              <a:t>iType,dType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altLang="zh-TW" sz="2800" b="1" dirty="0">
              <a:latin typeface="Consolas" pitchFamily="49" charset="0"/>
              <a:cs typeface="Consolas" pitchFamily="49" charset="0"/>
            </a:endParaRP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union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 	</a:t>
            </a:r>
            <a:r>
              <a:rPr lang="en-US" altLang="zh-TW" sz="2800" b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8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 d;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	}</a:t>
            </a:r>
            <a:r>
              <a:rPr lang="en-US" altLang="zh-TW" sz="28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2800" b="1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28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089024" y="692696"/>
            <a:ext cx="7515424" cy="1339009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err="1" smtClean="0">
                <a:solidFill>
                  <a:srgbClr val="7030A0"/>
                </a:solidFill>
              </a:rPr>
              <a:t>struct</a:t>
            </a:r>
            <a:r>
              <a:rPr lang="en-US" altLang="zh-TW" b="0" dirty="0" smtClean="0">
                <a:solidFill>
                  <a:srgbClr val="7030A0"/>
                </a:solidFill>
              </a:rPr>
              <a:t> union </a:t>
            </a:r>
            <a:r>
              <a:rPr lang="en-US" altLang="zh-TW" b="0" dirty="0" err="1" smtClean="0">
                <a:solidFill>
                  <a:srgbClr val="7030A0"/>
                </a:solidFill>
              </a:rPr>
              <a:t>enum</a:t>
            </a:r>
            <a:r>
              <a:rPr lang="zh-TW" altLang="en-US" b="0" dirty="0" smtClean="0">
                <a:solidFill>
                  <a:srgbClr val="7030A0"/>
                </a:solidFill>
              </a:rPr>
              <a:t>混用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儲存不同的成員</a:t>
            </a: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zh-TW" b="1" dirty="0" err="1"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num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負責告訴我們是哪種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type</a:t>
            </a:r>
          </a:p>
          <a:p>
            <a:pPr>
              <a:spcBef>
                <a:spcPts val="600"/>
              </a:spcBef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union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負責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告訴我們存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的數值是多少</a:t>
            </a: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99592" y="620688"/>
            <a:ext cx="7704856" cy="1184344"/>
          </a:xfrm>
        </p:spPr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zh-TW" altLang="en-US" sz="4800" b="0" dirty="0" smtClean="0">
                <a:solidFill>
                  <a:srgbClr val="7030A0"/>
                </a:solidFill>
              </a:rPr>
              <a:t>小試身手</a:t>
            </a:r>
            <a:endParaRPr lang="zh-TW" altLang="en-US" sz="4800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403648" y="1844824"/>
            <a:ext cx="7344816" cy="4536504"/>
          </a:xfrm>
        </p:spPr>
        <p:txBody>
          <a:bodyPr numCol="1">
            <a:normAutofit/>
          </a:bodyPr>
          <a:lstStyle/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修改之前的溫度練習，加入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r>
              <a:rPr lang="en-US" altLang="zh-TW" sz="3200" b="1" dirty="0" smtClean="0">
                <a:latin typeface="+mn-lt"/>
                <a:cs typeface="Consolas" pitchFamily="49" charset="0"/>
              </a:rPr>
              <a:t>1.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 </a:t>
            </a:r>
            <a:r>
              <a:rPr lang="en-US" altLang="zh-TW" sz="3200" b="1" dirty="0" err="1" smtClean="0">
                <a:latin typeface="+mn-lt"/>
                <a:cs typeface="Consolas" pitchFamily="49" charset="0"/>
              </a:rPr>
              <a:t>enum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是用哪種溫標儲存</a:t>
            </a:r>
          </a:p>
          <a:p>
            <a:pPr algn="l">
              <a:spcBef>
                <a:spcPts val="600"/>
              </a:spcBef>
            </a:pPr>
            <a:r>
              <a:rPr lang="en-US" altLang="zh-TW" sz="3200" b="1" dirty="0" smtClean="0">
                <a:latin typeface="+mn-lt"/>
                <a:cs typeface="Consolas" pitchFamily="49" charset="0"/>
              </a:rPr>
              <a:t>2. 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這整個放到一個</a:t>
            </a:r>
            <a:r>
              <a:rPr lang="en-US" altLang="zh-TW" sz="3200" b="1" dirty="0" err="1" smtClean="0">
                <a:latin typeface="+mn-lt"/>
                <a:cs typeface="Consolas" pitchFamily="49" charset="0"/>
              </a:rPr>
              <a:t>struct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內</a:t>
            </a:r>
          </a:p>
          <a:p>
            <a:pPr algn="l">
              <a:spcBef>
                <a:spcPts val="600"/>
              </a:spcBef>
            </a:pPr>
            <a:r>
              <a:rPr lang="zh-TW" altLang="en-US" sz="3200" b="1" dirty="0" smtClean="0">
                <a:latin typeface="+mn-lt"/>
                <a:cs typeface="Consolas" pitchFamily="49" charset="0"/>
              </a:rPr>
              <a:t>請針對</a:t>
            </a:r>
            <a:r>
              <a:rPr lang="en-US" altLang="zh-TW" sz="3200" b="1" dirty="0" smtClean="0">
                <a:latin typeface="+mn-lt"/>
                <a:cs typeface="Consolas" pitchFamily="49" charset="0"/>
              </a:rPr>
              <a:t>enumeration</a:t>
            </a:r>
            <a:r>
              <a:rPr lang="zh-TW" altLang="en-US" sz="3200" b="1" dirty="0" smtClean="0">
                <a:latin typeface="+mn-lt"/>
                <a:cs typeface="Consolas" pitchFamily="49" charset="0"/>
              </a:rPr>
              <a:t>的值用不同的溫標來顯示正確的溫度。</a:t>
            </a:r>
            <a:endParaRPr lang="en-US" altLang="zh-TW" sz="3200" b="1" dirty="0" smtClean="0"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marL="685800" indent="-685800" algn="l">
              <a:buFont typeface="Arial"/>
              <a:buChar char="•"/>
            </a:pPr>
            <a:r>
              <a:rPr lang="zh-TW" altLang="en-US" b="0" dirty="0" smtClean="0">
                <a:solidFill>
                  <a:srgbClr val="7030A0"/>
                </a:solidFill>
              </a:rPr>
              <a:t>如何使用</a:t>
            </a:r>
            <a:r>
              <a:rPr lang="en-US" altLang="zh-TW" b="0" dirty="0" smtClean="0">
                <a:solidFill>
                  <a:srgbClr val="7030A0"/>
                </a:solidFill>
              </a:rPr>
              <a:t>structure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member1;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datatype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member2;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……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zh-TW" alt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你想宣告的變數</a:t>
            </a:r>
            <a:r>
              <a:rPr lang="en-US" altLang="zh-TW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1,</a:t>
            </a:r>
            <a:r>
              <a:rPr lang="zh-TW" altLang="en-US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變數</a:t>
            </a:r>
            <a:r>
              <a:rPr lang="en-US" altLang="zh-TW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2…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7573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example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weight;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height;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3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age;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name[</a:t>
            </a:r>
            <a:r>
              <a:rPr lang="zh-TW" altLang="en-US" sz="3200" b="1" dirty="0">
                <a:latin typeface="Consolas" pitchFamily="49" charset="0"/>
                <a:cs typeface="Consolas" pitchFamily="49" charset="0"/>
              </a:rPr>
              <a:t>名字長度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sz="3200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person1,p2,student[100]</a:t>
            </a:r>
            <a:r>
              <a:rPr lang="en-US" altLang="zh-TW" sz="3200" b="1" dirty="0" smtClean="0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545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 smtClean="0">
                <a:solidFill>
                  <a:srgbClr val="7030A0"/>
                </a:solidFill>
              </a:rPr>
              <a:t>structure</a:t>
            </a:r>
            <a:r>
              <a:rPr lang="zh-TW" altLang="en-US" b="0" dirty="0" smtClean="0">
                <a:solidFill>
                  <a:srgbClr val="7030A0"/>
                </a:solidFill>
              </a:rPr>
              <a:t>初始化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weight 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height 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name [ 30 ] 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={ 50 , 170 , “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Haha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”} ,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={ 40 , 150 , “ABC”} ;</a:t>
            </a:r>
          </a:p>
        </p:txBody>
      </p:sp>
    </p:spTree>
    <p:extLst>
      <p:ext uri="{BB962C8B-B14F-4D97-AF65-F5344CB8AC3E}">
        <p14:creationId xmlns:p14="http://schemas.microsoft.com/office/powerpoint/2010/main" val="125789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>
                <a:solidFill>
                  <a:srgbClr val="7030A0"/>
                </a:solidFill>
              </a:rPr>
              <a:t>structure</a:t>
            </a:r>
            <a:r>
              <a:rPr lang="zh-TW" altLang="en-US" b="0" dirty="0" smtClean="0">
                <a:solidFill>
                  <a:srgbClr val="7030A0"/>
                </a:solidFill>
              </a:rPr>
              <a:t>初始化</a:t>
            </a:r>
            <a:r>
              <a:rPr lang="en-US" altLang="zh-TW" b="0" dirty="0">
                <a:solidFill>
                  <a:srgbClr val="7030A0"/>
                </a:solidFill>
              </a:rPr>
              <a:t>(cont`d)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如果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要在程式的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不同地方宣告要怎麼辦？</a:t>
            </a:r>
            <a:endParaRPr lang="en-US" altLang="zh-TW" b="1" dirty="0">
              <a:latin typeface="Consolas" pitchFamily="49" charset="0"/>
              <a:cs typeface="Consolas" pitchFamily="49" charset="0"/>
            </a:endParaRPr>
          </a:p>
          <a:p>
            <a:pPr algn="l">
              <a:spcBef>
                <a:spcPts val="600"/>
              </a:spcBef>
            </a:pP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  <a:p>
            <a:pPr algn="ctr">
              <a:spcBef>
                <a:spcPts val="600"/>
              </a:spcBef>
            </a:pPr>
            <a:r>
              <a:rPr lang="zh-TW" altLang="en-US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我們需要知道</a:t>
            </a:r>
            <a:r>
              <a:rPr lang="en-US" altLang="zh-TW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zh-TW" altLang="en-US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的</a:t>
            </a:r>
            <a:r>
              <a:rPr lang="en-US" altLang="zh-TW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42574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marL="685800" indent="-685800" algn="l">
              <a:buFont typeface="Arial"/>
              <a:buChar char="•"/>
            </a:pPr>
            <a:r>
              <a:rPr lang="en-US" altLang="zh-TW" b="0" dirty="0">
                <a:solidFill>
                  <a:srgbClr val="7030A0"/>
                </a:solidFill>
              </a:rPr>
              <a:t>s</a:t>
            </a:r>
            <a:r>
              <a:rPr lang="en-US" altLang="zh-TW" b="0" dirty="0" smtClean="0">
                <a:solidFill>
                  <a:srgbClr val="7030A0"/>
                </a:solidFill>
              </a:rPr>
              <a:t>tructure tag </a:t>
            </a:r>
            <a:endParaRPr lang="zh-TW" altLang="en-US" b="0" dirty="0">
              <a:solidFill>
                <a:srgbClr val="7030A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err="1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struct</a:t>
            </a:r>
            <a:r>
              <a:rPr lang="en-US" altLang="zh-TW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person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weight;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 height;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};	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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記得不要忘記加分號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一樣可以在</a:t>
            </a:r>
            <a:r>
              <a:rPr lang="zh-TW" altLang="en-US" b="1" dirty="0">
                <a:latin typeface="Consolas" pitchFamily="49" charset="0"/>
                <a:cs typeface="Consolas" pitchFamily="49" charset="0"/>
              </a:rPr>
              <a:t>後面</a:t>
            </a:r>
            <a:r>
              <a:rPr lang="zh-TW" altLang="en-US" b="1" dirty="0" smtClean="0">
                <a:latin typeface="Consolas" pitchFamily="49" charset="0"/>
                <a:cs typeface="Consolas" pitchFamily="49" charset="0"/>
              </a:rPr>
              <a:t>直接宣告變數</a:t>
            </a:r>
            <a:endParaRPr lang="en-US" altLang="zh-TW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傳統">
  <a:themeElements>
    <a:clrScheme name="傳統">
      <a:dk1>
        <a:srgbClr val="000000"/>
      </a:dk1>
      <a:lt1>
        <a:srgbClr val="FFFFFF"/>
      </a:lt1>
      <a:dk2>
        <a:srgbClr val="59480D"/>
      </a:dk2>
      <a:lt2>
        <a:srgbClr val="D28E11"/>
      </a:lt2>
      <a:accent1>
        <a:srgbClr val="6B4A0B"/>
      </a:accent1>
      <a:accent2>
        <a:srgbClr val="790A14"/>
      </a:accent2>
      <a:accent3>
        <a:srgbClr val="908342"/>
      </a:accent3>
      <a:accent4>
        <a:srgbClr val="423E5C"/>
      </a:accent4>
      <a:accent5>
        <a:srgbClr val="641345"/>
      </a:accent5>
      <a:accent6>
        <a:srgbClr val="748A2F"/>
      </a:accent6>
      <a:hlink>
        <a:srgbClr val="DD7E0E"/>
      </a:hlink>
      <a:folHlink>
        <a:srgbClr val="7F6F6F"/>
      </a:folHlink>
    </a:clrScheme>
    <a:fontScheme name="天空">
      <a:maj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Arial Rounded MT Bold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傳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90000"/>
                <a:satMod val="300000"/>
              </a:schemeClr>
            </a:duotone>
          </a:blip>
          <a:stretch/>
        </a:blip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90000"/>
            </a:schemeClr>
          </a:solidFill>
          <a:prstDash val="solid"/>
          <a:miter/>
        </a:ln>
        <a:ln w="76200" cap="flat" cmpd="dbl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innerShdw blurRad="127000">
              <a:srgbClr val="FFFFFF">
                <a:alpha val="35000"/>
              </a:srgbClr>
            </a:innerShdw>
          </a:effectLst>
          <a:scene3d>
            <a:camera prst="orthographicFront">
              <a:rot lat="0" lon="0" rev="0"/>
            </a:camera>
            <a:lightRig rig="chilly" dir="tl">
              <a:rot lat="0" lon="0" rev="5400000"/>
            </a:lightRig>
          </a:scene3d>
          <a:sp3d prstMaterial="softEdge">
            <a:bevelT w="0" h="0"/>
          </a:sp3d>
        </a:effectStyle>
        <a:effectStyle>
          <a:effectLst>
            <a:outerShdw blurRad="63500" dist="25400" dir="5400000" algn="br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3600000"/>
            </a:lightRig>
          </a:scene3d>
          <a:sp3d>
            <a:bevelT w="889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75000"/>
              </a:schemeClr>
              <a:schemeClr val="phClr">
                <a:satMod val="3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傳統.thmx</Template>
  <TotalTime>784</TotalTime>
  <Words>924</Words>
  <Application>Microsoft Office PowerPoint</Application>
  <PresentationFormat>如螢幕大小 (4:3)</PresentationFormat>
  <Paragraphs>308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1" baseType="lpstr">
      <vt:lpstr>微軟正黑體</vt:lpstr>
      <vt:lpstr>新細明體</vt:lpstr>
      <vt:lpstr>Arial</vt:lpstr>
      <vt:lpstr>Arial Rounded MT Bold</vt:lpstr>
      <vt:lpstr>Consolas</vt:lpstr>
      <vt:lpstr>Wingdings</vt:lpstr>
      <vt:lpstr>傳統</vt:lpstr>
      <vt:lpstr>Structure Union Enumeration</vt:lpstr>
      <vt:lpstr>Structure</vt:lpstr>
      <vt:lpstr>以前的宣告</vt:lpstr>
      <vt:lpstr>以前的宣告(cont`d)</vt:lpstr>
      <vt:lpstr>如何使用structure</vt:lpstr>
      <vt:lpstr>example</vt:lpstr>
      <vt:lpstr>structure初始化</vt:lpstr>
      <vt:lpstr>structure初始化(cont`d)</vt:lpstr>
      <vt:lpstr>structure tag </vt:lpstr>
      <vt:lpstr>structure tag(cont`d)</vt:lpstr>
      <vt:lpstr>structure tag(cont`d)</vt:lpstr>
      <vt:lpstr>typedef</vt:lpstr>
      <vt:lpstr>typedef(cont`d)</vt:lpstr>
      <vt:lpstr>typedef(cont`d)</vt:lpstr>
      <vt:lpstr>typedef(cont`d)</vt:lpstr>
      <vt:lpstr>使用structure</vt:lpstr>
      <vt:lpstr>可使用 = (assign operator)</vt:lpstr>
      <vt:lpstr>巢狀structure</vt:lpstr>
      <vt:lpstr>巢狀structure(cont`d)</vt:lpstr>
      <vt:lpstr>Data structure的對齊</vt:lpstr>
      <vt:lpstr>Data structure的對齊(cont’d)</vt:lpstr>
      <vt:lpstr>Data structure的對齊(cont’d)</vt:lpstr>
      <vt:lpstr>Data structure的對齊(cont’d)</vt:lpstr>
      <vt:lpstr>Data structure的對齊(cont’d)</vt:lpstr>
      <vt:lpstr>Data structure的對齊(cont’d)</vt:lpstr>
      <vt:lpstr>Data structure的對齊(cont’d)</vt:lpstr>
      <vt:lpstr>Data structure的對齊(cont’d)</vt:lpstr>
      <vt:lpstr>Data structure的對齊(cont’d)</vt:lpstr>
      <vt:lpstr>小試身手</vt:lpstr>
      <vt:lpstr>Union</vt:lpstr>
      <vt:lpstr>union</vt:lpstr>
      <vt:lpstr>union(cont`d)</vt:lpstr>
      <vt:lpstr>union(cont`d)</vt:lpstr>
      <vt:lpstr>union(cont`d)</vt:lpstr>
      <vt:lpstr>小試身手</vt:lpstr>
      <vt:lpstr>Enumeration</vt:lpstr>
      <vt:lpstr>enumeration</vt:lpstr>
      <vt:lpstr>enumeration(cont`d)</vt:lpstr>
      <vt:lpstr>enumeration(cont`d)</vt:lpstr>
      <vt:lpstr>enumeration(cont`d)</vt:lpstr>
      <vt:lpstr>延伸閱讀</vt:lpstr>
      <vt:lpstr>struct union enum混用</vt:lpstr>
      <vt:lpstr>struct union enum混用</vt:lpstr>
      <vt:lpstr>小試身手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Union Enumeration</dc:title>
  <dc:creator>mike199250</dc:creator>
  <cp:lastModifiedBy>joe</cp:lastModifiedBy>
  <cp:revision>74</cp:revision>
  <dcterms:created xsi:type="dcterms:W3CDTF">2012-12-02T07:33:49Z</dcterms:created>
  <dcterms:modified xsi:type="dcterms:W3CDTF">2016-10-16T13:07:31Z</dcterms:modified>
</cp:coreProperties>
</file>