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6" r:id="rId3"/>
    <p:sldId id="259" r:id="rId4"/>
    <p:sldId id="262" r:id="rId5"/>
    <p:sldId id="260" r:id="rId6"/>
    <p:sldId id="261" r:id="rId7"/>
    <p:sldId id="264" r:id="rId8"/>
    <p:sldId id="265" r:id="rId9"/>
    <p:sldId id="266" r:id="rId10"/>
    <p:sldId id="289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90" r:id="rId21"/>
    <p:sldId id="258" r:id="rId22"/>
    <p:sldId id="277" r:id="rId23"/>
    <p:sldId id="278" r:id="rId24"/>
    <p:sldId id="285" r:id="rId25"/>
    <p:sldId id="286" r:id="rId26"/>
    <p:sldId id="287" r:id="rId27"/>
    <p:sldId id="288" r:id="rId28"/>
    <p:sldId id="279" r:id="rId29"/>
    <p:sldId id="280" r:id="rId30"/>
    <p:sldId id="281" r:id="rId31"/>
    <p:sldId id="283" r:id="rId32"/>
    <p:sldId id="284" r:id="rId33"/>
    <p:sldId id="257" r:id="rId34"/>
    <p:sldId id="274" r:id="rId35"/>
    <p:sldId id="282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57B06F4-191D-4199-BA01-BDD616848254}">
          <p14:sldIdLst>
            <p14:sldId id="263"/>
            <p14:sldId id="256"/>
            <p14:sldId id="259"/>
            <p14:sldId id="262"/>
            <p14:sldId id="260"/>
            <p14:sldId id="261"/>
            <p14:sldId id="264"/>
            <p14:sldId id="265"/>
            <p14:sldId id="266"/>
            <p14:sldId id="289"/>
            <p14:sldId id="268"/>
            <p14:sldId id="267"/>
            <p14:sldId id="269"/>
            <p14:sldId id="270"/>
            <p14:sldId id="271"/>
            <p14:sldId id="272"/>
            <p14:sldId id="273"/>
            <p14:sldId id="275"/>
            <p14:sldId id="276"/>
            <p14:sldId id="290"/>
            <p14:sldId id="258"/>
            <p14:sldId id="277"/>
            <p14:sldId id="278"/>
            <p14:sldId id="285"/>
            <p14:sldId id="286"/>
            <p14:sldId id="287"/>
            <p14:sldId id="288"/>
            <p14:sldId id="279"/>
            <p14:sldId id="280"/>
            <p14:sldId id="281"/>
            <p14:sldId id="283"/>
            <p14:sldId id="284"/>
            <p14:sldId id="257"/>
            <p14:sldId id="274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693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300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682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173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174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407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178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861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0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373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561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4420-7568-4001-B1DA-E0D8E2784A94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02ED-1846-4558-8C2C-986D512B2C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14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" r="28156" b="46048"/>
          <a:stretch/>
        </p:blipFill>
        <p:spPr>
          <a:xfrm>
            <a:off x="611560" y="1356189"/>
            <a:ext cx="5286962" cy="60617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8" y="2204864"/>
            <a:ext cx="5256584" cy="29843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3" y="5373216"/>
            <a:ext cx="5268369" cy="120031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084168" y="1340768"/>
            <a:ext cx="2736304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zh-TW" alt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中的指令</a:t>
            </a:r>
            <a:endParaRPr lang="en-US" altLang="zh-TW" sz="2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：進入輸入模式</a:t>
            </a:r>
            <a:endParaRPr lang="en-US" altLang="zh-TW" sz="2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: </a:t>
            </a:r>
            <a:r>
              <a:rPr lang="zh-TW" alt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存檔</a:t>
            </a:r>
            <a:endParaRPr lang="en-US" altLang="zh-TW" sz="2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TW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zh-TW" alt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離開</a:t>
            </a:r>
            <a:r>
              <a:rPr lang="en-US" altLang="zh-TW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95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it out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12776"/>
            <a:ext cx="6264696" cy="266429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149080"/>
            <a:ext cx="5256584" cy="2418511"/>
          </a:xfrm>
          <a:prstGeom prst="rect">
            <a:avLst/>
          </a:prstGeom>
        </p:spPr>
      </p:pic>
      <p:cxnSp>
        <p:nvCxnSpPr>
          <p:cNvPr id="10" name="肘形接點 9"/>
          <p:cNvCxnSpPr/>
          <p:nvPr/>
        </p:nvCxnSpPr>
        <p:spPr>
          <a:xfrm rot="5400000">
            <a:off x="935599" y="3465005"/>
            <a:ext cx="3024335" cy="1224137"/>
          </a:xfrm>
          <a:prstGeom prst="curvedConnector3">
            <a:avLst>
              <a:gd name="adj1" fmla="val -618"/>
            </a:avLst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/>
          <p:nvPr/>
        </p:nvCxnSpPr>
        <p:spPr>
          <a:xfrm rot="10800000" flipV="1">
            <a:off x="1979712" y="2780928"/>
            <a:ext cx="4824536" cy="3168352"/>
          </a:xfrm>
          <a:prstGeom prst="bentConnector3">
            <a:avLst>
              <a:gd name="adj1" fmla="val -11544"/>
            </a:avLst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/>
          <p:nvPr/>
        </p:nvCxnSpPr>
        <p:spPr>
          <a:xfrm rot="10800000" flipV="1">
            <a:off x="1979712" y="3140968"/>
            <a:ext cx="4464497" cy="3096344"/>
          </a:xfrm>
          <a:prstGeom prst="bentConnector3">
            <a:avLst>
              <a:gd name="adj1" fmla="val -7533"/>
            </a:avLst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7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6624736" cy="306415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9000"/>
            <a:ext cx="8116433" cy="14289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67544" y="5013176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「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」是算術用的運算符號，不是比較用的符號，所以當然得不出來比較的結果，「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」我們都知道是用來「賦予」變數值的符號，所以在這裡的語法可以解釋為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被給予一個值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，對於不是一個變數的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這樣會讓編譯器很為難而且覺得你很白爛所以吐給你一個</a:t>
            </a:r>
            <a:r>
              <a:rPr lang="en-US" altLang="zh-TW" sz="2000" dirty="0" smtClean="0"/>
              <a:t>Error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6000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1.1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504056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請先在腦中計算一下下面這幾行</a:t>
            </a:r>
            <a:r>
              <a:rPr lang="en-US" altLang="zh-TW" dirty="0" smtClean="0"/>
              <a:t>Expression</a:t>
            </a:r>
            <a:r>
              <a:rPr lang="zh-TW" altLang="en-US" dirty="0" smtClean="0"/>
              <a:t>會顯示哪些數值，再把他們印出來驗證 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(10 &gt;= 5)|| (21-18&lt;5)||(11&lt;=8)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 smtClean="0"/>
              <a:t>(10 &lt; 5) &amp;&amp;(10&gt;5)||(10&lt;15)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 smtClean="0"/>
              <a:t>(10&lt;15)|| (10 &lt; 5) &amp;&amp;(10&gt;5)</a:t>
            </a:r>
          </a:p>
          <a:p>
            <a:pPr marL="0" indent="0">
              <a:buNone/>
            </a:pPr>
            <a:r>
              <a:rPr lang="en-US" altLang="zh-TW" dirty="0" smtClean="0"/>
              <a:t> (10 == 5)</a:t>
            </a:r>
          </a:p>
          <a:p>
            <a:pPr marL="0" indent="0">
              <a:buNone/>
            </a:pPr>
            <a:r>
              <a:rPr lang="en-US" altLang="zh-TW" dirty="0" smtClean="0"/>
              <a:t> (10 != 5)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(!0)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(10 &gt; 5)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&amp;&amp;(9/2&lt;3-27) 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 smtClean="0"/>
              <a:t>!((10 &gt; 5)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&amp;&amp;(9/2&lt;3-27))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!(10 &gt; 5)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&amp;&amp;(9/2&lt;3-27)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394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Life is a routine of infinite decision</a:t>
            </a:r>
          </a:p>
          <a:p>
            <a:pPr marL="3657600" lvl="8" indent="0">
              <a:buNone/>
            </a:pPr>
            <a:r>
              <a:rPr lang="en-US" altLang="zh-TW" sz="4000" dirty="0" smtClean="0"/>
              <a:t> 		</a:t>
            </a:r>
            <a:r>
              <a:rPr lang="en-US" altLang="zh-TW" sz="4000" dirty="0"/>
              <a:t>—</a:t>
            </a:r>
            <a:r>
              <a:rPr lang="en-US" altLang="zh-TW" sz="4000" dirty="0" smtClean="0"/>
              <a:t>unknown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64399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If else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8125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i</a:t>
            </a:r>
            <a:r>
              <a:rPr lang="en-US" altLang="zh-TW" dirty="0" smtClean="0">
                <a:solidFill>
                  <a:srgbClr val="00B050"/>
                </a:solidFill>
              </a:rPr>
              <a:t>f</a:t>
            </a:r>
            <a:r>
              <a:rPr lang="en-US" altLang="zh-TW" dirty="0" smtClean="0"/>
              <a:t>(</a:t>
            </a:r>
            <a:r>
              <a:rPr lang="zh-TW" altLang="en-US" dirty="0" smtClean="0"/>
              <a:t>今天下雨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00B0F0"/>
                </a:solidFill>
              </a:rPr>
              <a:t>Expression</a:t>
            </a:r>
            <a:r>
              <a:rPr lang="en-US" altLang="zh-TW" dirty="0" smtClean="0"/>
              <a:t>))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不去上課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</a:rPr>
              <a:t>lse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{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去上課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927062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少來了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你決定會不會去上課的理由很多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2305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2490" y="161612"/>
            <a:ext cx="8856984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今天下雨</a:t>
            </a: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室友起床</a:t>
            </a: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叫室友幫你點名</a:t>
            </a:r>
          </a:p>
          <a:p>
            <a:pPr marL="0" indent="0">
              <a:buNone/>
            </a:pPr>
            <a:r>
              <a:rPr lang="zh-TW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大家一起睡</a:t>
            </a:r>
          </a:p>
          <a:p>
            <a:pPr marL="0" indent="0">
              <a:buNone/>
            </a:pPr>
            <a:r>
              <a:rPr lang="zh-TW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睡飽了</a:t>
            </a: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去上課</a:t>
            </a:r>
          </a:p>
          <a:p>
            <a:pPr marL="0" indent="0">
              <a:buNone/>
            </a:pPr>
            <a:r>
              <a:rPr lang="zh-TW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第二節點名前再去</a:t>
            </a:r>
          </a:p>
          <a:p>
            <a:pPr marL="0" indent="0">
              <a:buNone/>
            </a:pPr>
            <a:r>
              <a:rPr lang="zh-TW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188640"/>
            <a:ext cx="4392488" cy="34563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3717032"/>
            <a:ext cx="4392488" cy="31409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764704"/>
            <a:ext cx="2816696" cy="12961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5576" y="2204864"/>
            <a:ext cx="2816696" cy="12961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576" y="4221088"/>
            <a:ext cx="2816696" cy="1224136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5" y="5517232"/>
            <a:ext cx="2804555" cy="108012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20072" y="908720"/>
            <a:ext cx="3024336" cy="430887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這種寫法又叫做巢</a:t>
            </a:r>
            <a:r>
              <a:rPr lang="zh-TW" alt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狀的 </a:t>
            </a:r>
            <a:r>
              <a:rPr lang="en-US" altLang="zh-TW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zh-TW" altLang="en-US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，即一開始就分支後的</a:t>
            </a:r>
            <a:r>
              <a:rPr lang="en-US" altLang="zh-TW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TW" altLang="en-US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裡面的</a:t>
            </a:r>
            <a:r>
              <a:rPr lang="en-US" altLang="zh-TW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zh-TW" altLang="en-US" sz="3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是不用再考慮外面的其他條件的</a:t>
            </a:r>
            <a:endParaRPr lang="en-US" altLang="zh-TW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615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2.1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使用者輸入一個整數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if-else</a:t>
            </a:r>
            <a:r>
              <a:rPr lang="zh-TW" altLang="en-US" dirty="0" smtClean="0"/>
              <a:t>來判斷這個</a:t>
            </a:r>
            <a:r>
              <a:rPr lang="en-US" altLang="zh-TW" dirty="0" smtClean="0"/>
              <a:t>N</a:t>
            </a:r>
            <a:r>
              <a:rPr lang="zh-TW" altLang="en-US" dirty="0" smtClean="0"/>
              <a:t>是否比</a:t>
            </a:r>
            <a:r>
              <a:rPr lang="en-US" altLang="zh-TW" dirty="0" smtClean="0"/>
              <a:t>15</a:t>
            </a:r>
            <a:r>
              <a:rPr lang="zh-TW" altLang="en-US" dirty="0" smtClean="0"/>
              <a:t>大或小或等於，並印出數字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與比較</a:t>
            </a:r>
            <a:r>
              <a:rPr lang="en-US" altLang="zh-TW" dirty="0" smtClean="0"/>
              <a:t>15</a:t>
            </a:r>
            <a:r>
              <a:rPr lang="zh-TW" altLang="en-US" dirty="0" smtClean="0"/>
              <a:t>之後的結果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2974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2.2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兩個使用者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</a:t>
            </a:r>
            <a:r>
              <a:rPr lang="zh-TW" altLang="en-US" dirty="0" smtClean="0"/>
              <a:t>輸入兩個不同的數字</a:t>
            </a:r>
            <a:r>
              <a:rPr lang="en-US" altLang="zh-TW" dirty="0" smtClean="0"/>
              <a:t>(1</a:t>
            </a:r>
            <a:r>
              <a:rPr lang="zh-TW" altLang="en-US" dirty="0" smtClean="0"/>
              <a:t>，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</a:t>
            </a:r>
            <a:r>
              <a:rPr lang="en-US" altLang="zh-TW" dirty="0" smtClean="0"/>
              <a:t>3)</a:t>
            </a:r>
            <a:r>
              <a:rPr lang="zh-TW" altLang="en-US" dirty="0" smtClean="0"/>
              <a:t>代表剪刀</a:t>
            </a:r>
            <a:r>
              <a:rPr lang="zh-TW" altLang="en-US" dirty="0"/>
              <a:t>，石頭，布，並依據其輸入的</a:t>
            </a:r>
            <a:r>
              <a:rPr lang="zh-TW" altLang="en-US" dirty="0" smtClean="0"/>
              <a:t>結果  印</a:t>
            </a:r>
            <a:r>
              <a:rPr lang="zh-TW" altLang="en-US" dirty="0"/>
              <a:t>出</a:t>
            </a:r>
            <a:r>
              <a:rPr lang="en-US" altLang="zh-TW" dirty="0"/>
              <a:t>A or B </a:t>
            </a:r>
            <a:r>
              <a:rPr lang="zh-TW" altLang="en-US" dirty="0"/>
              <a:t>獲勝或是平手</a:t>
            </a:r>
          </a:p>
        </p:txBody>
      </p:sp>
    </p:spTree>
    <p:extLst>
      <p:ext uri="{BB962C8B-B14F-4D97-AF65-F5344CB8AC3E}">
        <p14:creationId xmlns:p14="http://schemas.microsoft.com/office/powerpoint/2010/main" val="232714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ea typeface="Microsoft Yi Baiti" panose="03000500000000000000" pitchFamily="66" charset="0"/>
              </a:rPr>
              <a:t>i</a:t>
            </a:r>
            <a:r>
              <a:rPr lang="en-US" altLang="zh-TW" sz="6000" dirty="0" smtClean="0">
                <a:ea typeface="Microsoft Yi Baiti" panose="03000500000000000000" pitchFamily="66" charset="0"/>
              </a:rPr>
              <a:t>f else &amp; switch case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  <a:ea typeface="Microsoft Yi Baiti" panose="03000500000000000000" pitchFamily="66" charset="0"/>
              </a:rPr>
              <a:t>NCKU</a:t>
            </a:r>
            <a:r>
              <a:rPr lang="zh-TW" altLang="en-US" dirty="0" smtClean="0">
                <a:latin typeface="+mj-lt"/>
              </a:rPr>
              <a:t> </a:t>
            </a:r>
            <a:r>
              <a:rPr lang="en-US" altLang="zh-TW" dirty="0" smtClean="0">
                <a:latin typeface="+mj-lt"/>
                <a:ea typeface="Microsoft Yi Baiti" panose="03000500000000000000" pitchFamily="66" charset="0"/>
              </a:rPr>
              <a:t>CSIE</a:t>
            </a:r>
            <a:r>
              <a:rPr lang="zh-TW" altLang="en-US" dirty="0" smtClean="0">
                <a:latin typeface="+mj-lt"/>
              </a:rPr>
              <a:t> 羅凱璇</a:t>
            </a:r>
            <a:r>
              <a:rPr lang="en-US" altLang="zh-TW" dirty="0" smtClean="0">
                <a:latin typeface="+mj-lt"/>
                <a:ea typeface="Microsoft Yi Baiti" panose="03000500000000000000" pitchFamily="66" charset="0"/>
              </a:rPr>
              <a:t>(Location)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8796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2.3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使用者輸入三個數字，請判斷此三個數字能不能構成一個三角形的三個邊長？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Test data</a:t>
            </a:r>
            <a:r>
              <a:rPr lang="en-US" altLang="zh-TW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(3,7,1),(5,5,6),(-5,-7,-8),(0,1,2),(1,11,3),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(-9,-5,3),(43,78,36)……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149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Most of you are familiar with the virtues of a programmer. There are three, of course: laziness, impatience, and hubris.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	– Larry Wall, Perl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0537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witch case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974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一個問題的開始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把</a:t>
            </a:r>
            <a:r>
              <a:rPr lang="zh-TW" altLang="en-US" dirty="0"/>
              <a:t>使用者輸入的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用下列規則給予符號：</a:t>
            </a:r>
            <a:endParaRPr lang="en-US" altLang="zh-TW" dirty="0" smtClean="0"/>
          </a:p>
          <a:p>
            <a:r>
              <a:rPr lang="en-US" altLang="zh-TW" dirty="0" smtClean="0"/>
              <a:t>10:A</a:t>
            </a:r>
            <a:endParaRPr lang="en-US" altLang="zh-TW" dirty="0"/>
          </a:p>
          <a:p>
            <a:r>
              <a:rPr lang="en-US" altLang="zh-TW" dirty="0" smtClean="0"/>
              <a:t>9:B</a:t>
            </a:r>
            <a:endParaRPr lang="en-US" altLang="zh-TW" dirty="0"/>
          </a:p>
          <a:p>
            <a:r>
              <a:rPr lang="en-US" altLang="zh-TW" dirty="0" err="1" smtClean="0"/>
              <a:t>other:C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5104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48680"/>
            <a:ext cx="6336704" cy="5758657"/>
          </a:xfrm>
        </p:spPr>
      </p:pic>
    </p:spTree>
    <p:extLst>
      <p:ext uri="{BB962C8B-B14F-4D97-AF65-F5344CB8AC3E}">
        <p14:creationId xmlns:p14="http://schemas.microsoft.com/office/powerpoint/2010/main" val="1792672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Because of laziness…….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298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76672"/>
            <a:ext cx="6113421" cy="599260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15816" y="1916832"/>
            <a:ext cx="3312368" cy="115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15816" y="2996952"/>
            <a:ext cx="3312368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915816" y="4005064"/>
            <a:ext cx="3312368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30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r…… switch-case!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187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3.1</a:t>
            </a:r>
            <a:r>
              <a:rPr lang="zh-TW" altLang="en-US" dirty="0" smtClean="0"/>
              <a:t>：依樣畫葫蘆</a:t>
            </a:r>
            <a:br>
              <a:rPr lang="zh-TW" altLang="en-US" dirty="0" smtClean="0"/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6410800" cy="5256584"/>
          </a:xfrm>
        </p:spPr>
      </p:pic>
      <p:sp>
        <p:nvSpPr>
          <p:cNvPr id="4" name="文字方塊 3"/>
          <p:cNvSpPr txBox="1"/>
          <p:nvPr/>
        </p:nvSpPr>
        <p:spPr>
          <a:xfrm>
            <a:off x="5940152" y="980728"/>
            <a:ext cx="2952328" cy="44012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記住幾個很重要的東西：</a:t>
            </a:r>
            <a:endParaRPr lang="en-US" altLang="zh-TW" sz="28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1.Switch</a:t>
            </a:r>
            <a:r>
              <a:rPr lang="zh-TW" alt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只能拿來轉換整數</a:t>
            </a:r>
            <a:endParaRPr lang="en-US" altLang="zh-TW" sz="28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2.Break</a:t>
            </a:r>
            <a:r>
              <a:rPr lang="zh-TW" alt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要在每一個</a:t>
            </a:r>
            <a:r>
              <a:rPr lang="en-US" altLang="zh-TW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zh-TW" alt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中都加入</a:t>
            </a:r>
            <a:endParaRPr lang="en-US" altLang="zh-TW" sz="28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3.Default</a:t>
            </a:r>
            <a:r>
              <a:rPr lang="zh-TW" alt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代表</a:t>
            </a:r>
            <a:r>
              <a:rPr lang="en-US" altLang="zh-TW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zh-TW" alt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所沒寫到的</a:t>
            </a:r>
            <a:r>
              <a:rPr lang="en-US" altLang="zh-TW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zh-TW" alt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所有情況</a:t>
            </a:r>
            <a:r>
              <a:rPr lang="en-US" altLang="zh-TW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zh-TW" alt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980728"/>
            <a:ext cx="4248472" cy="525658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2421287"/>
            <a:ext cx="3888433" cy="312361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93" y="2960315"/>
            <a:ext cx="3384376" cy="24482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356992"/>
            <a:ext cx="3384376" cy="202494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22" y="3645025"/>
            <a:ext cx="3384376" cy="189988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864634"/>
            <a:ext cx="3168352" cy="16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49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Know how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4000" dirty="0" smtClean="0"/>
              <a:t>Switch</a:t>
            </a:r>
            <a:r>
              <a:rPr lang="zh-TW" altLang="en-US" sz="4000" dirty="0" smtClean="0"/>
              <a:t>像是打開抽屜</a:t>
            </a:r>
            <a:endParaRPr lang="en-US" altLang="zh-TW" sz="4000" dirty="0" smtClean="0"/>
          </a:p>
          <a:p>
            <a:r>
              <a:rPr lang="en-US" altLang="zh-TW" dirty="0" smtClean="0"/>
              <a:t>1:</a:t>
            </a:r>
            <a:r>
              <a:rPr lang="zh-TW" altLang="en-US" dirty="0" smtClean="0"/>
              <a:t>看鑰匙編號多少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switch(N)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2:</a:t>
            </a:r>
            <a:r>
              <a:rPr lang="zh-TW" altLang="en-US" dirty="0" smtClean="0"/>
              <a:t>如果</a:t>
            </a:r>
            <a:r>
              <a:rPr lang="en-US" altLang="zh-TW" dirty="0" smtClean="0"/>
              <a:t>N</a:t>
            </a:r>
            <a:r>
              <a:rPr lang="zh-TW" altLang="en-US" dirty="0" smtClean="0"/>
              <a:t>是</a:t>
            </a:r>
            <a:r>
              <a:rPr lang="en-US" altLang="zh-TW" dirty="0" smtClean="0"/>
              <a:t>10</a:t>
            </a:r>
            <a:r>
              <a:rPr lang="zh-TW" altLang="en-US" dirty="0" smtClean="0"/>
              <a:t>去找對應的編號</a:t>
            </a:r>
            <a:r>
              <a:rPr lang="en-US" altLang="zh-TW" dirty="0" smtClean="0"/>
              <a:t>10</a:t>
            </a:r>
            <a:r>
              <a:rPr lang="zh-TW" altLang="en-US" dirty="0" smtClean="0"/>
              <a:t>的抽屜</a:t>
            </a:r>
            <a:r>
              <a:rPr lang="en-US" altLang="zh-TW" dirty="0"/>
              <a:t>	</a:t>
            </a:r>
            <a:r>
              <a:rPr lang="en-US" altLang="zh-TW" dirty="0" smtClean="0">
                <a:solidFill>
                  <a:srgbClr val="FF0000"/>
                </a:solidFill>
              </a:rPr>
              <a:t>(case 10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:)</a:t>
            </a:r>
          </a:p>
          <a:p>
            <a:r>
              <a:rPr lang="en-US" altLang="zh-TW" dirty="0" smtClean="0"/>
              <a:t>3:</a:t>
            </a:r>
            <a:r>
              <a:rPr lang="zh-TW" altLang="en-US" dirty="0" smtClean="0"/>
              <a:t>打開抽屜看抽屜裡要做什麼之後</a:t>
            </a:r>
            <a:endParaRPr lang="en-US" altLang="zh-TW" dirty="0" smtClean="0"/>
          </a:p>
          <a:p>
            <a:r>
              <a:rPr lang="en-US" altLang="zh-TW" dirty="0" smtClean="0"/>
              <a:t>4.1:</a:t>
            </a:r>
            <a:r>
              <a:rPr lang="zh-TW" altLang="en-US" dirty="0" smtClean="0"/>
              <a:t>遇到</a:t>
            </a:r>
            <a:r>
              <a:rPr lang="en-US" altLang="zh-TW" dirty="0" smtClean="0">
                <a:solidFill>
                  <a:srgbClr val="0070C0"/>
                </a:solidFill>
              </a:rPr>
              <a:t>break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zh-TW" altLang="en-US" dirty="0" smtClean="0"/>
              <a:t>打開抽屜任務結束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到</a:t>
            </a:r>
            <a:r>
              <a:rPr lang="en-US" altLang="zh-TW" dirty="0" smtClean="0">
                <a:solidFill>
                  <a:srgbClr val="FF0000"/>
                </a:solidFill>
              </a:rPr>
              <a:t>switch </a:t>
            </a:r>
            <a:r>
              <a:rPr lang="zh-TW" altLang="en-US" dirty="0" smtClean="0">
                <a:solidFill>
                  <a:srgbClr val="FF0000"/>
                </a:solidFill>
              </a:rPr>
              <a:t>大括號之外</a:t>
            </a:r>
            <a:r>
              <a:rPr lang="en-US" altLang="zh-TW" dirty="0" smtClean="0"/>
              <a:t>) </a:t>
            </a:r>
          </a:p>
          <a:p>
            <a:r>
              <a:rPr lang="en-US" altLang="zh-TW" dirty="0" smtClean="0"/>
              <a:t>4.2:</a:t>
            </a:r>
            <a:r>
              <a:rPr lang="zh-TW" altLang="en-US" dirty="0" smtClean="0">
                <a:solidFill>
                  <a:srgbClr val="7030A0"/>
                </a:solidFill>
              </a:rPr>
              <a:t>否則就繼續把後續編號的抽屜都開完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7030A0"/>
                </a:solidFill>
              </a:rPr>
              <a:t>	(case 9:…..case:8…..case:7……)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75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A person does not really understand something until after teaching it to a computer.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		– Donald Knuth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919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6120680" cy="532859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3" y="1251272"/>
            <a:ext cx="4464494" cy="36178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拿掉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break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4995203" y="2911267"/>
            <a:ext cx="900154" cy="1489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895357" y="2621000"/>
            <a:ext cx="1621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輸入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33" y="3180981"/>
            <a:ext cx="567907" cy="44354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33" y="3426991"/>
            <a:ext cx="567907" cy="64108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55" y="3747532"/>
            <a:ext cx="567907" cy="1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73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3.2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在使用者輸入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90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80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70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其中一個數字時給予印出其對應的等第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</a:t>
            </a:r>
            <a:r>
              <a:rPr lang="zh-TW" altLang="en-US" dirty="0" smtClean="0"/>
              <a:t>，</a:t>
            </a:r>
            <a:r>
              <a:rPr lang="en-US" altLang="zh-TW" dirty="0" smtClean="0"/>
              <a:t>D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</a:t>
            </a:r>
            <a:r>
              <a:rPr lang="zh-TW" altLang="en-US" dirty="0" smtClean="0"/>
              <a:t>，其他數字請印出</a:t>
            </a:r>
            <a:r>
              <a:rPr lang="en-US" altLang="zh-TW" dirty="0" smtClean="0"/>
              <a:t>illegal value!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4053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3.3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使用者輸入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代表月份，請使用</a:t>
            </a:r>
            <a:r>
              <a:rPr lang="en-US" altLang="zh-TW" dirty="0" smtClean="0"/>
              <a:t>switch –case</a:t>
            </a:r>
            <a:r>
              <a:rPr lang="zh-TW" altLang="en-US" dirty="0" smtClean="0"/>
              <a:t>語法印出其對應的季節</a:t>
            </a:r>
            <a:endParaRPr lang="en-US" altLang="zh-TW" dirty="0" smtClean="0"/>
          </a:p>
          <a:p>
            <a:r>
              <a:rPr lang="en-US" altLang="zh-TW" dirty="0" smtClean="0"/>
              <a:t>(3~5:</a:t>
            </a:r>
            <a:r>
              <a:rPr lang="zh-TW" altLang="en-US" dirty="0" smtClean="0"/>
              <a:t>春，</a:t>
            </a:r>
            <a:r>
              <a:rPr lang="en-US" altLang="zh-TW" dirty="0" smtClean="0"/>
              <a:t>6~8:</a:t>
            </a:r>
            <a:r>
              <a:rPr lang="zh-TW" altLang="en-US" dirty="0" smtClean="0"/>
              <a:t>夏，</a:t>
            </a:r>
            <a:r>
              <a:rPr lang="en-US" altLang="zh-TW" dirty="0" smtClean="0"/>
              <a:t>9~11:</a:t>
            </a:r>
            <a:r>
              <a:rPr lang="zh-TW" altLang="en-US" dirty="0" smtClean="0"/>
              <a:t>秋，</a:t>
            </a:r>
            <a:r>
              <a:rPr lang="en-US" altLang="zh-TW" dirty="0" smtClean="0"/>
              <a:t>12~2:</a:t>
            </a:r>
            <a:r>
              <a:rPr lang="zh-TW" altLang="en-US" dirty="0"/>
              <a:t>冬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當然非</a:t>
            </a:r>
            <a:r>
              <a:rPr lang="en-US" altLang="zh-TW" dirty="0"/>
              <a:t>1~12</a:t>
            </a:r>
            <a:r>
              <a:rPr lang="zh-TW" altLang="en-US" dirty="0"/>
              <a:t>月要印出提示</a:t>
            </a:r>
          </a:p>
        </p:txBody>
      </p:sp>
    </p:spTree>
    <p:extLst>
      <p:ext uri="{BB962C8B-B14F-4D97-AF65-F5344CB8AC3E}">
        <p14:creationId xmlns:p14="http://schemas.microsoft.com/office/powerpoint/2010/main" val="4253633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If you’re the smartest person in the room, you’re in the wrong room.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		– Unknown</a:t>
            </a:r>
          </a:p>
        </p:txBody>
      </p:sp>
    </p:spTree>
    <p:extLst>
      <p:ext uri="{BB962C8B-B14F-4D97-AF65-F5344CB8AC3E}">
        <p14:creationId xmlns:p14="http://schemas.microsoft.com/office/powerpoint/2010/main" val="1973962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Stay hungry , stay foolish</a:t>
            </a:r>
          </a:p>
          <a:p>
            <a:pPr marL="0" indent="0">
              <a:buNone/>
            </a:pPr>
            <a:r>
              <a:rPr lang="en-US" altLang="zh-TW" dirty="0" smtClean="0"/>
              <a:t>						</a:t>
            </a:r>
            <a:r>
              <a:rPr lang="zh-TW" altLang="en-US" dirty="0" smtClean="0"/>
              <a:t>－</a:t>
            </a:r>
            <a:r>
              <a:rPr lang="en-US" altLang="zh-TW" dirty="0" smtClean="0"/>
              <a:t>Steve Jobs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301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194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cs typeface="Courier New" panose="02070309020205020404" pitchFamily="49" charset="0"/>
              </a:rPr>
              <a:t>Expression</a:t>
            </a:r>
            <a:endParaRPr lang="zh-TW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06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Expression(</a:t>
            </a:r>
            <a:r>
              <a:rPr lang="zh-TW" altLang="en-US" dirty="0" smtClean="0"/>
              <a:t>表達式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800" dirty="0" smtClean="0"/>
              <a:t>2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+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5</a:t>
            </a:r>
            <a:r>
              <a:rPr lang="zh-TW" altLang="en-US" sz="4800" dirty="0" smtClean="0"/>
              <a:t> </a:t>
            </a:r>
            <a:r>
              <a:rPr lang="en-US" altLang="zh-TW" sz="4800" dirty="0"/>
              <a:t>&gt;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6?</a:t>
            </a:r>
          </a:p>
          <a:p>
            <a:pPr marL="0" indent="0" algn="ctr">
              <a:buNone/>
            </a:pPr>
            <a:r>
              <a:rPr lang="en-US" altLang="zh-TW" sz="4800" dirty="0" smtClean="0"/>
              <a:t>1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&gt;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7?</a:t>
            </a:r>
          </a:p>
          <a:p>
            <a:pPr marL="0" indent="0" algn="ctr">
              <a:buNone/>
            </a:pPr>
            <a:r>
              <a:rPr lang="en-US" altLang="zh-TW" sz="4800" dirty="0" smtClean="0"/>
              <a:t>5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&lt;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2?</a:t>
            </a:r>
          </a:p>
          <a:p>
            <a:pPr marL="0" indent="0" algn="ctr">
              <a:buNone/>
            </a:pPr>
            <a:r>
              <a:rPr lang="en-US" altLang="zh-TW" sz="4800" dirty="0" smtClean="0"/>
              <a:t>3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–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2</a:t>
            </a:r>
            <a:r>
              <a:rPr lang="zh-TW" altLang="en-US" sz="4800" dirty="0" smtClean="0"/>
              <a:t> </a:t>
            </a:r>
            <a:r>
              <a:rPr lang="en-US" altLang="zh-TW" sz="4800" dirty="0"/>
              <a:t>&lt;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1</a:t>
            </a:r>
            <a:r>
              <a:rPr lang="en-US" altLang="zh-TW" sz="4800" dirty="0"/>
              <a:t>?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65639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Expression(</a:t>
            </a:r>
            <a:r>
              <a:rPr lang="zh-TW" altLang="en-US" dirty="0" smtClean="0"/>
              <a:t>表達式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Expression</a:t>
            </a:r>
            <a:r>
              <a:rPr lang="zh-TW" altLang="en-US" dirty="0" smtClean="0"/>
              <a:t> 是可以產生一個值的運算組合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－</a:t>
            </a:r>
            <a:r>
              <a:rPr lang="en-US" altLang="zh-TW" dirty="0" err="1" smtClean="0"/>
              <a:t>WiKi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3 &gt; 5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False</a:t>
            </a:r>
          </a:p>
          <a:p>
            <a:pPr marL="0" indent="0">
              <a:buNone/>
            </a:pPr>
            <a:r>
              <a:rPr lang="en-US" altLang="zh-TW" dirty="0" smtClean="0"/>
              <a:t>	 2 &lt;= 5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True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	</a:t>
            </a:r>
            <a:r>
              <a:rPr lang="en-US" altLang="zh-TW" dirty="0" smtClean="0">
                <a:sym typeface="Wingdings" panose="05000000000000000000" pitchFamily="2" charset="2"/>
              </a:rPr>
              <a:t> 20 &gt; 11 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True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C</a:t>
            </a:r>
            <a:r>
              <a:rPr lang="zh-TW" altLang="en-US" dirty="0" smtClean="0">
                <a:sym typeface="Wingdings" panose="05000000000000000000" pitchFamily="2" charset="2"/>
              </a:rPr>
              <a:t>語言中的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False</a:t>
            </a:r>
            <a:r>
              <a:rPr lang="zh-TW" altLang="en-US" dirty="0" smtClean="0">
                <a:sym typeface="Wingdings" panose="05000000000000000000" pitchFamily="2" charset="2"/>
              </a:rPr>
              <a:t>用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zh-TW" altLang="en-US" dirty="0" smtClean="0">
                <a:sym typeface="Wingdings" panose="05000000000000000000" pitchFamily="2" charset="2"/>
              </a:rPr>
              <a:t>表示，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True</a:t>
            </a:r>
            <a:r>
              <a:rPr lang="zh-TW" altLang="en-US" dirty="0" smtClean="0">
                <a:sym typeface="Wingdings" panose="05000000000000000000" pitchFamily="2" charset="2"/>
              </a:rPr>
              <a:t>則是用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1(</a:t>
            </a:r>
            <a:r>
              <a:rPr lang="zh-TW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非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0)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66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Take a look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我們來看看「</a:t>
            </a:r>
            <a:r>
              <a:rPr lang="en-US" altLang="zh-TW" dirty="0" smtClean="0"/>
              <a:t>3&gt;5</a:t>
            </a:r>
            <a:r>
              <a:rPr lang="zh-TW" altLang="en-US" dirty="0" smtClean="0"/>
              <a:t>」這個</a:t>
            </a:r>
            <a:r>
              <a:rPr lang="en-US" altLang="zh-TW" dirty="0" smtClean="0"/>
              <a:t>Expression</a:t>
            </a:r>
            <a:r>
              <a:rPr lang="zh-TW" altLang="en-US" dirty="0" smtClean="0"/>
              <a:t>回傳的值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52" y="5013176"/>
            <a:ext cx="5878418" cy="12241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52" y="2276872"/>
            <a:ext cx="589876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18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complex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Expression</a:t>
            </a:r>
            <a:r>
              <a:rPr lang="zh-TW" altLang="en-US" dirty="0" smtClean="0"/>
              <a:t>還可以組合更多運算符號</a:t>
            </a:r>
            <a:endParaRPr lang="en-US" altLang="zh-TW" dirty="0" smtClean="0"/>
          </a:p>
          <a:p>
            <a:r>
              <a:rPr lang="en-US" altLang="zh-TW" dirty="0" smtClean="0"/>
              <a:t>&amp;&amp;(AND,</a:t>
            </a:r>
            <a:r>
              <a:rPr lang="zh-TW" altLang="en-US" dirty="0" smtClean="0"/>
              <a:t>且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||(OR,</a:t>
            </a:r>
            <a:r>
              <a:rPr lang="zh-TW" altLang="en-US" dirty="0" smtClean="0"/>
              <a:t>或</a:t>
            </a:r>
            <a:r>
              <a:rPr lang="en-US" altLang="zh-TW" dirty="0" smtClean="0"/>
              <a:t>)</a:t>
            </a:r>
          </a:p>
          <a:p>
            <a:pPr marL="914400" lvl="2" indent="0">
              <a:buNone/>
            </a:pPr>
            <a:r>
              <a:rPr lang="en-US" altLang="zh-TW" dirty="0" smtClean="0"/>
              <a:t>(3 &gt; 5) || (6 &gt; 5)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True</a:t>
            </a:r>
          </a:p>
          <a:p>
            <a:pPr marL="914400" lvl="2" indent="0">
              <a:buNone/>
            </a:pPr>
            <a:r>
              <a:rPr lang="en-US" altLang="zh-TW" dirty="0" smtClean="0"/>
              <a:t>(3 &gt; 5) &amp;&amp; (6 &gt; 5)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False</a:t>
            </a:r>
          </a:p>
          <a:p>
            <a:pPr marL="914400" lvl="2" indent="0">
              <a:buNone/>
            </a:pPr>
            <a:r>
              <a:rPr lang="en-US" altLang="zh-TW" dirty="0" smtClean="0"/>
              <a:t>(11+2 &gt; 5) || (6/2 &gt; 5)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olidFill>
                  <a:srgbClr val="00B050"/>
                </a:solidFill>
                <a:sym typeface="Wingdings" panose="05000000000000000000" pitchFamily="2" charset="2"/>
              </a:rPr>
              <a:t>True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914400" lvl="2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&amp;&amp;</a:t>
            </a:r>
            <a:r>
              <a:rPr lang="zh-TW" altLang="en-US" dirty="0" smtClean="0"/>
              <a:t>和</a:t>
            </a:r>
            <a:r>
              <a:rPr lang="en-US" altLang="zh-TW" dirty="0" smtClean="0"/>
              <a:t>||</a:t>
            </a:r>
            <a:r>
              <a:rPr lang="zh-TW" altLang="en-US" dirty="0" smtClean="0"/>
              <a:t>叫做比較運算子</a:t>
            </a:r>
            <a:r>
              <a:rPr lang="en-US" altLang="zh-TW" dirty="0" smtClean="0"/>
              <a:t>(comparison operator)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62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你會知道等於和等於等於的不同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345821"/>
              </p:ext>
            </p:extLst>
          </p:nvPr>
        </p:nvGraphicFramePr>
        <p:xfrm>
          <a:off x="1043608" y="2060848"/>
          <a:ext cx="6912768" cy="4572000"/>
        </p:xfrm>
        <a:graphic>
          <a:graphicData uri="http://schemas.openxmlformats.org/drawingml/2006/table">
            <a:tbl>
              <a:tblPr/>
              <a:tblGrid>
                <a:gridCol w="2304256"/>
                <a:gridCol w="2304256"/>
                <a:gridCol w="2304256"/>
              </a:tblGrid>
              <a:tr h="45365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</a:rPr>
                        <a:t>運算子名稱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effectLst/>
                        </a:rPr>
                        <a:t>語法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strike="noStrike" dirty="0">
                          <a:solidFill>
                            <a:srgbClr val="0B0080"/>
                          </a:solidFill>
                          <a:effectLst/>
                          <a:hlinkClick r:id="rId2" tooltip="C"/>
                        </a:rPr>
                        <a:t>C</a:t>
                      </a:r>
                      <a:r>
                        <a:rPr lang="zh-TW" altLang="en-US" sz="2400" dirty="0">
                          <a:effectLst/>
                        </a:rPr>
                        <a:t>裡有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 </a:t>
                      </a:r>
                      <a:r>
                        <a:rPr lang="en-US" sz="2400" b="1">
                          <a:effectLst/>
                        </a:rPr>
                        <a:t>&lt;</a:t>
                      </a:r>
                      <a:r>
                        <a:rPr lang="en-US" sz="2400">
                          <a:effectLst/>
                        </a:rPr>
                        <a:t> 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>
                          <a:solidFill>
                            <a:srgbClr val="000000"/>
                          </a:solidFill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</a:rPr>
                        <a:t>小於或等於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 </a:t>
                      </a:r>
                      <a:r>
                        <a:rPr lang="en-US" sz="2400" b="1" dirty="0">
                          <a:effectLst/>
                        </a:rPr>
                        <a:t>&lt;=</a:t>
                      </a:r>
                      <a:r>
                        <a:rPr lang="en-US" sz="2400" dirty="0">
                          <a:effectLst/>
                        </a:rPr>
                        <a:t> 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>
                          <a:solidFill>
                            <a:srgbClr val="000000"/>
                          </a:solidFill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 </a:t>
                      </a:r>
                      <a:r>
                        <a:rPr lang="en-US" sz="2400" b="1">
                          <a:effectLst/>
                        </a:rPr>
                        <a:t>&gt;</a:t>
                      </a:r>
                      <a:r>
                        <a:rPr lang="en-US" sz="2400">
                          <a:effectLst/>
                        </a:rPr>
                        <a:t> 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>
                          <a:solidFill>
                            <a:srgbClr val="000000"/>
                          </a:solidFill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>
                          <a:effectLst/>
                        </a:rPr>
                        <a:t>大於或等於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 </a:t>
                      </a:r>
                      <a:r>
                        <a:rPr lang="en-US" sz="2400" b="1" dirty="0">
                          <a:effectLst/>
                        </a:rPr>
                        <a:t>&gt;=</a:t>
                      </a:r>
                      <a:r>
                        <a:rPr lang="en-US" sz="2400" dirty="0">
                          <a:effectLst/>
                        </a:rPr>
                        <a:t> 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>
                          <a:solidFill>
                            <a:srgbClr val="000000"/>
                          </a:solidFill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solidFill>
                            <a:srgbClr val="00B050"/>
                          </a:solidFill>
                          <a:effectLst/>
                        </a:rPr>
                        <a:t>不等於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</a:rPr>
                        <a:t>a 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  <a:effectLst/>
                        </a:rPr>
                        <a:t>!=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  <a:effectLst/>
                        </a:rPr>
                        <a:t> 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>
                          <a:solidFill>
                            <a:srgbClr val="000000"/>
                          </a:solidFill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solidFill>
                            <a:srgbClr val="FF0000"/>
                          </a:solidFill>
                          <a:effectLst/>
                        </a:rPr>
                        <a:t>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a 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==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 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>
                          <a:solidFill>
                            <a:srgbClr val="000000"/>
                          </a:solidFill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solidFill>
                            <a:srgbClr val="0070C0"/>
                          </a:solidFill>
                          <a:effectLst/>
                        </a:rPr>
                        <a:t>邏輯取反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</a:rPr>
                        <a:t>!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>
                          <a:solidFill>
                            <a:srgbClr val="000000"/>
                          </a:solidFill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>
                          <a:effectLst/>
                        </a:rPr>
                        <a:t>邏輯 </a:t>
                      </a:r>
                      <a:r>
                        <a:rPr lang="en-US" sz="2400">
                          <a:effectLst/>
                        </a:rPr>
                        <a:t>AND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 </a:t>
                      </a:r>
                      <a:r>
                        <a:rPr lang="en-US" sz="2400" b="1">
                          <a:effectLst/>
                        </a:rPr>
                        <a:t>&amp;&amp;</a:t>
                      </a:r>
                      <a:r>
                        <a:rPr lang="en-US" sz="2400">
                          <a:effectLst/>
                        </a:rPr>
                        <a:t> 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>
                          <a:solidFill>
                            <a:srgbClr val="000000"/>
                          </a:solidFill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>
                          <a:effectLst/>
                        </a:rPr>
                        <a:t>邏輯 </a:t>
                      </a:r>
                      <a:r>
                        <a:rPr lang="en-US" sz="2400">
                          <a:effectLst/>
                        </a:rPr>
                        <a:t>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 </a:t>
                      </a:r>
                      <a:r>
                        <a:rPr lang="en-US" sz="2400" b="1">
                          <a:effectLst/>
                        </a:rPr>
                        <a:t>||</a:t>
                      </a:r>
                      <a:r>
                        <a:rPr lang="en-US" sz="2400">
                          <a:effectLst/>
                        </a:rPr>
                        <a:t> 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dirty="0">
                          <a:solidFill>
                            <a:srgbClr val="000000"/>
                          </a:solidFill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FF9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1107072"/>
            <a:ext cx="65" cy="231023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  <a:t/>
            </a:r>
            <a:br>
              <a:rPr kumimoji="1" lang="zh-TW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新細明體" charset="-120"/>
              </a:rPr>
            </a:b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新細明體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99592" y="1345896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</a:rPr>
              <a:t>※</a:t>
            </a:r>
            <a:r>
              <a:rPr lang="zh-TW" altLang="en-US" sz="3200" dirty="0" smtClean="0">
                <a:solidFill>
                  <a:srgbClr val="0070C0"/>
                </a:solidFill>
              </a:rPr>
              <a:t>比較運算子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12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890</Words>
  <Application>Microsoft Office PowerPoint</Application>
  <PresentationFormat>如螢幕大小 (4:3)</PresentationFormat>
  <Paragraphs>164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新細明體</vt:lpstr>
      <vt:lpstr>Arial</vt:lpstr>
      <vt:lpstr>Calibri</vt:lpstr>
      <vt:lpstr>Courier New</vt:lpstr>
      <vt:lpstr>Microsoft Yi Baiti</vt:lpstr>
      <vt:lpstr>Wingdings</vt:lpstr>
      <vt:lpstr>Office 佈景主題</vt:lpstr>
      <vt:lpstr>review</vt:lpstr>
      <vt:lpstr>if else &amp; switch case</vt:lpstr>
      <vt:lpstr>PowerPoint 簡報</vt:lpstr>
      <vt:lpstr>Expression</vt:lpstr>
      <vt:lpstr>Expression(表達式)</vt:lpstr>
      <vt:lpstr>Expression(表達式)</vt:lpstr>
      <vt:lpstr>Take a look</vt:lpstr>
      <vt:lpstr>More complex</vt:lpstr>
      <vt:lpstr>你會知道等於和等於等於的不同</vt:lpstr>
      <vt:lpstr>Check it out</vt:lpstr>
      <vt:lpstr>PowerPoint 簡報</vt:lpstr>
      <vt:lpstr>練習1.1</vt:lpstr>
      <vt:lpstr>PowerPoint 簡報</vt:lpstr>
      <vt:lpstr>If else</vt:lpstr>
      <vt:lpstr>Example</vt:lpstr>
      <vt:lpstr>少來了 你決定會不會去上課的理由很多</vt:lpstr>
      <vt:lpstr>PowerPoint 簡報</vt:lpstr>
      <vt:lpstr>練習2.1</vt:lpstr>
      <vt:lpstr>練習2.2</vt:lpstr>
      <vt:lpstr>練習2.3</vt:lpstr>
      <vt:lpstr>PowerPoint 簡報</vt:lpstr>
      <vt:lpstr>switch case</vt:lpstr>
      <vt:lpstr>一個問題的開始</vt:lpstr>
      <vt:lpstr>PowerPoint 簡報</vt:lpstr>
      <vt:lpstr>Because of laziness…….</vt:lpstr>
      <vt:lpstr>PowerPoint 簡報</vt:lpstr>
      <vt:lpstr>or…… switch-case!</vt:lpstr>
      <vt:lpstr>練習3.1：依樣畫葫蘆 </vt:lpstr>
      <vt:lpstr>Know how</vt:lpstr>
      <vt:lpstr>拿掉case中的break</vt:lpstr>
      <vt:lpstr>練習3.2</vt:lpstr>
      <vt:lpstr>練習3.3</vt:lpstr>
      <vt:lpstr>PowerPoint 簡報</vt:lpstr>
      <vt:lpstr>PowerPoint 簡報</vt:lpstr>
      <vt:lpstr>Thank you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else &amp; switch case</dc:title>
  <dc:creator>kine</dc:creator>
  <cp:lastModifiedBy>joe</cp:lastModifiedBy>
  <cp:revision>42</cp:revision>
  <dcterms:created xsi:type="dcterms:W3CDTF">2015-09-29T17:24:03Z</dcterms:created>
  <dcterms:modified xsi:type="dcterms:W3CDTF">2016-10-16T12:19:59Z</dcterms:modified>
</cp:coreProperties>
</file>