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3"/>
  </p:notesMasterIdLst>
  <p:sldIdLst>
    <p:sldId id="256" r:id="rId2"/>
    <p:sldId id="330" r:id="rId3"/>
    <p:sldId id="409" r:id="rId4"/>
    <p:sldId id="399" r:id="rId5"/>
    <p:sldId id="402" r:id="rId6"/>
    <p:sldId id="403" r:id="rId7"/>
    <p:sldId id="407" r:id="rId8"/>
    <p:sldId id="408" r:id="rId9"/>
    <p:sldId id="418" r:id="rId10"/>
    <p:sldId id="419" r:id="rId11"/>
    <p:sldId id="411" r:id="rId12"/>
    <p:sldId id="422" r:id="rId13"/>
    <p:sldId id="429" r:id="rId14"/>
    <p:sldId id="430" r:id="rId15"/>
    <p:sldId id="433" r:id="rId16"/>
    <p:sldId id="434" r:id="rId17"/>
    <p:sldId id="435" r:id="rId18"/>
    <p:sldId id="436" r:id="rId19"/>
    <p:sldId id="437" r:id="rId20"/>
    <p:sldId id="438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988F1B2-46C8-41BE-A1C6-B2162500940E}">
          <p14:sldIdLst>
            <p14:sldId id="256"/>
            <p14:sldId id="330"/>
            <p14:sldId id="409"/>
            <p14:sldId id="399"/>
            <p14:sldId id="402"/>
            <p14:sldId id="403"/>
            <p14:sldId id="407"/>
            <p14:sldId id="408"/>
            <p14:sldId id="418"/>
            <p14:sldId id="419"/>
            <p14:sldId id="411"/>
            <p14:sldId id="422"/>
            <p14:sldId id="429"/>
            <p14:sldId id="430"/>
            <p14:sldId id="433"/>
            <p14:sldId id="434"/>
            <p14:sldId id="435"/>
            <p14:sldId id="436"/>
            <p14:sldId id="437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6182" autoAdjust="0"/>
  </p:normalViewPr>
  <p:slideViewPr>
    <p:cSldViewPr>
      <p:cViewPr varScale="1">
        <p:scale>
          <a:sx n="37" d="100"/>
          <a:sy n="37" d="100"/>
        </p:scale>
        <p:origin x="13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6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F8165-7561-47DC-83BB-89B95B68600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031CC-34B1-4FFF-BEF2-66461712C2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18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8FD9A-6205-45B6-8EF1-244FB1CF92DC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83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8FD9A-6205-45B6-8EF1-244FB1CF92DC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3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F467DD-B6A0-49FF-9F42-9D6F47FFDC99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AC84-9E36-43F3-BC75-B134ACC65A4B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3A1C-8F99-4A38-ACA8-CD4C91C64959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1F4F-AA79-4DEC-A033-B668806AB83D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3059-EC23-453D-B79F-99D2201770A3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712-16C3-487E-A8DD-2A22A0F016EB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02D9-B5DB-4267-AD96-9B9C563B8BC6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B83-B50D-4836-8C28-87E057C6E660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BD1-7DC0-4C84-AA40-6A0296EA4513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17BC-15E3-4509-8BE1-BF0866CECBA7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B27-902E-4918-A321-19F25317F28E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96975B2-3D34-4964-A6BD-AED97CB427B2}" type="datetime1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6D9C9A8-BE90-49D8-902B-EC982609A7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33365" y="2492896"/>
            <a:ext cx="3439035" cy="1702160"/>
          </a:xfrm>
        </p:spPr>
        <p:txBody>
          <a:bodyPr>
            <a:noAutofit/>
          </a:bodyPr>
          <a:lstStyle/>
          <a:p>
            <a:pPr algn="just"/>
            <a:r>
              <a:rPr lang="zh-TW" altLang="en-US" sz="3200" b="1" dirty="0"/>
              <a:t>資訊營</a:t>
            </a:r>
            <a:r>
              <a:rPr lang="zh-TW" altLang="en-US" sz="3200" b="1" dirty="0" smtClean="0"/>
              <a:t>程式設計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endParaRPr lang="zh-TW" altLang="en-US" sz="32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33365" y="4221088"/>
            <a:ext cx="3309803" cy="1260629"/>
          </a:xfrm>
        </p:spPr>
        <p:txBody>
          <a:bodyPr>
            <a:noAutofit/>
          </a:bodyPr>
          <a:lstStyle/>
          <a:p>
            <a:pPr algn="just"/>
            <a:r>
              <a:rPr lang="zh-TW" altLang="en-US" sz="3200" b="1" dirty="0" smtClean="0"/>
              <a:t>迴圈</a:t>
            </a:r>
            <a:r>
              <a:rPr lang="en-US" altLang="zh-TW" sz="3200" b="1" dirty="0" smtClean="0"/>
              <a:t>LOOP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227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543144"/>
            <a:ext cx="8640960" cy="50405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關鍵：</a:t>
            </a:r>
            <a:r>
              <a:rPr lang="zh-TW" altLang="en-US" sz="3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第一層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印</a:t>
            </a:r>
            <a:r>
              <a:rPr lang="en-US" altLang="zh-TW" sz="3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個、</a:t>
            </a:r>
            <a:r>
              <a:rPr lang="zh-TW" altLang="en-US" sz="3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第二層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印</a:t>
            </a:r>
            <a:r>
              <a:rPr lang="en-US" altLang="zh-TW" sz="3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個、</a:t>
            </a:r>
            <a:r>
              <a:rPr lang="zh-TW" altLang="en-US" sz="3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3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3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層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印</a:t>
            </a:r>
            <a:r>
              <a:rPr lang="en-US" altLang="zh-TW" sz="3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None/>
            </a:pP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, j;  </a:t>
            </a:r>
            <a:r>
              <a:rPr lang="en-US" altLang="zh-TW" sz="26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</a:t>
            </a:r>
            <a:r>
              <a:rPr lang="zh-TW" altLang="en-US" sz="26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設定兩個整數變數控制迴圈變化</a:t>
            </a:r>
            <a:endParaRPr lang="en-US" altLang="zh-TW" sz="3000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for( </a:t>
            </a:r>
            <a:r>
              <a:rPr lang="en-US" altLang="zh-TW" sz="2800" b="1" dirty="0" err="1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= 1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2800" b="1" dirty="0" err="1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&lt;= 5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2800" b="1" dirty="0" err="1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++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6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</a:t>
            </a:r>
            <a:r>
              <a:rPr lang="zh-TW" altLang="en-US" sz="26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控制共有五層 </a:t>
            </a:r>
            <a:endParaRPr lang="en-US" altLang="zh-TW" sz="2600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{</a:t>
            </a: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     for( 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j = 1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j &lt;=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800" b="1" dirty="0" smtClean="0">
                <a:solidFill>
                  <a:srgbClr val="FF66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j++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6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</a:t>
            </a:r>
            <a:r>
              <a:rPr lang="zh-TW" altLang="en-US" sz="26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控制每一層印製數量</a:t>
            </a:r>
            <a:endParaRPr lang="en-US" altLang="zh-TW" sz="2600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     {</a:t>
            </a: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          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printf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en-US" altLang="zh-TW" sz="2800" b="1" dirty="0" smtClean="0">
                <a:latin typeface="微軟正黑體" pitchFamily="34" charset="-120"/>
              </a:rPr>
              <a:t>"*"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) ;</a:t>
            </a: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     }</a:t>
            </a: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>
                <a:latin typeface="微軟正黑體" pitchFamily="34" charset="-120"/>
              </a:rPr>
              <a:t>        </a:t>
            </a:r>
            <a:r>
              <a:rPr lang="en-US" altLang="zh-TW" sz="2800" dirty="0" err="1">
                <a:latin typeface="微軟正黑體" pitchFamily="34" charset="-120"/>
              </a:rPr>
              <a:t>printf</a:t>
            </a:r>
            <a:r>
              <a:rPr lang="en-US" altLang="zh-TW" sz="2800" dirty="0">
                <a:latin typeface="微軟正黑體" pitchFamily="34" charset="-120"/>
              </a:rPr>
              <a:t> ( </a:t>
            </a:r>
            <a:r>
              <a:rPr lang="en-US" altLang="zh-TW" sz="2800" b="1" dirty="0" smtClean="0">
                <a:latin typeface="微軟正黑體" pitchFamily="34" charset="-120"/>
              </a:rPr>
              <a:t>" \n "</a:t>
            </a:r>
            <a:r>
              <a:rPr lang="en-US" altLang="zh-TW" sz="2800" dirty="0" smtClean="0">
                <a:latin typeface="微軟正黑體" pitchFamily="34" charset="-120"/>
              </a:rPr>
              <a:t> </a:t>
            </a:r>
            <a:r>
              <a:rPr lang="en-US" altLang="zh-TW" sz="2800" dirty="0">
                <a:latin typeface="微軟正黑體" pitchFamily="34" charset="-120"/>
              </a:rPr>
              <a:t>) ;</a:t>
            </a:r>
          </a:p>
          <a:p>
            <a:pPr algn="just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}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8467" t="28917" r="68460" b="61641"/>
          <a:stretch>
            <a:fillRect/>
          </a:stretch>
        </p:blipFill>
        <p:spPr bwMode="auto">
          <a:xfrm>
            <a:off x="7315840" y="4436704"/>
            <a:ext cx="1146686" cy="198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巢狀迴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圈：印製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星狀塔</a:t>
            </a:r>
          </a:p>
        </p:txBody>
      </p:sp>
    </p:spTree>
    <p:extLst>
      <p:ext uri="{BB962C8B-B14F-4D97-AF65-F5344CB8AC3E}">
        <p14:creationId xmlns:p14="http://schemas.microsoft.com/office/powerpoint/2010/main" val="195537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15936"/>
            <a:ext cx="7416942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巢狀迴圈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練習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752528"/>
          </a:xfrm>
        </p:spPr>
        <p:txBody>
          <a:bodyPr>
            <a:normAutofit/>
          </a:bodyPr>
          <a:lstStyle/>
          <a:p>
            <a:pPr marL="342900" lvl="1" algn="just"/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範例：請撰寫一個程式，使得程式執行結果可以列出</a:t>
            </a:r>
            <a:r>
              <a:rPr lang="zh-TW" altLang="en-US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九九乘法表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1100" dirty="0" smtClean="0">
              <a:latin typeface="+mj-ea"/>
              <a:ea typeface="+mj-ea"/>
            </a:endParaRPr>
          </a:p>
          <a:p>
            <a:pPr lvl="1" algn="just"/>
            <a:r>
              <a:rPr lang="zh-TW" altLang="en-US" sz="2800" dirty="0">
                <a:latin typeface="+mj-ea"/>
                <a:ea typeface="+mj-ea"/>
              </a:rPr>
              <a:t>乘法表示式 </a:t>
            </a:r>
            <a:r>
              <a:rPr lang="en-US" altLang="zh-TW" sz="2800" dirty="0">
                <a:latin typeface="+mj-ea"/>
                <a:ea typeface="+mj-ea"/>
              </a:rPr>
              <a:t>= </a:t>
            </a:r>
            <a:r>
              <a:rPr lang="zh-TW" altLang="en-US" sz="2800" b="1" dirty="0">
                <a:solidFill>
                  <a:schemeClr val="accent3"/>
                </a:solidFill>
                <a:latin typeface="+mj-ea"/>
                <a:ea typeface="+mj-ea"/>
              </a:rPr>
              <a:t>被乘數</a:t>
            </a:r>
            <a:r>
              <a:rPr lang="zh-TW" altLang="en-US" sz="2800" dirty="0">
                <a:latin typeface="+mj-ea"/>
                <a:ea typeface="+mj-ea"/>
              </a:rPr>
              <a:t> * </a:t>
            </a:r>
            <a:r>
              <a:rPr lang="zh-TW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乘數</a:t>
            </a:r>
          </a:p>
          <a:p>
            <a:pPr lvl="1" algn="just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橢圓 3"/>
          <p:cNvSpPr>
            <a:spLocks noChangeAspect="1"/>
          </p:cNvSpPr>
          <p:nvPr/>
        </p:nvSpPr>
        <p:spPr>
          <a:xfrm>
            <a:off x="5940152" y="2033552"/>
            <a:ext cx="2448272" cy="244827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外層迴圈：控制</a:t>
            </a:r>
            <a:r>
              <a:rPr kumimoji="1" lang="zh-TW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被乘數</a:t>
            </a:r>
            <a:r>
              <a:rPr kumimoji="1" lang="en-US" altLang="zh-TW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</a:t>
            </a:r>
            <a:r>
              <a:rPr kumimoji="1" lang="zh-TW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到</a:t>
            </a:r>
            <a:r>
              <a:rPr kumimoji="1" lang="en-US" altLang="zh-TW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9</a:t>
            </a:r>
            <a:endParaRPr kumimoji="1" lang="zh-TW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13598"/>
          <a:stretch>
            <a:fillRect/>
          </a:stretch>
        </p:blipFill>
        <p:spPr bwMode="auto">
          <a:xfrm>
            <a:off x="608263" y="4577360"/>
            <a:ext cx="7996185" cy="180020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橢圓 5"/>
          <p:cNvSpPr>
            <a:spLocks noChangeAspect="1"/>
          </p:cNvSpPr>
          <p:nvPr/>
        </p:nvSpPr>
        <p:spPr>
          <a:xfrm>
            <a:off x="6228184" y="2321584"/>
            <a:ext cx="1871798" cy="187220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內層迴圈：控制</a:t>
            </a:r>
            <a:r>
              <a:rPr kumimoji="1" lang="zh-TW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乘數</a:t>
            </a:r>
            <a:r>
              <a:rPr kumimoji="1" lang="en-US" altLang="zh-TW" sz="2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1</a:t>
            </a:r>
            <a:r>
              <a:rPr kumimoji="1" lang="zh-TW" altLang="en-US" sz="2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到</a:t>
            </a:r>
            <a:r>
              <a:rPr kumimoji="1" lang="en-US" altLang="zh-TW" sz="2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9</a:t>
            </a:r>
            <a:endParaRPr kumimoji="1" lang="zh-TW" altLang="en-US" sz="26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515720" y="3082608"/>
            <a:ext cx="576064" cy="360040"/>
            <a:chOff x="539552" y="4869160"/>
            <a:chExt cx="576064" cy="360040"/>
          </a:xfrm>
        </p:grpSpPr>
        <p:cxnSp>
          <p:nvCxnSpPr>
            <p:cNvPr id="8" name="直線接點 7"/>
            <p:cNvCxnSpPr/>
            <p:nvPr/>
          </p:nvCxnSpPr>
          <p:spPr>
            <a:xfrm>
              <a:off x="539552" y="4869160"/>
              <a:ext cx="0" cy="36004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39552" y="5229200"/>
              <a:ext cx="576064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2091784" y="31546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外層迴圈控制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被乘數</a:t>
            </a:r>
            <a:endParaRPr lang="zh-TW" altLang="en-US" sz="2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515720" y="3442648"/>
            <a:ext cx="576064" cy="504056"/>
            <a:chOff x="539552" y="4725144"/>
            <a:chExt cx="576064" cy="504056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39552" y="4725144"/>
              <a:ext cx="0" cy="504056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539552" y="5229200"/>
              <a:ext cx="576064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2091784" y="365867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內層迴圈控制</a:t>
            </a:r>
            <a:r>
              <a:rPr lang="zh-TW" altLang="en-US" sz="28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乘數</a:t>
            </a:r>
            <a:endParaRPr lang="zh-TW" altLang="en-US" sz="28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9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49432" y="1423840"/>
            <a:ext cx="8640960" cy="51697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, j;</a:t>
            </a:r>
          </a:p>
          <a:p>
            <a:pPr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for( </a:t>
            </a: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; </a:t>
            </a: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&lt;= </a:t>
            </a:r>
            <a:r>
              <a:rPr lang="en-US" altLang="zh-TW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; </a:t>
            </a: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++ )</a:t>
            </a:r>
          </a:p>
          <a:p>
            <a:pPr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pPr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   for( j = </a:t>
            </a:r>
            <a:r>
              <a:rPr lang="en-US" altLang="zh-TW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; j &lt;= </a:t>
            </a:r>
            <a:r>
              <a:rPr lang="en-US" altLang="zh-TW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; j++ )</a:t>
            </a:r>
          </a:p>
          <a:p>
            <a:pPr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   {</a:t>
            </a:r>
          </a:p>
          <a:p>
            <a:pPr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600" dirty="0">
                <a:latin typeface="微軟正黑體" pitchFamily="34" charset="-120"/>
              </a:rPr>
              <a:t>   </a:t>
            </a:r>
            <a:r>
              <a:rPr lang="en-US" altLang="zh-TW" sz="2600" dirty="0" err="1">
                <a:latin typeface="微軟正黑體" pitchFamily="34" charset="-120"/>
              </a:rPr>
              <a:t>printf</a:t>
            </a:r>
            <a:r>
              <a:rPr lang="en-US" altLang="zh-TW" sz="2600" dirty="0">
                <a:latin typeface="微軟正黑體" pitchFamily="34" charset="-120"/>
              </a:rPr>
              <a:t> </a:t>
            </a:r>
            <a:r>
              <a:rPr lang="en-US" altLang="zh-TW" sz="2600" dirty="0" smtClean="0">
                <a:latin typeface="微軟正黑體" pitchFamily="34" charset="-120"/>
              </a:rPr>
              <a:t>(</a:t>
            </a:r>
            <a:r>
              <a:rPr lang="en-US" altLang="zh-TW" sz="2600" dirty="0">
                <a:latin typeface="微軟正黑體" pitchFamily="34" charset="-120"/>
              </a:rPr>
              <a:t>" </a:t>
            </a:r>
            <a:r>
              <a:rPr lang="en-US" altLang="zh-TW" sz="2600" dirty="0" smtClean="0">
                <a:solidFill>
                  <a:srgbClr val="FF0000"/>
                </a:solidFill>
                <a:latin typeface="微軟正黑體" pitchFamily="34" charset="-120"/>
              </a:rPr>
              <a:t>%d</a:t>
            </a:r>
            <a:r>
              <a:rPr lang="en-US" altLang="zh-TW" sz="2600" dirty="0" smtClean="0">
                <a:latin typeface="微軟正黑體" pitchFamily="34" charset="-120"/>
              </a:rPr>
              <a:t> * </a:t>
            </a:r>
            <a:r>
              <a:rPr lang="en-US" altLang="zh-TW" sz="2600" dirty="0" smtClean="0">
                <a:solidFill>
                  <a:srgbClr val="FF0000"/>
                </a:solidFill>
                <a:latin typeface="微軟正黑體" pitchFamily="34" charset="-120"/>
              </a:rPr>
              <a:t>%d</a:t>
            </a:r>
            <a:r>
              <a:rPr lang="en-US" altLang="zh-TW" sz="2600" dirty="0" smtClean="0">
                <a:latin typeface="微軟正黑體" pitchFamily="34" charset="-120"/>
              </a:rPr>
              <a:t> = </a:t>
            </a:r>
            <a:r>
              <a:rPr lang="en-US" altLang="zh-TW" sz="2600" dirty="0" smtClean="0">
                <a:solidFill>
                  <a:srgbClr val="FF0000"/>
                </a:solidFill>
                <a:latin typeface="微軟正黑體" pitchFamily="34" charset="-120"/>
              </a:rPr>
              <a:t>%d</a:t>
            </a:r>
            <a:r>
              <a:rPr lang="en-US" altLang="zh-TW" sz="2600" dirty="0">
                <a:latin typeface="微軟正黑體" pitchFamily="34" charset="-120"/>
              </a:rPr>
              <a:t> </a:t>
            </a:r>
            <a:r>
              <a:rPr lang="en-US" altLang="zh-TW" sz="2600" dirty="0" smtClean="0">
                <a:latin typeface="微軟正黑體" pitchFamily="34" charset="-120"/>
              </a:rPr>
              <a:t>\t ", </a:t>
            </a:r>
            <a:r>
              <a:rPr lang="en-US" altLang="zh-TW" sz="2600" dirty="0" err="1" smtClean="0">
                <a:solidFill>
                  <a:srgbClr val="FF0000"/>
                </a:solidFill>
                <a:latin typeface="微軟正黑體" pitchFamily="34" charset="-120"/>
              </a:rPr>
              <a:t>i</a:t>
            </a:r>
            <a:r>
              <a:rPr lang="en-US" altLang="zh-TW" sz="2600" dirty="0">
                <a:latin typeface="微軟正黑體" pitchFamily="34" charset="-120"/>
              </a:rPr>
              <a:t> </a:t>
            </a:r>
            <a:r>
              <a:rPr lang="en-US" altLang="zh-TW" sz="2600" dirty="0" smtClean="0">
                <a:latin typeface="微軟正黑體" pitchFamily="34" charset="-120"/>
              </a:rPr>
              <a:t>, </a:t>
            </a:r>
            <a:r>
              <a:rPr lang="en-US" altLang="zh-TW" sz="2600" dirty="0" smtClean="0">
                <a:solidFill>
                  <a:srgbClr val="FF0000"/>
                </a:solidFill>
                <a:latin typeface="微軟正黑體" pitchFamily="34" charset="-120"/>
              </a:rPr>
              <a:t>j</a:t>
            </a:r>
            <a:r>
              <a:rPr lang="en-US" altLang="zh-TW" sz="2600" dirty="0" smtClean="0">
                <a:latin typeface="微軟正黑體" pitchFamily="34" charset="-120"/>
              </a:rPr>
              <a:t> , </a:t>
            </a:r>
            <a:r>
              <a:rPr lang="en-US" altLang="zh-TW" sz="2600" dirty="0" err="1" smtClean="0">
                <a:solidFill>
                  <a:srgbClr val="FF0000"/>
                </a:solidFill>
                <a:latin typeface="微軟正黑體" pitchFamily="34" charset="-120"/>
              </a:rPr>
              <a:t>i</a:t>
            </a:r>
            <a:r>
              <a:rPr lang="en-US" altLang="zh-TW" sz="2600" dirty="0" smtClean="0">
                <a:solidFill>
                  <a:srgbClr val="FF0000"/>
                </a:solidFill>
                <a:latin typeface="微軟正黑體" pitchFamily="34" charset="-120"/>
              </a:rPr>
              <a:t>*j </a:t>
            </a:r>
            <a:r>
              <a:rPr lang="en-US" altLang="zh-TW" sz="2600" dirty="0">
                <a:latin typeface="微軟正黑體" pitchFamily="34" charset="-120"/>
              </a:rPr>
              <a:t>) </a:t>
            </a:r>
            <a:r>
              <a:rPr lang="en-US" altLang="zh-TW" sz="2600" dirty="0" smtClean="0">
                <a:latin typeface="微軟正黑體" pitchFamily="34" charset="-120"/>
              </a:rPr>
              <a:t>;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   } </a:t>
            </a:r>
          </a:p>
          <a:p>
            <a:pPr>
              <a:buNone/>
            </a:pPr>
            <a:r>
              <a:rPr lang="en-US" altLang="zh-TW" sz="2600" dirty="0" smtClean="0">
                <a:latin typeface="微軟正黑體" pitchFamily="34" charset="-120"/>
              </a:rPr>
              <a:t>    </a:t>
            </a:r>
            <a:r>
              <a:rPr lang="en-US" altLang="zh-TW" sz="2600" dirty="0" err="1">
                <a:latin typeface="微軟正黑體" pitchFamily="34" charset="-120"/>
              </a:rPr>
              <a:t>printf</a:t>
            </a:r>
            <a:r>
              <a:rPr lang="en-US" altLang="zh-TW" sz="2600" dirty="0">
                <a:latin typeface="微軟正黑體" pitchFamily="34" charset="-120"/>
              </a:rPr>
              <a:t> ( " \n " ) ;</a:t>
            </a:r>
          </a:p>
          <a:p>
            <a:pPr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} </a:t>
            </a: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 b="13598"/>
          <a:stretch>
            <a:fillRect/>
          </a:stretch>
        </p:blipFill>
        <p:spPr bwMode="auto">
          <a:xfrm>
            <a:off x="3462503" y="4959224"/>
            <a:ext cx="7259554" cy="163436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線接點 5"/>
          <p:cNvCxnSpPr/>
          <p:nvPr/>
        </p:nvCxnSpPr>
        <p:spPr>
          <a:xfrm>
            <a:off x="683568" y="2305328"/>
            <a:ext cx="36004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15616" y="3257688"/>
            <a:ext cx="360040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 flipH="1">
            <a:off x="5652120" y="1816368"/>
            <a:ext cx="3096344" cy="892552"/>
          </a:xfrm>
          <a:prstGeom prst="rect">
            <a:avLst/>
          </a:prstGeom>
          <a:noFill/>
          <a:ln w="57150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控制外層「</a:t>
            </a:r>
            <a:r>
              <a:rPr lang="zh-TW" altLang="en-US" sz="2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被乘數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2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2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sz="26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" name="群組 13"/>
          <p:cNvGrpSpPr/>
          <p:nvPr/>
        </p:nvGrpSpPr>
        <p:grpSpPr>
          <a:xfrm>
            <a:off x="2483768" y="2305328"/>
            <a:ext cx="3168352" cy="144016"/>
            <a:chOff x="3131840" y="2276872"/>
            <a:chExt cx="3168352" cy="144016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3131840" y="2276872"/>
              <a:ext cx="0" cy="14401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3131840" y="2420888"/>
              <a:ext cx="3168352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" name="文字方塊 14"/>
          <p:cNvSpPr txBox="1"/>
          <p:nvPr/>
        </p:nvSpPr>
        <p:spPr>
          <a:xfrm flipH="1">
            <a:off x="5652120" y="2968496"/>
            <a:ext cx="2880320" cy="892552"/>
          </a:xfrm>
          <a:prstGeom prst="rect">
            <a:avLst/>
          </a:prstGeom>
          <a:noFill/>
          <a:ln w="57150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控制內層「</a:t>
            </a:r>
            <a:r>
              <a:rPr lang="zh-TW" altLang="en-US" sz="2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乘數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2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2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sz="2600" b="1" dirty="0" smtClean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" name="群組 15"/>
          <p:cNvGrpSpPr/>
          <p:nvPr/>
        </p:nvGrpSpPr>
        <p:grpSpPr>
          <a:xfrm>
            <a:off x="2871104" y="3257688"/>
            <a:ext cx="2736304" cy="216024"/>
            <a:chOff x="3131840" y="2276872"/>
            <a:chExt cx="2448272" cy="144016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3131840" y="2276872"/>
              <a:ext cx="0" cy="144016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3131840" y="2420888"/>
              <a:ext cx="2448272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942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巢狀迴圈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練習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九九乘法表</a:t>
            </a:r>
          </a:p>
        </p:txBody>
      </p:sp>
    </p:spTree>
    <p:extLst>
      <p:ext uri="{BB962C8B-B14F-4D97-AF65-F5344CB8AC3E}">
        <p14:creationId xmlns:p14="http://schemas.microsoft.com/office/powerpoint/2010/main" val="381979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5040560"/>
          </a:xfrm>
        </p:spPr>
        <p:txBody>
          <a:bodyPr/>
          <a:lstStyle/>
          <a:p>
            <a:pPr algn="just"/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當一個敘述區段重覆執行的次數</a:t>
            </a:r>
            <a:r>
              <a:rPr lang="zh-TW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無法預測時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，可使用條件式迴圈來解決。條件式迴圈的基本形式有下列兩種：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前測式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條件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迴圈：</a:t>
            </a:r>
            <a:r>
              <a:rPr lang="en-US" altLang="zh-TW" sz="28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while</a:t>
            </a:r>
          </a:p>
          <a:p>
            <a:pPr lvl="2" algn="just"/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表示會</a:t>
            </a:r>
            <a:r>
              <a:rPr lang="zh-TW" altLang="zh-TW" sz="24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先</a:t>
            </a:r>
            <a:r>
              <a:rPr lang="zh-TW" altLang="zh-TW" sz="2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是否滿足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條件判斷。</a:t>
            </a:r>
            <a:endParaRPr lang="zh-TW" altLang="zh-TW" sz="2400" b="1" dirty="0" smtClean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後測式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條件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迴圈：</a:t>
            </a:r>
            <a:r>
              <a:rPr lang="en-US" altLang="zh-TW" sz="2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do...while</a:t>
            </a:r>
          </a:p>
          <a:p>
            <a:pPr lvl="2" algn="just"/>
            <a:r>
              <a:rPr lang="zh-TW" altLang="en-US" sz="24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先執行</a:t>
            </a:r>
            <a:r>
              <a:rPr lang="zh-TW" altLang="en-US" sz="2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程式敘述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一次之後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，再判斷是否滿足條件判斷。</a:t>
            </a:r>
            <a:endParaRPr lang="zh-TW" altLang="zh-TW" sz="2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5-4 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條件迴圈</a:t>
            </a:r>
          </a:p>
        </p:txBody>
      </p:sp>
    </p:spTree>
    <p:extLst>
      <p:ext uri="{BB962C8B-B14F-4D97-AF65-F5344CB8AC3E}">
        <p14:creationId xmlns:p14="http://schemas.microsoft.com/office/powerpoint/2010/main" val="30803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899592" y="2924944"/>
            <a:ext cx="3384376" cy="1584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while (                       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5040560"/>
          </a:xfrm>
        </p:spPr>
        <p:txBody>
          <a:bodyPr/>
          <a:lstStyle/>
          <a:p>
            <a:pPr algn="just"/>
            <a:r>
              <a:rPr lang="en-US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：不固定次數的迴圈，單純以條件式來判斷迴圈的結束點。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語法結構：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59632" y="2997008"/>
            <a:ext cx="2808312" cy="1080064"/>
            <a:chOff x="2339752" y="3140968"/>
            <a:chExt cx="2808312" cy="1080064"/>
          </a:xfrm>
        </p:grpSpPr>
        <p:sp>
          <p:nvSpPr>
            <p:cNvPr id="6" name="圓角矩形 5"/>
            <p:cNvSpPr/>
            <p:nvPr/>
          </p:nvSpPr>
          <p:spPr>
            <a:xfrm>
              <a:off x="2339752" y="3788984"/>
              <a:ext cx="2808312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程式敘述</a:t>
              </a:r>
              <a:endPara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131840" y="3140968"/>
              <a:ext cx="1512168" cy="3599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條件判斷</a:t>
              </a:r>
              <a:endParaRPr lang="zh-TW" altLang="en-US" sz="24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9" name="菱形 8"/>
          <p:cNvSpPr/>
          <p:nvPr/>
        </p:nvSpPr>
        <p:spPr>
          <a:xfrm>
            <a:off x="2699792" y="4898777"/>
            <a:ext cx="2016224" cy="151216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條件判斷</a:t>
            </a:r>
          </a:p>
        </p:txBody>
      </p:sp>
      <p:sp>
        <p:nvSpPr>
          <p:cNvPr id="10" name="矩形 9"/>
          <p:cNvSpPr/>
          <p:nvPr/>
        </p:nvSpPr>
        <p:spPr>
          <a:xfrm>
            <a:off x="5652120" y="5114801"/>
            <a:ext cx="1512168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程式敘述</a:t>
            </a:r>
          </a:p>
        </p:txBody>
      </p: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1763688" y="5654861"/>
            <a:ext cx="936104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67744" y="5661248"/>
            <a:ext cx="4194000" cy="864096"/>
            <a:chOff x="2051720" y="5877272"/>
            <a:chExt cx="4194000" cy="864096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6228184" y="6453336"/>
              <a:ext cx="0" cy="288032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2051720" y="6741368"/>
              <a:ext cx="4194000" cy="0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V="1">
              <a:off x="2051720" y="5877272"/>
              <a:ext cx="0" cy="86409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4716016" y="5199583"/>
            <a:ext cx="936104" cy="461665"/>
            <a:chOff x="5148064" y="5487615"/>
            <a:chExt cx="936104" cy="461665"/>
          </a:xfrm>
        </p:grpSpPr>
        <p:cxnSp>
          <p:nvCxnSpPr>
            <p:cNvPr id="18" name="直線單箭頭接點 17"/>
            <p:cNvCxnSpPr/>
            <p:nvPr/>
          </p:nvCxnSpPr>
          <p:spPr>
            <a:xfrm>
              <a:off x="5148064" y="5949280"/>
              <a:ext cx="936104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5303693" y="5487615"/>
              <a:ext cx="492443" cy="461665"/>
            </a:xfrm>
            <a:prstGeom prst="rect">
              <a:avLst/>
            </a:prstGeom>
            <a:ln w="57150">
              <a:noFill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66"/>
                  </a:solidFill>
                  <a:latin typeface="微軟正黑體" pitchFamily="34" charset="-120"/>
                  <a:ea typeface="微軟正黑體" pitchFamily="34" charset="-120"/>
                </a:rPr>
                <a:t>是</a:t>
              </a:r>
              <a:endParaRPr lang="zh-TW" altLang="en-US" sz="2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686400" y="4191471"/>
            <a:ext cx="4572000" cy="1109737"/>
            <a:chOff x="4118448" y="4449886"/>
            <a:chExt cx="4572000" cy="1109737"/>
          </a:xfrm>
        </p:grpSpPr>
        <p:grpSp>
          <p:nvGrpSpPr>
            <p:cNvPr id="21" name="群組 44"/>
            <p:cNvGrpSpPr/>
            <p:nvPr/>
          </p:nvGrpSpPr>
          <p:grpSpPr>
            <a:xfrm>
              <a:off x="4118448" y="4911551"/>
              <a:ext cx="4572000" cy="648072"/>
              <a:chOff x="3326360" y="4911551"/>
              <a:chExt cx="4572000" cy="648072"/>
            </a:xfrm>
          </p:grpSpPr>
          <p:cxnSp>
            <p:nvCxnSpPr>
              <p:cNvPr id="23" name="直線接點 22"/>
              <p:cNvCxnSpPr/>
              <p:nvPr/>
            </p:nvCxnSpPr>
            <p:spPr>
              <a:xfrm flipV="1">
                <a:off x="3347864" y="4941168"/>
                <a:ext cx="0" cy="216024"/>
              </a:xfrm>
              <a:prstGeom prst="line">
                <a:avLst/>
              </a:prstGeom>
              <a:ln w="57150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V="1">
                <a:off x="3326360" y="4911551"/>
                <a:ext cx="4572000" cy="0"/>
              </a:xfrm>
              <a:prstGeom prst="line">
                <a:avLst/>
              </a:prstGeom>
              <a:ln w="57150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>
                <a:off x="7884368" y="4911551"/>
                <a:ext cx="0" cy="648072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文字方塊 21"/>
            <p:cNvSpPr txBox="1"/>
            <p:nvPr/>
          </p:nvSpPr>
          <p:spPr>
            <a:xfrm>
              <a:off x="6228184" y="4449886"/>
              <a:ext cx="492443" cy="461665"/>
            </a:xfrm>
            <a:prstGeom prst="rect">
              <a:avLst/>
            </a:prstGeom>
            <a:ln w="57150">
              <a:noFill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66"/>
                  </a:solidFill>
                  <a:latin typeface="微軟正黑體" pitchFamily="34" charset="-120"/>
                  <a:ea typeface="微軟正黑體" pitchFamily="34" charset="-120"/>
                </a:rPr>
                <a:t>否</a:t>
              </a:r>
              <a:endParaRPr lang="zh-TW" altLang="en-US" sz="2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107504" y="5301208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程式開始</a:t>
            </a:r>
          </a:p>
        </p:txBody>
      </p:sp>
      <p:sp>
        <p:nvSpPr>
          <p:cNvPr id="27" name="AutoShape 2"/>
          <p:cNvSpPr>
            <a:spLocks noChangeArrowheads="1"/>
          </p:cNvSpPr>
          <p:nvPr/>
        </p:nvSpPr>
        <p:spPr bwMode="auto">
          <a:xfrm>
            <a:off x="7380312" y="5301208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程式結束</a:t>
            </a:r>
          </a:p>
        </p:txBody>
      </p:sp>
      <p:sp>
        <p:nvSpPr>
          <p:cNvPr id="29" name="矩形圖說文字 28"/>
          <p:cNvSpPr/>
          <p:nvPr/>
        </p:nvSpPr>
        <p:spPr>
          <a:xfrm>
            <a:off x="4499992" y="2924944"/>
            <a:ext cx="4032448" cy="864096"/>
          </a:xfrm>
          <a:prstGeom prst="wedgeRectCallout">
            <a:avLst>
              <a:gd name="adj1" fmla="val -58087"/>
              <a:gd name="adj2" fmla="val -3878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當滿足條件判斷，則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進入左右大括號內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執行程式敘述。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條件迴圈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while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2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10" grpId="0" animBg="1"/>
      <p:bldP spid="26" grpId="0" animBg="1"/>
      <p:bldP spid="27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題目敘述：滿十八歲的你想要存錢買一部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萬的機車，請撰寫一個程式，每個月都存入一些錢，</a:t>
            </a:r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當存款足夠時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顯示「可以買機車啦！」。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Hint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：每個月</a:t>
            </a:r>
            <a:r>
              <a:rPr lang="zh-TW" altLang="en-US" sz="24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存錢多寡不固定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，根本不能知道何時會有足夠金額，因此還是要用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來解。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2699792" y="4754761"/>
            <a:ext cx="2016224" cy="151216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金額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&lt; 4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單箭頭接點 5"/>
          <p:cNvCxnSpPr>
            <a:endCxn id="5" idx="1"/>
          </p:cNvCxnSpPr>
          <p:nvPr/>
        </p:nvCxnSpPr>
        <p:spPr>
          <a:xfrm>
            <a:off x="1763688" y="5510845"/>
            <a:ext cx="936104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2267744" y="5517232"/>
            <a:ext cx="3888432" cy="864096"/>
            <a:chOff x="2051720" y="5877272"/>
            <a:chExt cx="3888432" cy="864096"/>
          </a:xfrm>
        </p:grpSpPr>
        <p:cxnSp>
          <p:nvCxnSpPr>
            <p:cNvPr id="8" name="直線接點 7"/>
            <p:cNvCxnSpPr/>
            <p:nvPr/>
          </p:nvCxnSpPr>
          <p:spPr>
            <a:xfrm>
              <a:off x="5940152" y="6381328"/>
              <a:ext cx="0" cy="360000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2051720" y="6741368"/>
              <a:ext cx="3888432" cy="0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2051720" y="5877272"/>
              <a:ext cx="0" cy="86409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4644008" y="5055567"/>
            <a:ext cx="630070" cy="461665"/>
            <a:chOff x="5087669" y="6135687"/>
            <a:chExt cx="630070" cy="461665"/>
          </a:xfrm>
        </p:grpSpPr>
        <p:cxnSp>
          <p:nvCxnSpPr>
            <p:cNvPr id="12" name="直線單箭頭接點 11"/>
            <p:cNvCxnSpPr/>
            <p:nvPr/>
          </p:nvCxnSpPr>
          <p:spPr>
            <a:xfrm>
              <a:off x="5148064" y="6597352"/>
              <a:ext cx="569675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087669" y="6135687"/>
              <a:ext cx="576064" cy="461665"/>
            </a:xfrm>
            <a:prstGeom prst="rect">
              <a:avLst/>
            </a:prstGeom>
            <a:ln w="57150">
              <a:noFill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66"/>
                  </a:solidFill>
                  <a:latin typeface="微軟正黑體" pitchFamily="34" charset="-120"/>
                  <a:ea typeface="微軟正黑體" pitchFamily="34" charset="-120"/>
                </a:rPr>
                <a:t>是</a:t>
              </a:r>
              <a:endParaRPr lang="zh-TW" altLang="en-US" sz="2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107504" y="5157192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程式開始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7380312" y="5157192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程式結束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圖說文字 19"/>
          <p:cNvSpPr/>
          <p:nvPr/>
        </p:nvSpPr>
        <p:spPr>
          <a:xfrm>
            <a:off x="251520" y="3789040"/>
            <a:ext cx="3096344" cy="936104"/>
          </a:xfrm>
          <a:prstGeom prst="wedgeRectCallout">
            <a:avLst>
              <a:gd name="adj1" fmla="val 43470"/>
              <a:gd name="adj2" fmla="val 8707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只要金額不夠，就一直給它存下去吧！</a:t>
            </a:r>
            <a:endPara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平行四邊形 20"/>
          <p:cNvSpPr/>
          <p:nvPr/>
        </p:nvSpPr>
        <p:spPr>
          <a:xfrm>
            <a:off x="5292080" y="3789040"/>
            <a:ext cx="2016224" cy="1008112"/>
          </a:xfrm>
          <a:prstGeom prst="parallelogram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輸出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買車訊息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平行四邊形 21"/>
          <p:cNvSpPr/>
          <p:nvPr/>
        </p:nvSpPr>
        <p:spPr>
          <a:xfrm>
            <a:off x="5148064" y="5013176"/>
            <a:ext cx="2016224" cy="1008112"/>
          </a:xfrm>
          <a:prstGeom prst="parallelogram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</a:t>
            </a:r>
            <a:endParaRPr lang="en-US" altLang="zh-TW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存錢金額</a:t>
            </a:r>
            <a:endParaRPr lang="en-US" altLang="zh-TW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3707904" y="3831431"/>
            <a:ext cx="1710190" cy="923331"/>
            <a:chOff x="3707904" y="4119463"/>
            <a:chExt cx="1710190" cy="923331"/>
          </a:xfrm>
        </p:grpSpPr>
        <p:cxnSp>
          <p:nvCxnSpPr>
            <p:cNvPr id="15" name="直線接點 14"/>
            <p:cNvCxnSpPr/>
            <p:nvPr/>
          </p:nvCxnSpPr>
          <p:spPr>
            <a:xfrm flipV="1">
              <a:off x="3707904" y="4581128"/>
              <a:ext cx="0" cy="461666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4211960" y="4119463"/>
              <a:ext cx="504056" cy="461665"/>
            </a:xfrm>
            <a:prstGeom prst="rect">
              <a:avLst/>
            </a:prstGeom>
            <a:ln w="57150">
              <a:noFill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66"/>
                  </a:solidFill>
                  <a:latin typeface="微軟正黑體" pitchFamily="34" charset="-120"/>
                  <a:ea typeface="微軟正黑體" pitchFamily="34" charset="-120"/>
                </a:rPr>
                <a:t>否</a:t>
              </a:r>
              <a:endParaRPr lang="zh-TW" altLang="en-US" sz="2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>
              <a:off x="3707904" y="4581128"/>
              <a:ext cx="171019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7192800" y="4293096"/>
            <a:ext cx="1080120" cy="864096"/>
            <a:chOff x="7192800" y="4581128"/>
            <a:chExt cx="1080120" cy="864096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8244408" y="4581128"/>
              <a:ext cx="0" cy="86409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7192800" y="4581128"/>
              <a:ext cx="1080120" cy="0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條件迴圈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while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練習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91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5669" y="1556792"/>
            <a:ext cx="8229600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sz="2200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main( )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200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money , sum = 0 , month = 1;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while( sum &lt; 40000 )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>
                <a:latin typeface="微軟正黑體" pitchFamily="34" charset="-120"/>
              </a:rPr>
              <a:t>         </a:t>
            </a:r>
            <a:r>
              <a:rPr lang="en-US" altLang="zh-TW" sz="2200" b="1" dirty="0" err="1">
                <a:latin typeface="微軟正黑體" pitchFamily="34" charset="-120"/>
              </a:rPr>
              <a:t>printf</a:t>
            </a:r>
            <a:r>
              <a:rPr lang="en-US" altLang="zh-TW" sz="2200" b="1" dirty="0">
                <a:latin typeface="微軟正黑體" pitchFamily="34" charset="-120"/>
              </a:rPr>
              <a:t> ( </a:t>
            </a:r>
            <a:r>
              <a:rPr lang="en-US" altLang="zh-TW" sz="2200" b="1" dirty="0" smtClean="0">
                <a:latin typeface="微軟正黑體" pitchFamily="34" charset="-120"/>
              </a:rPr>
              <a:t>“</a:t>
            </a:r>
            <a:r>
              <a:rPr lang="zh-TW" altLang="en-US" sz="2200" b="1" dirty="0" smtClean="0">
                <a:latin typeface="微軟正黑體" pitchFamily="34" charset="-120"/>
              </a:rPr>
              <a:t>請輸入第 </a:t>
            </a:r>
            <a:r>
              <a:rPr lang="en-US" altLang="zh-TW" sz="2200" b="1" dirty="0" smtClean="0">
                <a:solidFill>
                  <a:srgbClr val="FF0000"/>
                </a:solidFill>
                <a:latin typeface="微軟正黑體" pitchFamily="34" charset="-120"/>
              </a:rPr>
              <a:t>%d</a:t>
            </a:r>
            <a:r>
              <a:rPr lang="en-US" altLang="zh-TW" sz="2200" b="1" dirty="0" smtClean="0">
                <a:latin typeface="微軟正黑體" pitchFamily="34" charset="-120"/>
              </a:rPr>
              <a:t> </a:t>
            </a:r>
            <a:r>
              <a:rPr lang="zh-TW" altLang="en-US" sz="2200" b="1" dirty="0" smtClean="0">
                <a:latin typeface="微軟正黑體" pitchFamily="34" charset="-120"/>
              </a:rPr>
              <a:t>個月存錢金額</a:t>
            </a:r>
            <a:r>
              <a:rPr lang="en-US" altLang="zh-TW" sz="2200" b="1" dirty="0" smtClean="0">
                <a:latin typeface="微軟正黑體" pitchFamily="34" charset="-120"/>
              </a:rPr>
              <a:t>“, </a:t>
            </a:r>
            <a:r>
              <a:rPr lang="en-US" altLang="zh-TW" sz="2200" b="1" dirty="0" smtClean="0">
                <a:solidFill>
                  <a:srgbClr val="FF0000"/>
                </a:solidFill>
                <a:latin typeface="微軟正黑體" pitchFamily="34" charset="-120"/>
              </a:rPr>
              <a:t>month</a:t>
            </a:r>
            <a:r>
              <a:rPr lang="en-US" altLang="zh-TW" sz="2200" b="1" dirty="0" smtClean="0">
                <a:latin typeface="微軟正黑體" pitchFamily="34" charset="-120"/>
              </a:rPr>
              <a:t> </a:t>
            </a:r>
            <a:r>
              <a:rPr lang="en-US" altLang="zh-TW" sz="2200" b="1" dirty="0">
                <a:latin typeface="微軟正黑體" pitchFamily="34" charset="-120"/>
              </a:rPr>
              <a:t>) </a:t>
            </a:r>
            <a:r>
              <a:rPr lang="en-US" altLang="zh-TW" sz="2200" b="1" dirty="0" smtClean="0">
                <a:latin typeface="微軟正黑體" pitchFamily="34" charset="-120"/>
              </a:rPr>
              <a:t>;</a:t>
            </a:r>
            <a:endParaRPr lang="en-US" altLang="zh-TW" sz="22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	     </a:t>
            </a:r>
            <a:r>
              <a:rPr lang="en-US" altLang="zh-TW" sz="2200" b="1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scanf</a:t>
            </a:r>
            <a:r>
              <a:rPr lang="en-US" altLang="zh-TW" sz="22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( “%d”, &amp;money ) 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        sum = sum + money;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        month++;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200" b="1" dirty="0" err="1" smtClean="0">
                <a:latin typeface="微軟正黑體" pitchFamily="34" charset="-120"/>
              </a:rPr>
              <a:t>printf</a:t>
            </a:r>
            <a:r>
              <a:rPr lang="en-US" altLang="zh-TW" sz="2200" b="1" dirty="0" smtClean="0">
                <a:latin typeface="微軟正黑體" pitchFamily="34" charset="-120"/>
              </a:rPr>
              <a:t> </a:t>
            </a:r>
            <a:r>
              <a:rPr lang="en-US" altLang="zh-TW" sz="2200" b="1" dirty="0">
                <a:latin typeface="微軟正黑體" pitchFamily="34" charset="-120"/>
              </a:rPr>
              <a:t>( </a:t>
            </a:r>
            <a:r>
              <a:rPr lang="en-US" altLang="zh-TW" sz="2200" b="1" dirty="0" smtClean="0">
                <a:latin typeface="微軟正黑體" pitchFamily="34" charset="-120"/>
              </a:rPr>
              <a:t>“</a:t>
            </a:r>
            <a:r>
              <a:rPr lang="zh-TW" altLang="en-US" sz="2200" b="1" dirty="0" smtClean="0">
                <a:latin typeface="微軟正黑體" pitchFamily="34" charset="-120"/>
              </a:rPr>
              <a:t>總共存了 </a:t>
            </a:r>
            <a:r>
              <a:rPr lang="en-US" altLang="zh-TW" sz="2200" b="1" dirty="0">
                <a:solidFill>
                  <a:srgbClr val="FF0000"/>
                </a:solidFill>
                <a:latin typeface="微軟正黑體" pitchFamily="34" charset="-120"/>
              </a:rPr>
              <a:t>%d</a:t>
            </a:r>
            <a:r>
              <a:rPr lang="en-US" altLang="zh-TW" sz="2200" b="1" dirty="0">
                <a:latin typeface="微軟正黑體" pitchFamily="34" charset="-120"/>
              </a:rPr>
              <a:t> </a:t>
            </a:r>
            <a:r>
              <a:rPr lang="zh-TW" altLang="en-US" sz="2200" b="1" dirty="0" smtClean="0">
                <a:latin typeface="微軟正黑體" pitchFamily="34" charset="-120"/>
              </a:rPr>
              <a:t>元，可以買車了</a:t>
            </a:r>
            <a:r>
              <a:rPr lang="en-US" altLang="zh-TW" sz="2200" b="1" dirty="0" smtClean="0">
                <a:latin typeface="微軟正黑體" pitchFamily="34" charset="-120"/>
              </a:rPr>
              <a:t>“, </a:t>
            </a:r>
            <a:r>
              <a:rPr lang="en-US" altLang="zh-TW" sz="2200" b="1" dirty="0" smtClean="0">
                <a:solidFill>
                  <a:srgbClr val="FF0000"/>
                </a:solidFill>
                <a:latin typeface="微軟正黑體" pitchFamily="34" charset="-120"/>
              </a:rPr>
              <a:t>sum</a:t>
            </a:r>
            <a:r>
              <a:rPr lang="en-US" altLang="zh-TW" sz="2200" b="1" dirty="0" smtClean="0">
                <a:latin typeface="微軟正黑體" pitchFamily="34" charset="-120"/>
              </a:rPr>
              <a:t> </a:t>
            </a:r>
            <a:r>
              <a:rPr lang="en-US" altLang="zh-TW" sz="2200" b="1" dirty="0">
                <a:latin typeface="微軟正黑體" pitchFamily="34" charset="-120"/>
              </a:rPr>
              <a:t>) ;</a:t>
            </a:r>
            <a:endParaRPr lang="en-US" altLang="zh-TW" sz="22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 l="1547" t="7051" r="65258" b="74118"/>
          <a:stretch>
            <a:fillRect/>
          </a:stretch>
        </p:blipFill>
        <p:spPr bwMode="auto">
          <a:xfrm>
            <a:off x="5326096" y="1544917"/>
            <a:ext cx="3794283" cy="140529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線接點 5"/>
          <p:cNvCxnSpPr/>
          <p:nvPr/>
        </p:nvCxnSpPr>
        <p:spPr>
          <a:xfrm>
            <a:off x="917547" y="2918847"/>
            <a:ext cx="3006381" cy="6097"/>
          </a:xfrm>
          <a:prstGeom prst="line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865468" y="256446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i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只要金額</a:t>
            </a:r>
            <a:endParaRPr lang="en-US" altLang="zh-TW" sz="2000" b="1" i="1" dirty="0" smtClean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i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小於四萬</a:t>
            </a:r>
            <a:endParaRPr lang="zh-TW" altLang="en-US" sz="2000" b="1" i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1228080" y="4245277"/>
            <a:ext cx="3163709" cy="12194"/>
          </a:xfrm>
          <a:prstGeom prst="line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55976" y="400506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sum</a:t>
            </a:r>
            <a:r>
              <a:rPr lang="zh-TW" altLang="en-US" sz="2000" b="1" i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用來加總金額</a:t>
            </a:r>
            <a:endParaRPr lang="zh-TW" altLang="en-US" sz="2000" b="1" i="1" dirty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241573" y="4593003"/>
            <a:ext cx="1656184" cy="0"/>
          </a:xfrm>
          <a:prstGeom prst="line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880003" y="43651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i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月份會逐漸增加</a:t>
            </a:r>
            <a:endParaRPr lang="zh-TW" altLang="en-US" sz="2000" b="1" i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917547" y="5241410"/>
            <a:ext cx="864096" cy="0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534610" y="5372793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唯有金額超過四萬才可看到此段文字</a:t>
            </a:r>
            <a:endParaRPr lang="zh-TW" altLang="en-US" sz="2000" b="1" i="1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1781643" y="5229200"/>
            <a:ext cx="0" cy="14401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781643" y="5373216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標題 1"/>
          <p:cNvSpPr txBox="1">
            <a:spLocks/>
          </p:cNvSpPr>
          <p:nvPr/>
        </p:nvSpPr>
        <p:spPr>
          <a:xfrm>
            <a:off x="1043490" y="26064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條件迴圈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while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執行練習　程式碼：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pPr marL="438912" lvl="2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do…while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：與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一樣都適用在沒有固定次數的狀況，但結構上仍有些許不同。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38912" lvl="2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語法結構：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38912" lvl="2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38912" lvl="2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38912" lvl="2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38912" lvl="2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38912" lvl="2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zh-TW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852936"/>
            <a:ext cx="3384376" cy="2088232"/>
          </a:xfrm>
          <a:prstGeom prst="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do</a:t>
            </a:r>
          </a:p>
          <a:p>
            <a:r>
              <a:rPr lang="en-US" altLang="zh-TW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endParaRPr lang="en-US" altLang="zh-TW"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} while(                        )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;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259632" y="3717032"/>
            <a:ext cx="2808312" cy="1008112"/>
            <a:chOff x="2339752" y="3933000"/>
            <a:chExt cx="2808312" cy="1008112"/>
          </a:xfrm>
        </p:grpSpPr>
        <p:sp>
          <p:nvSpPr>
            <p:cNvPr id="7" name="圓角矩形 6"/>
            <p:cNvSpPr/>
            <p:nvPr/>
          </p:nvSpPr>
          <p:spPr>
            <a:xfrm>
              <a:off x="2339752" y="3933000"/>
              <a:ext cx="2808312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程式敘述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275856" y="4581128"/>
              <a:ext cx="1512168" cy="3599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條件判斷</a:t>
              </a:r>
            </a:p>
          </p:txBody>
        </p:sp>
      </p:grpSp>
      <p:sp>
        <p:nvSpPr>
          <p:cNvPr id="9" name="矩形圖說文字 8"/>
          <p:cNvSpPr/>
          <p:nvPr/>
        </p:nvSpPr>
        <p:spPr>
          <a:xfrm>
            <a:off x="4499992" y="2852936"/>
            <a:ext cx="4032448" cy="1152128"/>
          </a:xfrm>
          <a:prstGeom prst="wedgeRectCallout">
            <a:avLst>
              <a:gd name="adj1" fmla="val -58087"/>
              <a:gd name="adj2" fmla="val -3878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先執行一次程式敘述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再進行條件判斷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，若符合條件判斷則繼續執行程式敘述。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4499992" y="4077072"/>
            <a:ext cx="4032448" cy="864096"/>
          </a:xfrm>
          <a:prstGeom prst="wedgeRectCallout">
            <a:avLst>
              <a:gd name="adj1" fmla="val -58087"/>
              <a:gd name="adj2" fmla="val -3878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在寫完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do…while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後要記得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加上分號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en-US" altLang="zh-TW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代表結束。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763688" y="5854032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2267744" y="5854032"/>
            <a:ext cx="3618000" cy="864096"/>
            <a:chOff x="2051720" y="5877272"/>
            <a:chExt cx="3618000" cy="864096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5652120" y="6453336"/>
              <a:ext cx="0" cy="288032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>
              <a:off x="2051720" y="6741368"/>
              <a:ext cx="3618000" cy="0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2051720" y="5877272"/>
              <a:ext cx="0" cy="86409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/>
          <p:nvPr/>
        </p:nvCxnSpPr>
        <p:spPr>
          <a:xfrm>
            <a:off x="3923928" y="5854032"/>
            <a:ext cx="936104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804248" y="5433311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否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107504" y="5493992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程式開始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7380312" y="5493992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程式結束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71800" y="5349976"/>
            <a:ext cx="1512168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程式敘述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444208" y="5854032"/>
            <a:ext cx="936104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4849200" y="5085184"/>
            <a:ext cx="2016224" cy="151216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條件判斷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39597" y="6214072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後測式條件迴圈：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do…while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70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7" grpId="0"/>
      <p:bldP spid="18" grpId="0" animBg="1"/>
      <p:bldP spid="19" grpId="0" animBg="1"/>
      <p:bldP spid="20" grpId="0" animBg="1"/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do…while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之間的差異：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比較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是當程式第一次執行程式敘述前就立刻判斷，若第一次判斷為「假」，則程式敘述可能一次都沒有執行。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差異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do…while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則是「</a:t>
            </a:r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先執行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」一次程式敘述後才進行條件判斷，也就是若第一次判斷為「假」，但至少程式敘述至少已執行一次。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While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與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do…while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之比較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6016" y="2924944"/>
            <a:ext cx="3384376" cy="2088232"/>
          </a:xfrm>
          <a:prstGeom prst="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do</a:t>
            </a:r>
          </a:p>
          <a:p>
            <a:r>
              <a:rPr lang="en-US" altLang="zh-TW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endParaRPr lang="en-US" altLang="zh-TW"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} while(                        )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;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076056" y="3789040"/>
            <a:ext cx="2808312" cy="1008112"/>
            <a:chOff x="2339752" y="3933000"/>
            <a:chExt cx="2808312" cy="1008112"/>
          </a:xfrm>
        </p:grpSpPr>
        <p:sp>
          <p:nvSpPr>
            <p:cNvPr id="16" name="圓角矩形 15"/>
            <p:cNvSpPr/>
            <p:nvPr/>
          </p:nvSpPr>
          <p:spPr>
            <a:xfrm>
              <a:off x="2339752" y="3933000"/>
              <a:ext cx="2808312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程式敘述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3275856" y="4581128"/>
              <a:ext cx="1512168" cy="3599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條件判斷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971600" y="3429000"/>
            <a:ext cx="3384376" cy="1584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while (                       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331640" y="3501064"/>
            <a:ext cx="2808312" cy="1080064"/>
            <a:chOff x="2339752" y="3140968"/>
            <a:chExt cx="2808312" cy="1080064"/>
          </a:xfrm>
        </p:grpSpPr>
        <p:sp>
          <p:nvSpPr>
            <p:cNvPr id="28" name="圓角矩形 27"/>
            <p:cNvSpPr/>
            <p:nvPr/>
          </p:nvSpPr>
          <p:spPr>
            <a:xfrm>
              <a:off x="2339752" y="3788984"/>
              <a:ext cx="2808312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程式敘述</a:t>
              </a:r>
              <a:endPara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3131840" y="3140968"/>
              <a:ext cx="1512168" cy="3599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條件判斷</a:t>
              </a:r>
              <a:endParaRPr lang="zh-TW" altLang="en-US" sz="24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206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marL="438912" lvl="2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最佳用途：「</a:t>
            </a:r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密碼輸入驗證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」，因為</a:t>
            </a:r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至少要讓使用者輸入一次密碼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才能開始驗證是否正確。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8" algn="just"/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題目敘述：假設先預設正確的密碼為「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1234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」，當使用者輸入的密碼錯誤，則不斷出現輸入密碼的訊息，直到密碼輸入正確才顯示正確訊息。</a:t>
            </a:r>
            <a:endParaRPr lang="zh-TW" altLang="zh-TW" sz="2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174400" y="5805264"/>
            <a:ext cx="4078800" cy="864096"/>
            <a:chOff x="2102392" y="5877272"/>
            <a:chExt cx="4078800" cy="864096"/>
          </a:xfrm>
        </p:grpSpPr>
        <p:cxnSp>
          <p:nvCxnSpPr>
            <p:cNvPr id="8" name="直線接點 7"/>
            <p:cNvCxnSpPr/>
            <p:nvPr/>
          </p:nvCxnSpPr>
          <p:spPr>
            <a:xfrm>
              <a:off x="6156176" y="6525344"/>
              <a:ext cx="0" cy="188640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2102392" y="6741368"/>
              <a:ext cx="4078800" cy="0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2123728" y="5877272"/>
              <a:ext cx="0" cy="86409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直線單箭頭接點 11"/>
          <p:cNvCxnSpPr>
            <a:endCxn id="18" idx="5"/>
          </p:cNvCxnSpPr>
          <p:nvPr/>
        </p:nvCxnSpPr>
        <p:spPr>
          <a:xfrm>
            <a:off x="1835696" y="5805264"/>
            <a:ext cx="846094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644008" y="620769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79512" y="5445224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程式開始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7308304" y="5445224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程式結束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83568" y="3933056"/>
            <a:ext cx="3096344" cy="936104"/>
          </a:xfrm>
          <a:prstGeom prst="wedgeRectCallout">
            <a:avLst>
              <a:gd name="adj1" fmla="val 43470"/>
              <a:gd name="adj2" fmla="val 8707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只要密碼不對，就一直給它打下去吧！</a:t>
            </a:r>
            <a:endPara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508104" y="486916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否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7164288" y="4365104"/>
            <a:ext cx="1036800" cy="0"/>
          </a:xfrm>
          <a:prstGeom prst="line">
            <a:avLst/>
          </a:prstGeom>
          <a:ln w="571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平行四邊形 16"/>
          <p:cNvSpPr/>
          <p:nvPr/>
        </p:nvSpPr>
        <p:spPr>
          <a:xfrm>
            <a:off x="5292080" y="3861048"/>
            <a:ext cx="2016224" cy="1008112"/>
          </a:xfrm>
          <a:prstGeom prst="parallelogram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輸出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b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密碼正確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427984" y="5805264"/>
            <a:ext cx="79208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6228184" y="4869160"/>
            <a:ext cx="0" cy="396000"/>
          </a:xfrm>
          <a:prstGeom prst="line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5220072" y="5108400"/>
            <a:ext cx="2016224" cy="1368152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若密碼不為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1234</a:t>
            </a:r>
            <a:endParaRPr lang="zh-TW" altLang="en-US" sz="20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8172400" y="4365104"/>
            <a:ext cx="0" cy="1080120"/>
          </a:xfrm>
          <a:prstGeom prst="straightConnector1">
            <a:avLst/>
          </a:prstGeom>
          <a:ln w="571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do…while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範例：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平行四邊形 17"/>
          <p:cNvSpPr/>
          <p:nvPr/>
        </p:nvSpPr>
        <p:spPr>
          <a:xfrm>
            <a:off x="2555776" y="5301208"/>
            <a:ext cx="2016224" cy="1008112"/>
          </a:xfrm>
          <a:prstGeom prst="parallelogram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輸入使用者密碼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916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21" grpId="0"/>
      <p:bldP spid="17" grpId="0" animBg="1"/>
      <p:bldP spid="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5-1 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迴圈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Loop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功能簡介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169" y="1713441"/>
            <a:ext cx="7957263" cy="4752528"/>
          </a:xfrm>
        </p:spPr>
        <p:txBody>
          <a:bodyPr>
            <a:normAutofit/>
          </a:bodyPr>
          <a:lstStyle/>
          <a:p>
            <a:pPr algn="just"/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程式中有某個功能需要重覆執行很多次時，便可以利用「</a:t>
            </a:r>
            <a:r>
              <a:rPr lang="zh-TW" altLang="zh-TW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重覆結構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」來完成。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並且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將這些屬於重覆執行的敘述區段，稱為「</a:t>
            </a:r>
            <a:r>
              <a:rPr lang="zh-TW" altLang="zh-TW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迴圈</a:t>
            </a:r>
            <a:r>
              <a:rPr lang="en-US" altLang="zh-TW" sz="26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Loop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C 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語言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的重覆敘述有兩種：</a:t>
            </a:r>
          </a:p>
          <a:p>
            <a:pPr lvl="1" algn="just"/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第一種是</a:t>
            </a:r>
            <a:r>
              <a:rPr lang="zh-TW" altLang="zh-TW" sz="2600" b="1" u="sng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已知重覆次數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zh-TW" sz="2600" b="1" u="sng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計數迴圈</a:t>
            </a:r>
            <a:r>
              <a:rPr lang="en-US" altLang="zh-TW" sz="2600" b="1" u="sng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(for)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第二種是</a:t>
            </a:r>
            <a:r>
              <a:rPr lang="zh-TW" altLang="zh-TW" sz="26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無法預知重覆次數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zh-TW" sz="26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條件迴圈</a:t>
            </a:r>
            <a:r>
              <a:rPr lang="en-US" altLang="zh-TW" sz="26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600" b="1" u="sng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sz="26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600" b="1" u="sng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2600" b="1" u="sng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敘述</a:t>
            </a:r>
            <a:r>
              <a:rPr lang="zh-TW" altLang="zh-TW" sz="26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6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do…while</a:t>
            </a:r>
            <a:r>
              <a:rPr lang="zh-TW" altLang="zh-TW" sz="26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敘述</a:t>
            </a:r>
            <a:r>
              <a:rPr lang="en-US" altLang="zh-TW" sz="26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2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59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504056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main()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password ;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do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{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       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printf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(“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請輸入正確密碼：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”)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       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scanf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(“</a:t>
            </a:r>
            <a:r>
              <a:rPr lang="en-US" altLang="zh-TW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%d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”, </a:t>
            </a:r>
            <a:r>
              <a:rPr lang="en-US" altLang="zh-TW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&amp;password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 ;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}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while( password != 1234 )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algn="just">
              <a:buNone/>
            </a:pPr>
            <a:r>
              <a:rPr lang="en-US" altLang="zh-TW" sz="2800" b="1" dirty="0">
                <a:latin typeface="微軟正黑體" pitchFamily="34" charset="-120"/>
              </a:rPr>
              <a:t>    </a:t>
            </a:r>
            <a:r>
              <a:rPr lang="en-US" altLang="zh-TW" sz="2800" b="1" dirty="0" err="1">
                <a:latin typeface="微軟正黑體" pitchFamily="34" charset="-120"/>
              </a:rPr>
              <a:t>printf</a:t>
            </a:r>
            <a:r>
              <a:rPr lang="en-US" altLang="zh-TW" sz="2800" b="1" dirty="0">
                <a:latin typeface="微軟正黑體" pitchFamily="34" charset="-120"/>
              </a:rPr>
              <a:t> </a:t>
            </a:r>
            <a:r>
              <a:rPr lang="en-US" altLang="zh-TW" sz="2800" b="1" dirty="0" smtClean="0">
                <a:latin typeface="微軟正黑體" pitchFamily="34" charset="-120"/>
              </a:rPr>
              <a:t>(“</a:t>
            </a:r>
            <a:r>
              <a:rPr lang="zh-TW" altLang="en-US" sz="2800" b="1" dirty="0" smtClean="0">
                <a:latin typeface="微軟正黑體" pitchFamily="34" charset="-120"/>
              </a:rPr>
              <a:t>密碼正確，歡迎登入。</a:t>
            </a:r>
            <a:r>
              <a:rPr lang="en-US" altLang="zh-TW" sz="2800" b="1" dirty="0" smtClean="0">
                <a:latin typeface="微軟正黑體" pitchFamily="34" charset="-120"/>
              </a:rPr>
              <a:t>”)</a:t>
            </a:r>
            <a:r>
              <a:rPr lang="zh-TW" altLang="en-US" sz="2800" b="1" dirty="0" smtClean="0">
                <a:latin typeface="微軟正黑體" pitchFamily="34" charset="-120"/>
              </a:rPr>
              <a:t> </a:t>
            </a:r>
            <a:r>
              <a:rPr lang="en-US" altLang="zh-TW" sz="2800" b="1" dirty="0" smtClean="0">
                <a:latin typeface="微軟正黑體" pitchFamily="34" charset="-120"/>
              </a:rPr>
              <a:t>;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None/>
            </a:pP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 algn="just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zh-TW" sz="2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002022" y="4437112"/>
            <a:ext cx="3960440" cy="0"/>
          </a:xfrm>
          <a:prstGeom prst="line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932040" y="429309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i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設定當輸入密碼不正確時，</a:t>
            </a:r>
            <a:endParaRPr lang="en-US" altLang="zh-TW" sz="2000" b="1" i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i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會重複要求使用者輸入密碼</a:t>
            </a:r>
            <a:endParaRPr lang="zh-TW" altLang="en-US" sz="2000" b="1" i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 l="1617" t="7382" r="74567" b="74464"/>
          <a:stretch>
            <a:fillRect/>
          </a:stretch>
        </p:blipFill>
        <p:spPr bwMode="auto">
          <a:xfrm>
            <a:off x="5422548" y="1956720"/>
            <a:ext cx="3456384" cy="1720086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線接點 20"/>
          <p:cNvCxnSpPr/>
          <p:nvPr/>
        </p:nvCxnSpPr>
        <p:spPr>
          <a:xfrm>
            <a:off x="899592" y="5301208"/>
            <a:ext cx="864096" cy="0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483768" y="5261138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唯有密碼輸入正確才可看到此段文字</a:t>
            </a:r>
            <a:endParaRPr lang="zh-TW" altLang="en-US" sz="2000" b="1" i="1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1763688" y="5301208"/>
            <a:ext cx="0" cy="14401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763688" y="5445224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標題 1"/>
          <p:cNvSpPr txBox="1">
            <a:spLocks/>
          </p:cNvSpPr>
          <p:nvPr/>
        </p:nvSpPr>
        <p:spPr>
          <a:xfrm>
            <a:off x="1043490" y="26064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do…while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執行範例：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280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/>
          </a:bodyPr>
          <a:lstStyle/>
          <a:p>
            <a:pPr algn="just"/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以郵局提款機來看，不可能讓使用者無止盡的打錯密碼，而會設下</a:t>
            </a:r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輸錯三次就鎖卡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的限制。許多網站平台也會設下這種限制，避免使用者帳號密碼被盜用。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68580" indent="0" algn="just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如何做到當使用者輸錯三次密碼，就不讓使用者繼續輸入呢？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使用指令：</a:t>
            </a:r>
            <a:r>
              <a:rPr lang="en-US" altLang="zh-TW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break</a:t>
            </a:r>
          </a:p>
          <a:p>
            <a:pPr lvl="1" algn="just"/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語法結構：只要在程式中加入「</a:t>
            </a:r>
            <a:r>
              <a:rPr lang="en-US" altLang="zh-TW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break ;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」，程式會</a:t>
            </a:r>
            <a:r>
              <a:rPr lang="zh-TW" altLang="en-US" sz="26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立即被迫跳離迴圈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，繼續往後執行。</a:t>
            </a: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5-5 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改變程式執行流程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break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6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40072"/>
            <a:ext cx="8229600" cy="5040560"/>
          </a:xfrm>
        </p:spPr>
        <p:txBody>
          <a:bodyPr>
            <a:noAutofit/>
          </a:bodyPr>
          <a:lstStyle/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main( )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password;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count = 0;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   do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   {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if( count == 3 )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       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printf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 “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密碼輸錯三次，必須離開。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”) ; 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       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break;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微軟正黑體" pitchFamily="34" charset="-120"/>
              </a:rPr>
              <a:t>        </a:t>
            </a:r>
            <a:r>
              <a:rPr lang="en-US" altLang="zh-TW" sz="2000" b="1" dirty="0" err="1">
                <a:latin typeface="微軟正黑體" pitchFamily="34" charset="-120"/>
              </a:rPr>
              <a:t>printf</a:t>
            </a:r>
            <a:r>
              <a:rPr lang="en-US" altLang="zh-TW" sz="2000" b="1" dirty="0">
                <a:latin typeface="微軟正黑體" pitchFamily="34" charset="-120"/>
              </a:rPr>
              <a:t> (“</a:t>
            </a:r>
            <a:r>
              <a:rPr lang="zh-TW" altLang="en-US" sz="2000" b="1" dirty="0">
                <a:latin typeface="微軟正黑體" pitchFamily="34" charset="-120"/>
              </a:rPr>
              <a:t>請輸入正確密碼：”</a:t>
            </a:r>
            <a:r>
              <a:rPr lang="en-US" altLang="zh-TW" sz="2000" b="1" dirty="0">
                <a:latin typeface="微軟正黑體" pitchFamily="34" charset="-120"/>
              </a:rPr>
              <a:t>) ;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微軟正黑體" pitchFamily="34" charset="-120"/>
              </a:rPr>
              <a:t>        </a:t>
            </a:r>
            <a:r>
              <a:rPr lang="en-US" altLang="zh-TW" sz="2000" b="1" dirty="0" err="1">
                <a:latin typeface="微軟正黑體" pitchFamily="34" charset="-120"/>
              </a:rPr>
              <a:t>scanf</a:t>
            </a:r>
            <a:r>
              <a:rPr lang="en-US" altLang="zh-TW" sz="2000" b="1" dirty="0">
                <a:latin typeface="微軟正黑體" pitchFamily="34" charset="-120"/>
              </a:rPr>
              <a:t> (“%d”, </a:t>
            </a:r>
            <a:r>
              <a:rPr lang="en-US" altLang="zh-TW" sz="2000" b="1" dirty="0" smtClean="0">
                <a:latin typeface="微軟正黑體" pitchFamily="34" charset="-120"/>
              </a:rPr>
              <a:t>&amp;password </a:t>
            </a:r>
            <a:r>
              <a:rPr lang="en-US" altLang="zh-TW" sz="2000" b="1" dirty="0">
                <a:latin typeface="微軟正黑體" pitchFamily="34" charset="-120"/>
              </a:rPr>
              <a:t>) ;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    count++;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       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} while( password != 1234 ) ;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return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 marL="0" indent="-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75856" y="320020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設下門檻，輸入錯誤不能超過三次</a:t>
            </a:r>
            <a:endParaRPr lang="zh-TW" altLang="en-US" sz="2000" b="1" i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043608" y="3384288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11760" y="392028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跳離迴圈，不再繼續重新輸入</a:t>
            </a:r>
            <a:endParaRPr lang="zh-TW" altLang="en-US" sz="2000" b="1" i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295760" y="4131304"/>
            <a:ext cx="11160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483768" y="492839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1" dirty="0" smtClean="0">
                <a:solidFill>
                  <a:schemeClr val="accent4"/>
                </a:solidFill>
                <a:latin typeface="微軟正黑體" pitchFamily="34" charset="-120"/>
                <a:ea typeface="微軟正黑體" pitchFamily="34" charset="-120"/>
              </a:rPr>
              <a:t>每輸入一次就累計加總一次</a:t>
            </a:r>
            <a:endParaRPr lang="zh-TW" altLang="en-US" sz="2000" b="1" i="1" dirty="0">
              <a:solidFill>
                <a:schemeClr val="accent4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1043608" y="5112480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 l="1513" t="6895" r="70100" b="74077"/>
          <a:stretch>
            <a:fillRect/>
          </a:stretch>
        </p:blipFill>
        <p:spPr bwMode="auto">
          <a:xfrm>
            <a:off x="5124536" y="1443437"/>
            <a:ext cx="3816424" cy="167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break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執行範例：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6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752528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題目敘述：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設計一個「</a:t>
            </a:r>
            <a:r>
              <a:rPr lang="zh-TW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終極密碼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」的遊戲，一開始將數字範圍訂在</a:t>
            </a:r>
            <a:r>
              <a:rPr lang="en-US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en-US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99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，並預先設定一個正確答案的數值。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lvl="8" algn="just"/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接著讓玩家猜正確答案的數字是哪一個，玩家可以持續作答直到找出正確的數字為止，玩家每猜錯一次，則數字的範圍會隨之縮減，若猜中正確數字則在螢幕上顯示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Bingo</a:t>
            </a:r>
            <a:r>
              <a:rPr lang="zh-TW" altLang="en-US" sz="2800" dirty="0" smtClean="0">
                <a:latin typeface="Batang" pitchFamily="18" charset="-127"/>
                <a:ea typeface="Batang" pitchFamily="18" charset="-127"/>
              </a:rPr>
              <a:t>」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，並結束程式執行。</a:t>
            </a:r>
          </a:p>
          <a:p>
            <a:pPr algn="just"/>
            <a:endParaRPr lang="zh-TW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043490" y="18864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作業四：終極密碼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3" descr="C:\Users\Yi-Lang Tu\Desktop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1331639" cy="1218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85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程式執行畫面：</a:t>
            </a:r>
            <a:endParaRPr lang="zh-TW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 cstate="print"/>
          <a:srcRect l="1222" t="7251" r="73924" b="52552"/>
          <a:stretch>
            <a:fillRect/>
          </a:stretch>
        </p:blipFill>
        <p:spPr bwMode="auto">
          <a:xfrm>
            <a:off x="611560" y="2276872"/>
            <a:ext cx="38188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043490" y="18864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作業四：終極密碼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3" descr="C:\Users\Yi-Lang Tu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2656"/>
            <a:ext cx="1331639" cy="1218309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4559497" y="2278033"/>
            <a:ext cx="4188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002060"/>
                </a:solidFill>
                <a:latin typeface="+mj-ea"/>
                <a:ea typeface="+mj-ea"/>
              </a:rPr>
              <a:t>概念說明</a:t>
            </a:r>
            <a:r>
              <a:rPr lang="zh-TW" altLang="en-US" sz="2200" b="1" dirty="0" smtClean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：（若</a:t>
            </a:r>
            <a:r>
              <a:rPr lang="zh-TW" altLang="en-US" sz="2200" b="1" dirty="0" smtClean="0">
                <a:solidFill>
                  <a:srgbClr val="002060"/>
                </a:solidFill>
                <a:latin typeface="+mj-ea"/>
                <a:ea typeface="+mj-ea"/>
              </a:rPr>
              <a:t>終極密碼為</a:t>
            </a:r>
            <a:r>
              <a:rPr lang="en-US" altLang="zh-TW" sz="2200" b="1" dirty="0" smtClean="0">
                <a:solidFill>
                  <a:srgbClr val="002060"/>
                </a:solidFill>
                <a:latin typeface="+mj-ea"/>
                <a:ea typeface="+mj-ea"/>
              </a:rPr>
              <a:t>18</a:t>
            </a:r>
            <a:r>
              <a:rPr lang="zh-TW" altLang="en-US" sz="2200" b="1" dirty="0" smtClean="0">
                <a:solidFill>
                  <a:srgbClr val="002060"/>
                </a:solidFill>
                <a:latin typeface="+mj-ea"/>
                <a:ea typeface="+mj-ea"/>
              </a:rPr>
              <a:t>）</a:t>
            </a:r>
            <a:endParaRPr lang="zh-TW" altLang="en-US" sz="22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60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19" y="332656"/>
            <a:ext cx="8784976" cy="6192688"/>
          </a:xfrm>
        </p:spPr>
        <p:txBody>
          <a:bodyPr>
            <a:noAutofit/>
          </a:bodyPr>
          <a:lstStyle/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 err="1">
                <a:latin typeface="+mj-ea"/>
                <a:ea typeface="+mj-ea"/>
              </a:rPr>
              <a:t>int</a:t>
            </a:r>
            <a:r>
              <a:rPr lang="en-US" altLang="zh-TW" sz="1800" b="1" dirty="0">
                <a:latin typeface="+mj-ea"/>
                <a:ea typeface="+mj-ea"/>
              </a:rPr>
              <a:t> </a:t>
            </a:r>
            <a:r>
              <a:rPr lang="en-US" altLang="zh-TW" sz="1800" b="1" dirty="0" smtClean="0">
                <a:latin typeface="+mj-ea"/>
                <a:ea typeface="+mj-ea"/>
              </a:rPr>
              <a:t>main(</a:t>
            </a:r>
            <a:r>
              <a:rPr lang="en-US" altLang="zh-TW" sz="1800" b="1" dirty="0">
                <a:latin typeface="+mj-ea"/>
                <a:ea typeface="+mj-ea"/>
              </a:rPr>
              <a:t> </a:t>
            </a:r>
            <a:r>
              <a:rPr lang="en-US" altLang="zh-TW" sz="1800" b="1" dirty="0" smtClean="0">
                <a:latin typeface="+mj-ea"/>
                <a:ea typeface="+mj-ea"/>
              </a:rPr>
              <a:t>)</a:t>
            </a:r>
            <a:endParaRPr lang="en-US" altLang="zh-TW" sz="1800" b="1" dirty="0"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>
                <a:latin typeface="+mj-ea"/>
                <a:ea typeface="+mj-ea"/>
              </a:rPr>
              <a:t>{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</a:t>
            </a:r>
            <a:r>
              <a:rPr lang="en-US" altLang="zh-TW" sz="1800" b="1" dirty="0" err="1" smtClean="0">
                <a:latin typeface="+mj-ea"/>
                <a:ea typeface="+mj-ea"/>
              </a:rPr>
              <a:t>int</a:t>
            </a:r>
            <a:r>
              <a:rPr lang="en-US" altLang="zh-TW" sz="1800" b="1" dirty="0" smtClean="0">
                <a:latin typeface="+mj-ea"/>
                <a:ea typeface="+mj-ea"/>
              </a:rPr>
              <a:t> </a:t>
            </a:r>
            <a:r>
              <a:rPr lang="en-US" altLang="zh-TW" sz="1800" b="1" dirty="0" err="1">
                <a:latin typeface="+mj-ea"/>
                <a:ea typeface="+mj-ea"/>
              </a:rPr>
              <a:t>ans</a:t>
            </a:r>
            <a:r>
              <a:rPr lang="en-US" altLang="zh-TW" sz="1800" b="1" dirty="0">
                <a:latin typeface="+mj-ea"/>
                <a:ea typeface="+mj-ea"/>
              </a:rPr>
              <a:t> = 18 , max </a:t>
            </a:r>
            <a:r>
              <a:rPr lang="en-US" altLang="zh-TW" sz="1800" b="1" dirty="0" smtClean="0">
                <a:latin typeface="+mj-ea"/>
                <a:ea typeface="+mj-ea"/>
              </a:rPr>
              <a:t>=99 </a:t>
            </a:r>
            <a:r>
              <a:rPr lang="en-US" altLang="zh-TW" sz="1800" b="1" dirty="0">
                <a:latin typeface="+mj-ea"/>
                <a:ea typeface="+mj-ea"/>
              </a:rPr>
              <a:t>, min </a:t>
            </a:r>
            <a:r>
              <a:rPr lang="en-US" altLang="zh-TW" sz="1800" b="1" dirty="0" smtClean="0">
                <a:latin typeface="+mj-ea"/>
                <a:ea typeface="+mj-ea"/>
              </a:rPr>
              <a:t>=0 </a:t>
            </a:r>
            <a:r>
              <a:rPr lang="en-US" altLang="zh-TW" sz="1800" b="1" dirty="0">
                <a:latin typeface="+mj-ea"/>
                <a:ea typeface="+mj-ea"/>
              </a:rPr>
              <a:t>, guess</a:t>
            </a:r>
            <a:r>
              <a:rPr lang="en-US" altLang="zh-TW" sz="1800" b="1" dirty="0" smtClean="0">
                <a:latin typeface="+mj-ea"/>
                <a:ea typeface="+mj-ea"/>
              </a:rPr>
              <a:t>;</a:t>
            </a:r>
          </a:p>
          <a:p>
            <a:pPr marL="68580" indent="0" algn="just">
              <a:spcBef>
                <a:spcPts val="0"/>
              </a:spcBef>
              <a:buNone/>
            </a:pPr>
            <a:endParaRPr lang="en-US" altLang="zh-TW" sz="1050" b="1" dirty="0" smtClean="0"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>
                <a:latin typeface="+mj-ea"/>
                <a:ea typeface="+mj-ea"/>
              </a:rPr>
              <a:t> </a:t>
            </a:r>
            <a:r>
              <a:rPr lang="en-US" altLang="zh-TW" sz="1800" b="1" dirty="0" smtClean="0">
                <a:latin typeface="+mj-ea"/>
                <a:ea typeface="+mj-ea"/>
              </a:rPr>
              <a:t>    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  <a:ea typeface="+mj-ea"/>
              </a:rPr>
              <a:t>while(1)</a:t>
            </a:r>
            <a:r>
              <a:rPr lang="en-US" altLang="zh-TW" sz="1800" b="1" dirty="0" smtClean="0">
                <a:latin typeface="+mj-ea"/>
                <a:ea typeface="+mj-ea"/>
              </a:rPr>
              <a:t>{</a:t>
            </a:r>
            <a:endParaRPr lang="en-US" altLang="zh-TW" sz="1800" b="1" dirty="0"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     </a:t>
            </a:r>
            <a:r>
              <a:rPr lang="en-US" altLang="zh-TW" sz="1800" b="1" dirty="0" err="1">
                <a:latin typeface="+mj-ea"/>
                <a:ea typeface="+mj-ea"/>
              </a:rPr>
              <a:t>printf</a:t>
            </a:r>
            <a:r>
              <a:rPr lang="en-US" altLang="zh-TW" sz="1800" b="1" dirty="0">
                <a:latin typeface="+mj-ea"/>
                <a:ea typeface="+mj-ea"/>
              </a:rPr>
              <a:t> (“</a:t>
            </a:r>
            <a:r>
              <a:rPr lang="zh-TW" altLang="en-US" sz="1800" b="1" dirty="0">
                <a:latin typeface="+mj-ea"/>
                <a:ea typeface="+mj-ea"/>
              </a:rPr>
              <a:t>請</a:t>
            </a:r>
            <a:r>
              <a:rPr lang="zh-TW" altLang="en-US" sz="1800" b="1" dirty="0" smtClean="0">
                <a:latin typeface="+mj-ea"/>
                <a:ea typeface="+mj-ea"/>
              </a:rPr>
              <a:t>輸入終極密碼</a:t>
            </a:r>
            <a:r>
              <a:rPr lang="zh-TW" altLang="en-US" sz="1800" b="1" dirty="0">
                <a:latin typeface="+mj-ea"/>
                <a:ea typeface="+mj-ea"/>
              </a:rPr>
              <a:t>：”</a:t>
            </a:r>
            <a:r>
              <a:rPr lang="en-US" altLang="zh-TW" sz="1800" b="1" dirty="0">
                <a:latin typeface="+mj-ea"/>
                <a:ea typeface="+mj-ea"/>
              </a:rPr>
              <a:t>) ;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     </a:t>
            </a:r>
            <a:r>
              <a:rPr lang="en-US" altLang="zh-TW" sz="1800" b="1" dirty="0" err="1">
                <a:latin typeface="+mj-ea"/>
                <a:ea typeface="+mj-ea"/>
              </a:rPr>
              <a:t>scanf</a:t>
            </a:r>
            <a:r>
              <a:rPr lang="en-US" altLang="zh-TW" sz="1800" b="1" dirty="0">
                <a:latin typeface="+mj-ea"/>
                <a:ea typeface="+mj-ea"/>
              </a:rPr>
              <a:t> (“%d”, </a:t>
            </a:r>
            <a:r>
              <a:rPr lang="en-US" altLang="zh-TW" sz="1800" b="1" dirty="0" smtClean="0">
                <a:latin typeface="+mj-ea"/>
                <a:ea typeface="+mj-ea"/>
              </a:rPr>
              <a:t>guess </a:t>
            </a:r>
            <a:r>
              <a:rPr lang="en-US" altLang="zh-TW" sz="1800" b="1" dirty="0">
                <a:latin typeface="+mj-ea"/>
                <a:ea typeface="+mj-ea"/>
              </a:rPr>
              <a:t>) ;</a:t>
            </a:r>
          </a:p>
          <a:p>
            <a:pPr marL="6858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     </a:t>
            </a:r>
            <a:r>
              <a:rPr lang="en-US" altLang="zh-TW" sz="1800" b="1" dirty="0" smtClean="0">
                <a:latin typeface="+mj-ea"/>
                <a:ea typeface="+mj-ea"/>
              </a:rPr>
              <a:t>if(   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</a:rPr>
              <a:t>﹍﹍﹍﹍﹍ </a:t>
            </a:r>
            <a:r>
              <a:rPr lang="en-US" altLang="zh-TW" sz="1800" b="1" dirty="0" smtClean="0">
                <a:latin typeface="+mj-ea"/>
                <a:ea typeface="+mj-ea"/>
              </a:rPr>
              <a:t>  )</a:t>
            </a:r>
            <a:r>
              <a:rPr lang="en-US" altLang="zh-TW" sz="1800" b="1" dirty="0" smtClean="0">
                <a:solidFill>
                  <a:srgbClr val="00B0F0"/>
                </a:solidFill>
                <a:latin typeface="+mj-ea"/>
                <a:ea typeface="+mj-ea"/>
              </a:rPr>
              <a:t> </a:t>
            </a:r>
            <a:r>
              <a:rPr lang="en-US" altLang="zh-TW" sz="1800" b="1" dirty="0" smtClean="0">
                <a:latin typeface="+mj-ea"/>
                <a:ea typeface="+mj-ea"/>
              </a:rPr>
              <a:t>{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           </a:t>
            </a:r>
            <a:r>
              <a:rPr lang="en-US" altLang="zh-TW" sz="1800" b="1" dirty="0" smtClean="0">
                <a:latin typeface="+mj-ea"/>
                <a:ea typeface="+mj-ea"/>
              </a:rPr>
              <a:t>max </a:t>
            </a:r>
            <a:r>
              <a:rPr lang="en-US" altLang="zh-TW" sz="1800" b="1" dirty="0">
                <a:latin typeface="+mj-ea"/>
                <a:ea typeface="+mj-ea"/>
              </a:rPr>
              <a:t>= </a:t>
            </a:r>
            <a:r>
              <a:rPr lang="en-US" altLang="zh-TW" sz="1800" b="1" dirty="0" smtClean="0">
                <a:latin typeface="+mj-ea"/>
                <a:ea typeface="+mj-ea"/>
              </a:rPr>
              <a:t>guess;</a:t>
            </a:r>
            <a:endParaRPr lang="en-US" altLang="zh-TW" sz="1800" b="1" dirty="0"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           </a:t>
            </a:r>
            <a:r>
              <a:rPr lang="en-US" altLang="zh-TW" sz="1800" b="1" dirty="0" err="1" smtClean="0">
                <a:latin typeface="+mj-ea"/>
                <a:ea typeface="+mj-ea"/>
              </a:rPr>
              <a:t>printf</a:t>
            </a:r>
            <a:r>
              <a:rPr lang="en-US" altLang="zh-TW" sz="1800" b="1" dirty="0" smtClean="0">
                <a:latin typeface="+mj-ea"/>
                <a:ea typeface="+mj-ea"/>
              </a:rPr>
              <a:t> (“</a:t>
            </a:r>
            <a:r>
              <a:rPr lang="zh-TW" altLang="en-US" sz="1800" b="1" dirty="0" smtClean="0">
                <a:latin typeface="+mj-ea"/>
                <a:ea typeface="+mj-ea"/>
              </a:rPr>
              <a:t>終極密碼 </a:t>
            </a:r>
            <a:r>
              <a:rPr lang="en-US" altLang="zh-TW" sz="1800" b="1" dirty="0" smtClean="0">
                <a:solidFill>
                  <a:srgbClr val="7030A0"/>
                </a:solidFill>
                <a:latin typeface="+mj-ea"/>
                <a:ea typeface="+mj-ea"/>
              </a:rPr>
              <a:t>%d</a:t>
            </a:r>
            <a:r>
              <a:rPr lang="en-US" altLang="zh-TW" sz="1800" b="1" dirty="0" smtClean="0">
                <a:latin typeface="+mj-ea"/>
                <a:ea typeface="+mj-ea"/>
              </a:rPr>
              <a:t> </a:t>
            </a:r>
            <a:r>
              <a:rPr lang="zh-TW" altLang="en-US" sz="1800" b="1" dirty="0" smtClean="0">
                <a:latin typeface="+mj-ea"/>
                <a:ea typeface="+mj-ea"/>
              </a:rPr>
              <a:t>到 </a:t>
            </a:r>
            <a:r>
              <a:rPr lang="en-US" altLang="zh-TW" sz="1800" b="1" dirty="0" smtClean="0">
                <a:solidFill>
                  <a:srgbClr val="7030A0"/>
                </a:solidFill>
                <a:latin typeface="+mj-ea"/>
                <a:ea typeface="+mj-ea"/>
              </a:rPr>
              <a:t>%d</a:t>
            </a:r>
            <a:r>
              <a:rPr lang="en-US" altLang="zh-TW" sz="1800" b="1" dirty="0" smtClean="0">
                <a:latin typeface="+mj-ea"/>
                <a:ea typeface="+mj-ea"/>
              </a:rPr>
              <a:t> \n”, </a:t>
            </a:r>
            <a:r>
              <a:rPr lang="en-US" altLang="zh-TW" sz="1800" b="1" dirty="0" smtClean="0">
                <a:solidFill>
                  <a:srgbClr val="7030A0"/>
                </a:solidFill>
                <a:latin typeface="+mj-ea"/>
                <a:ea typeface="+mj-ea"/>
              </a:rPr>
              <a:t>min</a:t>
            </a:r>
            <a:r>
              <a:rPr lang="en-US" altLang="zh-TW" sz="1800" b="1" dirty="0" smtClean="0">
                <a:latin typeface="+mj-ea"/>
                <a:ea typeface="+mj-ea"/>
              </a:rPr>
              <a:t> , </a:t>
            </a:r>
            <a:r>
              <a:rPr lang="en-US" altLang="zh-TW" sz="1800" b="1" dirty="0" smtClean="0">
                <a:solidFill>
                  <a:srgbClr val="7030A0"/>
                </a:solidFill>
                <a:latin typeface="+mj-ea"/>
                <a:ea typeface="+mj-ea"/>
              </a:rPr>
              <a:t>max</a:t>
            </a:r>
            <a:r>
              <a:rPr lang="en-US" altLang="zh-TW" sz="1800" b="1" dirty="0" smtClean="0">
                <a:latin typeface="+mj-ea"/>
                <a:ea typeface="+mj-ea"/>
              </a:rPr>
              <a:t> ) ;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 smtClean="0">
                <a:latin typeface="+mj-ea"/>
                <a:ea typeface="+mj-ea"/>
              </a:rPr>
              <a:t>           }</a:t>
            </a:r>
            <a:endParaRPr lang="en-US" altLang="zh-TW" sz="1800" b="1" dirty="0">
              <a:latin typeface="+mj-ea"/>
              <a:ea typeface="+mj-ea"/>
            </a:endParaRPr>
          </a:p>
          <a:p>
            <a:pPr marL="6858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     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</a:rPr>
              <a:t>﹍﹍﹍﹍</a:t>
            </a:r>
            <a:r>
              <a:rPr lang="en-US" altLang="zh-TW" sz="1800" b="1" dirty="0" smtClean="0">
                <a:solidFill>
                  <a:srgbClr val="00B0F0"/>
                </a:solidFill>
                <a:latin typeface="+mj-ea"/>
              </a:rPr>
              <a:t> </a:t>
            </a:r>
            <a:r>
              <a:rPr lang="en-US" altLang="zh-TW" sz="1800" b="1" dirty="0" smtClean="0">
                <a:latin typeface="+mj-ea"/>
                <a:ea typeface="+mj-ea"/>
              </a:rPr>
              <a:t>( </a:t>
            </a:r>
            <a:r>
              <a:rPr lang="en-US" altLang="zh-TW" sz="1800" b="1" dirty="0">
                <a:latin typeface="+mj-ea"/>
                <a:ea typeface="+mj-ea"/>
              </a:rPr>
              <a:t>guess &lt; </a:t>
            </a:r>
            <a:r>
              <a:rPr lang="en-US" altLang="zh-TW" sz="1800" b="1" dirty="0" err="1">
                <a:latin typeface="+mj-ea"/>
                <a:ea typeface="+mj-ea"/>
              </a:rPr>
              <a:t>ans</a:t>
            </a:r>
            <a:r>
              <a:rPr lang="en-US" altLang="zh-TW" sz="1800" b="1" dirty="0">
                <a:latin typeface="+mj-ea"/>
                <a:ea typeface="+mj-ea"/>
              </a:rPr>
              <a:t> </a:t>
            </a:r>
            <a:r>
              <a:rPr lang="en-US" altLang="zh-TW" sz="1800" b="1" dirty="0" smtClean="0">
                <a:latin typeface="+mj-ea"/>
                <a:ea typeface="+mj-ea"/>
              </a:rPr>
              <a:t>) {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>
                <a:latin typeface="+mj-ea"/>
                <a:ea typeface="+mj-ea"/>
              </a:rPr>
              <a:t> </a:t>
            </a:r>
            <a:r>
              <a:rPr lang="zh-TW" altLang="en-US" sz="1800" b="1" dirty="0" smtClean="0">
                <a:latin typeface="+mj-ea"/>
                <a:ea typeface="+mj-ea"/>
              </a:rPr>
              <a:t>                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  <a:ea typeface="+mj-ea"/>
              </a:rPr>
              <a:t>﹍﹍﹍﹍﹍﹍﹍﹍ </a:t>
            </a:r>
            <a:r>
              <a:rPr lang="en-US" altLang="zh-TW" sz="1800" b="1" dirty="0">
                <a:latin typeface="+mj-ea"/>
                <a:ea typeface="+mj-ea"/>
              </a:rPr>
              <a:t>;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           </a:t>
            </a:r>
            <a:r>
              <a:rPr lang="en-US" altLang="zh-TW" sz="1800" b="1" dirty="0" err="1">
                <a:latin typeface="+mj-ea"/>
              </a:rPr>
              <a:t>printf</a:t>
            </a:r>
            <a:r>
              <a:rPr lang="en-US" altLang="zh-TW" sz="1800" b="1" dirty="0">
                <a:latin typeface="+mj-ea"/>
              </a:rPr>
              <a:t> (“</a:t>
            </a:r>
            <a:r>
              <a:rPr lang="zh-TW" altLang="en-US" sz="1800" b="1" dirty="0">
                <a:latin typeface="+mj-ea"/>
              </a:rPr>
              <a:t>終極密碼 </a:t>
            </a:r>
            <a:r>
              <a:rPr lang="en-US" altLang="zh-TW" sz="1800" b="1" dirty="0">
                <a:solidFill>
                  <a:srgbClr val="7030A0"/>
                </a:solidFill>
                <a:latin typeface="+mj-ea"/>
              </a:rPr>
              <a:t>%d</a:t>
            </a:r>
            <a:r>
              <a:rPr lang="en-US" altLang="zh-TW" sz="1800" b="1" dirty="0">
                <a:latin typeface="+mj-ea"/>
              </a:rPr>
              <a:t> </a:t>
            </a:r>
            <a:r>
              <a:rPr lang="zh-TW" altLang="en-US" sz="1800" b="1" dirty="0">
                <a:latin typeface="+mj-ea"/>
              </a:rPr>
              <a:t>到 </a:t>
            </a:r>
            <a:r>
              <a:rPr lang="en-US" altLang="zh-TW" sz="1800" b="1" dirty="0">
                <a:solidFill>
                  <a:srgbClr val="7030A0"/>
                </a:solidFill>
                <a:latin typeface="+mj-ea"/>
              </a:rPr>
              <a:t>%d</a:t>
            </a:r>
            <a:r>
              <a:rPr lang="en-US" altLang="zh-TW" sz="1800" b="1" dirty="0">
                <a:latin typeface="+mj-ea"/>
              </a:rPr>
              <a:t> \n”, </a:t>
            </a:r>
            <a:r>
              <a:rPr lang="en-US" altLang="zh-TW" sz="1800" b="1" dirty="0">
                <a:solidFill>
                  <a:srgbClr val="7030A0"/>
                </a:solidFill>
                <a:latin typeface="+mj-ea"/>
              </a:rPr>
              <a:t>min</a:t>
            </a:r>
            <a:r>
              <a:rPr lang="en-US" altLang="zh-TW" sz="1800" b="1" dirty="0">
                <a:latin typeface="+mj-ea"/>
              </a:rPr>
              <a:t> , </a:t>
            </a:r>
            <a:r>
              <a:rPr lang="en-US" altLang="zh-TW" sz="1800" b="1" dirty="0">
                <a:solidFill>
                  <a:srgbClr val="7030A0"/>
                </a:solidFill>
                <a:latin typeface="+mj-ea"/>
              </a:rPr>
              <a:t>max</a:t>
            </a:r>
            <a:r>
              <a:rPr lang="en-US" altLang="zh-TW" sz="1800" b="1" dirty="0">
                <a:latin typeface="+mj-ea"/>
              </a:rPr>
              <a:t> ) ;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     </a:t>
            </a:r>
            <a:r>
              <a:rPr lang="en-US" altLang="zh-TW" sz="1800" b="1" dirty="0" smtClean="0">
                <a:latin typeface="+mj-ea"/>
                <a:ea typeface="+mj-ea"/>
              </a:rPr>
              <a:t>}</a:t>
            </a:r>
          </a:p>
          <a:p>
            <a:pPr marL="6858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>
                <a:latin typeface="+mj-ea"/>
                <a:ea typeface="+mj-ea"/>
              </a:rPr>
              <a:t> </a:t>
            </a:r>
            <a:r>
              <a:rPr lang="zh-TW" altLang="en-US" sz="1800" b="1" dirty="0" smtClean="0">
                <a:latin typeface="+mj-ea"/>
                <a:ea typeface="+mj-ea"/>
              </a:rPr>
              <a:t>          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  <a:ea typeface="+mj-ea"/>
              </a:rPr>
              <a:t>﹍﹍</a:t>
            </a:r>
            <a:r>
              <a:rPr lang="en-US" altLang="zh-TW" sz="1800" b="1" dirty="0" smtClean="0">
                <a:solidFill>
                  <a:srgbClr val="00B0F0"/>
                </a:solidFill>
                <a:latin typeface="+mj-ea"/>
                <a:ea typeface="+mj-ea"/>
              </a:rPr>
              <a:t> </a:t>
            </a:r>
            <a:r>
              <a:rPr lang="en-US" altLang="zh-TW" sz="1800" b="1" dirty="0" smtClean="0">
                <a:latin typeface="+mj-ea"/>
                <a:ea typeface="+mj-ea"/>
              </a:rPr>
              <a:t>{</a:t>
            </a:r>
            <a:endParaRPr lang="en-US" altLang="zh-TW" sz="1800" b="1" dirty="0"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 smtClean="0">
                <a:latin typeface="+mj-ea"/>
                <a:ea typeface="+mj-ea"/>
              </a:rPr>
              <a:t>                  </a:t>
            </a:r>
            <a:r>
              <a:rPr lang="en-US" altLang="zh-TW" sz="1800" b="1" dirty="0" err="1">
                <a:latin typeface="+mj-ea"/>
              </a:rPr>
              <a:t>printf</a:t>
            </a:r>
            <a:r>
              <a:rPr lang="en-US" altLang="zh-TW" sz="1800" b="1" dirty="0">
                <a:latin typeface="+mj-ea"/>
              </a:rPr>
              <a:t> </a:t>
            </a:r>
            <a:r>
              <a:rPr lang="en-US" altLang="zh-TW" sz="1800" b="1" dirty="0" smtClean="0">
                <a:latin typeface="+mj-ea"/>
              </a:rPr>
              <a:t>(“</a:t>
            </a:r>
            <a:r>
              <a:rPr lang="zh-TW" altLang="en-US" sz="1800" b="1" dirty="0" smtClean="0">
                <a:latin typeface="+mj-ea"/>
              </a:rPr>
              <a:t>猜對終極密碼，</a:t>
            </a:r>
            <a:r>
              <a:rPr lang="en-US" altLang="zh-TW" sz="1800" b="1" dirty="0" smtClean="0">
                <a:latin typeface="+mj-ea"/>
              </a:rPr>
              <a:t>Bingo</a:t>
            </a:r>
            <a:r>
              <a:rPr lang="zh-TW" altLang="en-US" sz="1800" b="1" dirty="0" smtClean="0">
                <a:latin typeface="+mj-ea"/>
              </a:rPr>
              <a:t>！</a:t>
            </a:r>
            <a:r>
              <a:rPr lang="en-US" altLang="zh-TW" sz="1800" b="1" dirty="0" smtClean="0">
                <a:latin typeface="+mj-ea"/>
              </a:rPr>
              <a:t>”) </a:t>
            </a:r>
            <a:r>
              <a:rPr lang="en-US" altLang="zh-TW" sz="1800" b="1" dirty="0">
                <a:latin typeface="+mj-ea"/>
              </a:rPr>
              <a:t>;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>
                <a:latin typeface="+mj-ea"/>
                <a:ea typeface="+mj-ea"/>
              </a:rPr>
              <a:t>	</a:t>
            </a:r>
            <a:r>
              <a:rPr lang="en-US" altLang="zh-TW" sz="1800" b="1" dirty="0" smtClean="0">
                <a:latin typeface="+mj-ea"/>
                <a:ea typeface="+mj-ea"/>
              </a:rPr>
              <a:t>   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</a:rPr>
              <a:t>﹍﹍﹍</a:t>
            </a:r>
            <a:r>
              <a:rPr lang="en-US" altLang="zh-TW" sz="1800" b="1" dirty="0">
                <a:latin typeface="+mj-ea"/>
              </a:rPr>
              <a:t> ;</a:t>
            </a:r>
            <a:endParaRPr lang="en-US" altLang="zh-TW" sz="1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 smtClean="0">
                <a:latin typeface="+mj-ea"/>
                <a:ea typeface="+mj-ea"/>
              </a:rPr>
              <a:t>           }</a:t>
            </a:r>
            <a:endParaRPr lang="en-US" altLang="zh-TW" sz="1800" b="1" dirty="0"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 smtClean="0">
                <a:latin typeface="+mj-ea"/>
                <a:ea typeface="+mj-ea"/>
              </a:rPr>
              <a:t>      }</a:t>
            </a:r>
            <a:endParaRPr lang="en-US" altLang="zh-TW" sz="1800" b="1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800" b="1" dirty="0" smtClean="0">
                <a:latin typeface="+mj-ea"/>
                <a:ea typeface="+mj-ea"/>
              </a:rPr>
              <a:t>      </a:t>
            </a:r>
            <a:r>
              <a:rPr lang="en-US" altLang="zh-TW" sz="1800" b="1" dirty="0" smtClean="0">
                <a:latin typeface="+mj-ea"/>
                <a:ea typeface="+mj-ea"/>
              </a:rPr>
              <a:t>return 0;</a:t>
            </a:r>
            <a:endParaRPr lang="en-US" altLang="zh-TW" sz="1800" b="1" dirty="0">
              <a:latin typeface="+mj-ea"/>
              <a:ea typeface="+mj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800" b="1" dirty="0">
                <a:latin typeface="+mj-ea"/>
                <a:ea typeface="+mj-ea"/>
              </a:rPr>
              <a:t>}</a:t>
            </a:r>
            <a:endParaRPr lang="zh-TW" altLang="en-US" sz="18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9487" y="891124"/>
            <a:ext cx="331236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 algn="just">
              <a:spcBef>
                <a:spcPts val="0"/>
              </a:spcBef>
              <a:buNone/>
            </a:pPr>
            <a:r>
              <a:rPr lang="zh-TW" altLang="en-US" sz="1900" b="1" dirty="0">
                <a:solidFill>
                  <a:srgbClr val="0070C0"/>
                </a:solidFill>
                <a:latin typeface="+mn-ea"/>
              </a:rPr>
              <a:t>宣告</a:t>
            </a:r>
            <a:r>
              <a:rPr lang="en-US" altLang="zh-TW" sz="1900" b="1" dirty="0" err="1">
                <a:solidFill>
                  <a:srgbClr val="0070C0"/>
                </a:solidFill>
                <a:latin typeface="+mn-ea"/>
              </a:rPr>
              <a:t>ans</a:t>
            </a:r>
            <a:r>
              <a:rPr lang="zh-TW" altLang="en-US" sz="1900" b="1" dirty="0">
                <a:solidFill>
                  <a:srgbClr val="0070C0"/>
                </a:solidFill>
                <a:latin typeface="+mn-ea"/>
              </a:rPr>
              <a:t>代表</a:t>
            </a:r>
            <a:r>
              <a:rPr lang="zh-TW" altLang="en-US" sz="1900" b="1" dirty="0" smtClean="0">
                <a:solidFill>
                  <a:srgbClr val="0070C0"/>
                </a:solidFill>
                <a:latin typeface="+mn-ea"/>
              </a:rPr>
              <a:t>答案</a:t>
            </a:r>
            <a:endParaRPr lang="en-US" altLang="zh-TW" sz="1900" b="1" dirty="0" smtClean="0">
              <a:solidFill>
                <a:srgbClr val="0070C0"/>
              </a:solidFill>
              <a:latin typeface="+mn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zh-TW" altLang="en-US" sz="1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答案一開始要先設定</a:t>
            </a:r>
            <a:r>
              <a:rPr lang="en-US" altLang="zh-TW" sz="1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)</a:t>
            </a: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900" b="1" dirty="0" smtClean="0">
                <a:solidFill>
                  <a:srgbClr val="0070C0"/>
                </a:solidFill>
                <a:latin typeface="+mn-ea"/>
              </a:rPr>
              <a:t>max</a:t>
            </a:r>
            <a:r>
              <a:rPr lang="zh-TW" altLang="en-US" sz="1900" b="1" dirty="0">
                <a:solidFill>
                  <a:srgbClr val="0070C0"/>
                </a:solidFill>
                <a:latin typeface="+mn-ea"/>
              </a:rPr>
              <a:t>代表</a:t>
            </a:r>
            <a:r>
              <a:rPr lang="zh-TW" altLang="en-US" sz="1900" b="1" dirty="0" smtClean="0">
                <a:solidFill>
                  <a:srgbClr val="0070C0"/>
                </a:solidFill>
                <a:latin typeface="+mn-ea"/>
              </a:rPr>
              <a:t>最大值</a:t>
            </a:r>
            <a:endParaRPr lang="en-US" altLang="zh-TW" sz="1900" b="1" dirty="0" smtClean="0">
              <a:solidFill>
                <a:srgbClr val="0070C0"/>
              </a:solidFill>
              <a:latin typeface="+mn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900" b="1" dirty="0" smtClean="0">
                <a:solidFill>
                  <a:srgbClr val="0070C0"/>
                </a:solidFill>
                <a:latin typeface="+mn-ea"/>
              </a:rPr>
              <a:t>min</a:t>
            </a:r>
            <a:r>
              <a:rPr lang="zh-TW" altLang="en-US" sz="1900" b="1" dirty="0">
                <a:solidFill>
                  <a:srgbClr val="0070C0"/>
                </a:solidFill>
                <a:latin typeface="+mn-ea"/>
              </a:rPr>
              <a:t>代表</a:t>
            </a:r>
            <a:r>
              <a:rPr lang="zh-TW" altLang="en-US" sz="1900" b="1" dirty="0" smtClean="0">
                <a:solidFill>
                  <a:srgbClr val="0070C0"/>
                </a:solidFill>
                <a:latin typeface="+mn-ea"/>
              </a:rPr>
              <a:t>最小值</a:t>
            </a:r>
            <a:endParaRPr lang="en-US" altLang="zh-TW" sz="1900" b="1" dirty="0" smtClean="0">
              <a:solidFill>
                <a:srgbClr val="0070C0"/>
              </a:solidFill>
              <a:latin typeface="+mn-ea"/>
            </a:endParaRPr>
          </a:p>
          <a:p>
            <a:pPr marL="68580" indent="0" algn="just">
              <a:spcBef>
                <a:spcPts val="0"/>
              </a:spcBef>
              <a:buNone/>
            </a:pPr>
            <a:r>
              <a:rPr lang="en-US" altLang="zh-TW" sz="1900" b="1" dirty="0" smtClean="0">
                <a:solidFill>
                  <a:srgbClr val="0070C0"/>
                </a:solidFill>
                <a:latin typeface="+mn-ea"/>
              </a:rPr>
              <a:t>guess</a:t>
            </a:r>
            <a:r>
              <a:rPr lang="zh-TW" altLang="en-US" sz="1900" b="1" dirty="0">
                <a:solidFill>
                  <a:srgbClr val="0070C0"/>
                </a:solidFill>
                <a:latin typeface="+mn-ea"/>
              </a:rPr>
              <a:t>代表使用者猜的答案</a:t>
            </a:r>
          </a:p>
        </p:txBody>
      </p:sp>
      <p:cxnSp>
        <p:nvCxnSpPr>
          <p:cNvPr id="6" name="直線單箭頭接點 5"/>
          <p:cNvCxnSpPr/>
          <p:nvPr/>
        </p:nvCxnSpPr>
        <p:spPr>
          <a:xfrm rot="16200000">
            <a:off x="5340338" y="945103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368023" y="217666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latin typeface="+mj-ea"/>
                <a:ea typeface="+mj-ea"/>
              </a:rPr>
              <a:t>g</a:t>
            </a:r>
            <a:r>
              <a:rPr lang="en-US" altLang="zh-TW" sz="2000" b="1" smtClean="0">
                <a:solidFill>
                  <a:srgbClr val="FF0000"/>
                </a:solidFill>
                <a:latin typeface="+mj-ea"/>
                <a:ea typeface="+mj-ea"/>
              </a:rPr>
              <a:t>uess &gt;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ans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11374" y="3407833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else if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20430" y="373224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in = guess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29007" y="4631969"/>
            <a:ext cx="68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else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26188" y="5273013"/>
            <a:ext cx="9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break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222" t="14275" r="73924" b="56465"/>
          <a:stretch/>
        </p:blipFill>
        <p:spPr bwMode="auto">
          <a:xfrm>
            <a:off x="6347692" y="4460862"/>
            <a:ext cx="2982816" cy="22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0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99592" y="188640"/>
            <a:ext cx="7456674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5-5 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改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變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程式執行流程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continue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79612" y="1772816"/>
            <a:ext cx="6984776" cy="4824536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>
                <a:latin typeface="+mj-ea"/>
                <a:ea typeface="+mj-ea"/>
              </a:rPr>
              <a:t>馬上繼續下一次迴圈的執行，而</a:t>
            </a:r>
            <a:r>
              <a:rPr lang="zh-TW" altLang="en-US" sz="2800" dirty="0">
                <a:solidFill>
                  <a:srgbClr val="FF0000"/>
                </a:solidFill>
                <a:latin typeface="+mj-ea"/>
                <a:ea typeface="+mj-ea"/>
              </a:rPr>
              <a:t>不執行</a:t>
            </a:r>
            <a:r>
              <a:rPr lang="zh-TW" altLang="en-US" sz="2800" dirty="0">
                <a:latin typeface="+mj-ea"/>
                <a:ea typeface="+mj-ea"/>
              </a:rPr>
              <a:t>程式區</a:t>
            </a:r>
            <a:r>
              <a:rPr lang="zh-TW" altLang="en-US" sz="2800" dirty="0" smtClean="0">
                <a:latin typeface="+mj-ea"/>
                <a:ea typeface="+mj-ea"/>
              </a:rPr>
              <a:t>塊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在</a:t>
            </a:r>
            <a:r>
              <a:rPr lang="en-US" altLang="zh-TW" sz="2800" dirty="0">
                <a:solidFill>
                  <a:srgbClr val="FF0000"/>
                </a:solidFill>
                <a:latin typeface="+mj-ea"/>
                <a:ea typeface="+mj-ea"/>
              </a:rPr>
              <a:t>continue</a:t>
            </a:r>
            <a:r>
              <a:rPr lang="zh-TW" altLang="en-US" sz="2800" dirty="0">
                <a:solidFill>
                  <a:srgbClr val="FF0000"/>
                </a:solidFill>
                <a:latin typeface="+mj-ea"/>
                <a:ea typeface="+mj-ea"/>
              </a:rPr>
              <a:t>敘述後的程式碼</a:t>
            </a:r>
            <a:r>
              <a:rPr lang="zh-TW" altLang="en-US" sz="2800" dirty="0">
                <a:latin typeface="+mj-ea"/>
                <a:ea typeface="+mj-ea"/>
              </a:rPr>
              <a:t>。</a:t>
            </a:r>
            <a:endParaRPr lang="en-US" altLang="zh-TW" sz="2800" dirty="0" smtClean="0">
              <a:latin typeface="+mj-ea"/>
              <a:ea typeface="+mj-ea"/>
            </a:endParaRPr>
          </a:p>
          <a:p>
            <a:pPr algn="just"/>
            <a:r>
              <a:rPr lang="zh-TW" altLang="en-US" sz="2800" dirty="0">
                <a:latin typeface="+mj-ea"/>
                <a:ea typeface="+mj-ea"/>
              </a:rPr>
              <a:t>跳過當前循環體中的當次迴圈</a:t>
            </a:r>
            <a:r>
              <a:rPr lang="en-US" altLang="zh-TW" sz="2800" dirty="0" smtClean="0">
                <a:latin typeface="+mj-ea"/>
                <a:ea typeface="+mj-ea"/>
              </a:rPr>
              <a:t>( </a:t>
            </a:r>
            <a:r>
              <a:rPr lang="en-US" altLang="zh-TW" sz="2800" dirty="0" err="1" smtClean="0">
                <a:latin typeface="+mj-ea"/>
                <a:ea typeface="+mj-ea"/>
              </a:rPr>
              <a:t>i</a:t>
            </a:r>
            <a:r>
              <a:rPr lang="en-US" altLang="zh-TW" sz="2800" dirty="0" smtClean="0">
                <a:latin typeface="+mj-ea"/>
                <a:ea typeface="+mj-ea"/>
              </a:rPr>
              <a:t> )</a:t>
            </a:r>
            <a:r>
              <a:rPr lang="zh-TW" altLang="en-US" sz="2800" dirty="0">
                <a:latin typeface="+mj-ea"/>
                <a:ea typeface="+mj-ea"/>
              </a:rPr>
              <a:t>，進入下一次迴</a:t>
            </a:r>
            <a:r>
              <a:rPr lang="zh-TW" altLang="en-US" sz="2800" dirty="0" smtClean="0">
                <a:latin typeface="+mj-ea"/>
                <a:ea typeface="+mj-ea"/>
              </a:rPr>
              <a:t>圈 </a:t>
            </a:r>
            <a:r>
              <a:rPr lang="en-US" altLang="zh-TW" sz="2800" dirty="0" smtClean="0">
                <a:latin typeface="+mj-ea"/>
                <a:ea typeface="+mj-ea"/>
              </a:rPr>
              <a:t>( i+1 )</a:t>
            </a:r>
          </a:p>
          <a:p>
            <a:pPr marL="68580" indent="0" algn="just">
              <a:buNone/>
            </a:pPr>
            <a:endParaRPr lang="en-US" altLang="zh-TW" sz="1400" dirty="0" smtClean="0">
              <a:latin typeface="+mj-ea"/>
              <a:ea typeface="+mj-ea"/>
            </a:endParaRPr>
          </a:p>
          <a:p>
            <a:pPr algn="just"/>
            <a:r>
              <a:rPr lang="en-US" altLang="zh-TW" sz="2800" dirty="0" smtClean="0">
                <a:latin typeface="+mj-ea"/>
                <a:ea typeface="+mj-ea"/>
              </a:rPr>
              <a:t> for( </a:t>
            </a:r>
            <a:r>
              <a:rPr lang="en-US" altLang="zh-TW" sz="2800" dirty="0" err="1" smtClean="0">
                <a:latin typeface="+mj-ea"/>
                <a:ea typeface="+mj-ea"/>
              </a:rPr>
              <a:t>i</a:t>
            </a:r>
            <a:r>
              <a:rPr lang="en-US" altLang="zh-TW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= 1 ; </a:t>
            </a:r>
            <a:r>
              <a:rPr lang="en-US" altLang="zh-TW" sz="2800" dirty="0" err="1" smtClean="0">
                <a:latin typeface="+mj-ea"/>
                <a:ea typeface="+mj-ea"/>
              </a:rPr>
              <a:t>i</a:t>
            </a:r>
            <a:r>
              <a:rPr lang="en-US" altLang="zh-TW" sz="2800" dirty="0" smtClean="0">
                <a:latin typeface="+mj-ea"/>
                <a:ea typeface="+mj-ea"/>
              </a:rPr>
              <a:t>&lt;=5 ; </a:t>
            </a:r>
            <a:r>
              <a:rPr lang="en-US" altLang="zh-TW" sz="2800" dirty="0" err="1" smtClean="0">
                <a:latin typeface="+mj-ea"/>
                <a:ea typeface="+mj-ea"/>
              </a:rPr>
              <a:t>i</a:t>
            </a:r>
            <a:r>
              <a:rPr lang="en-US" altLang="zh-TW" sz="2800" dirty="0" smtClean="0">
                <a:latin typeface="+mj-ea"/>
                <a:ea typeface="+mj-ea"/>
              </a:rPr>
              <a:t>++) {</a:t>
            </a:r>
          </a:p>
          <a:p>
            <a:pPr marL="68580" indent="0" algn="just">
              <a:buNone/>
            </a:pPr>
            <a:r>
              <a:rPr lang="en-US" altLang="zh-TW" sz="2800" dirty="0">
                <a:latin typeface="+mj-ea"/>
                <a:ea typeface="+mj-ea"/>
              </a:rPr>
              <a:t>	</a:t>
            </a:r>
            <a:r>
              <a:rPr lang="en-US" altLang="zh-TW" sz="2800" dirty="0" smtClean="0">
                <a:latin typeface="+mj-ea"/>
                <a:ea typeface="+mj-ea"/>
              </a:rPr>
              <a:t>if ( </a:t>
            </a:r>
            <a:r>
              <a:rPr lang="en-US" altLang="zh-TW" sz="2800" dirty="0" err="1" smtClean="0">
                <a:latin typeface="+mj-ea"/>
                <a:ea typeface="+mj-ea"/>
              </a:rPr>
              <a:t>i</a:t>
            </a:r>
            <a:r>
              <a:rPr lang="en-US" altLang="zh-TW" sz="2800" dirty="0" smtClean="0">
                <a:latin typeface="+mj-ea"/>
                <a:ea typeface="+mj-ea"/>
              </a:rPr>
              <a:t>&gt;=3 ) 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continue</a:t>
            </a:r>
            <a:r>
              <a:rPr lang="en-US" altLang="zh-TW" sz="2800" dirty="0" smtClean="0">
                <a:latin typeface="+mj-ea"/>
                <a:ea typeface="+mj-ea"/>
              </a:rPr>
              <a:t>;</a:t>
            </a:r>
          </a:p>
          <a:p>
            <a:pPr marL="68580" indent="0" algn="just">
              <a:buNone/>
            </a:pPr>
            <a:r>
              <a:rPr lang="en-US" altLang="zh-TW" sz="2800" dirty="0">
                <a:latin typeface="+mj-ea"/>
                <a:ea typeface="+mj-ea"/>
              </a:rPr>
              <a:t>	</a:t>
            </a:r>
            <a:r>
              <a:rPr lang="en-US" altLang="zh-TW" sz="2800" dirty="0" err="1" smtClean="0">
                <a:latin typeface="+mj-ea"/>
                <a:ea typeface="+mj-ea"/>
              </a:rPr>
              <a:t>printf</a:t>
            </a:r>
            <a:r>
              <a:rPr lang="en-US" altLang="zh-TW" sz="2800" dirty="0" smtClean="0">
                <a:latin typeface="+mj-ea"/>
                <a:ea typeface="+mj-ea"/>
              </a:rPr>
              <a:t> ( “%d \n”, </a:t>
            </a:r>
            <a:r>
              <a:rPr lang="en-US" altLang="zh-TW" sz="2800" dirty="0" err="1" smtClean="0">
                <a:latin typeface="+mj-ea"/>
                <a:ea typeface="+mj-ea"/>
              </a:rPr>
              <a:t>i</a:t>
            </a:r>
            <a:r>
              <a:rPr lang="en-US" altLang="zh-TW" sz="2800" dirty="0" smtClean="0">
                <a:latin typeface="+mj-ea"/>
                <a:ea typeface="+mj-ea"/>
              </a:rPr>
              <a:t> ) ;</a:t>
            </a:r>
          </a:p>
          <a:p>
            <a:pPr marL="68580" indent="0" algn="just">
              <a:buNone/>
            </a:pPr>
            <a:r>
              <a:rPr lang="en-US" altLang="zh-TW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   }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77072"/>
            <a:ext cx="4381983" cy="1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556792"/>
            <a:ext cx="7116996" cy="4608512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TW" b="1" dirty="0" err="1">
                <a:latin typeface="+mj-ea"/>
                <a:ea typeface="+mj-ea"/>
              </a:rPr>
              <a:t>i</a:t>
            </a:r>
            <a:r>
              <a:rPr lang="en-US" altLang="zh-TW" b="1" dirty="0" err="1" smtClean="0">
                <a:latin typeface="+mj-ea"/>
                <a:ea typeface="+mj-ea"/>
              </a:rPr>
              <a:t>nt</a:t>
            </a:r>
            <a:r>
              <a:rPr lang="en-US" altLang="zh-TW" b="1" dirty="0" smtClean="0">
                <a:latin typeface="+mj-ea"/>
                <a:ea typeface="+mj-ea"/>
              </a:rPr>
              <a:t> main ( ) {</a:t>
            </a:r>
            <a:endParaRPr lang="en-US" altLang="zh-TW" b="1" dirty="0">
              <a:latin typeface="+mj-ea"/>
              <a:ea typeface="+mj-ea"/>
            </a:endParaRPr>
          </a:p>
          <a:p>
            <a:pPr marL="68580" indent="0">
              <a:buNone/>
            </a:pPr>
            <a:r>
              <a:rPr lang="en-US" altLang="zh-TW" b="1" dirty="0" smtClean="0">
                <a:latin typeface="+mj-ea"/>
                <a:ea typeface="+mj-ea"/>
              </a:rPr>
              <a:t>    </a:t>
            </a:r>
            <a:r>
              <a:rPr lang="en-US" altLang="zh-TW" b="1" dirty="0" err="1" smtClean="0">
                <a:latin typeface="+mj-ea"/>
                <a:ea typeface="+mj-ea"/>
              </a:rPr>
              <a:t>int</a:t>
            </a:r>
            <a:r>
              <a:rPr lang="en-US" altLang="zh-TW" b="1" dirty="0" smtClean="0">
                <a:latin typeface="+mj-ea"/>
                <a:ea typeface="+mj-ea"/>
              </a:rPr>
              <a:t> </a:t>
            </a:r>
            <a:r>
              <a:rPr lang="en-US" altLang="zh-TW" b="1" dirty="0" err="1">
                <a:latin typeface="+mj-ea"/>
                <a:ea typeface="+mj-ea"/>
              </a:rPr>
              <a:t>i</a:t>
            </a:r>
            <a:r>
              <a:rPr lang="en-US" altLang="zh-TW" b="1" dirty="0">
                <a:latin typeface="+mj-ea"/>
                <a:ea typeface="+mj-ea"/>
              </a:rPr>
              <a:t>, </a:t>
            </a:r>
            <a:r>
              <a:rPr lang="en-US" altLang="zh-TW" b="1" dirty="0" smtClean="0">
                <a:latin typeface="+mj-ea"/>
                <a:ea typeface="+mj-ea"/>
              </a:rPr>
              <a:t>j ;</a:t>
            </a:r>
            <a:endParaRPr lang="en-US" altLang="zh-TW" b="1" dirty="0">
              <a:latin typeface="+mj-ea"/>
              <a:ea typeface="+mj-ea"/>
            </a:endParaRPr>
          </a:p>
          <a:p>
            <a:pPr marL="68580" indent="0">
              <a:buNone/>
            </a:pPr>
            <a:endParaRPr lang="en-US" altLang="zh-TW" b="1" dirty="0">
              <a:latin typeface="+mj-ea"/>
              <a:ea typeface="+mj-ea"/>
            </a:endParaRPr>
          </a:p>
          <a:p>
            <a:pPr marL="68580" indent="0">
              <a:buNone/>
            </a:pPr>
            <a:r>
              <a:rPr lang="en-US" altLang="zh-TW" b="1" dirty="0">
                <a:latin typeface="+mj-ea"/>
                <a:ea typeface="+mj-ea"/>
              </a:rPr>
              <a:t>    for (</a:t>
            </a:r>
            <a:r>
              <a:rPr lang="en-US" altLang="zh-TW" b="1" dirty="0" err="1">
                <a:latin typeface="+mj-ea"/>
                <a:ea typeface="+mj-ea"/>
              </a:rPr>
              <a:t>i</a:t>
            </a:r>
            <a:r>
              <a:rPr lang="en-US" altLang="zh-TW" b="1" dirty="0">
                <a:latin typeface="+mj-ea"/>
                <a:ea typeface="+mj-ea"/>
              </a:rPr>
              <a:t> = </a:t>
            </a:r>
            <a:r>
              <a:rPr lang="en-US" altLang="zh-TW" b="1" dirty="0" smtClean="0">
                <a:latin typeface="+mj-ea"/>
                <a:ea typeface="+mj-ea"/>
              </a:rPr>
              <a:t>0 ; </a:t>
            </a:r>
            <a:r>
              <a:rPr lang="en-US" altLang="zh-TW" b="1" dirty="0" err="1">
                <a:latin typeface="+mj-ea"/>
                <a:ea typeface="+mj-ea"/>
              </a:rPr>
              <a:t>i</a:t>
            </a:r>
            <a:r>
              <a:rPr lang="en-US" altLang="zh-TW" b="1" dirty="0">
                <a:latin typeface="+mj-ea"/>
                <a:ea typeface="+mj-ea"/>
              </a:rPr>
              <a:t> &lt; </a:t>
            </a:r>
            <a:r>
              <a:rPr lang="en-US" altLang="zh-TW" b="1" dirty="0" smtClean="0">
                <a:latin typeface="+mj-ea"/>
                <a:ea typeface="+mj-ea"/>
              </a:rPr>
              <a:t>3 ; </a:t>
            </a:r>
            <a:r>
              <a:rPr lang="en-US" altLang="zh-TW" b="1" dirty="0" err="1">
                <a:latin typeface="+mj-ea"/>
                <a:ea typeface="+mj-ea"/>
              </a:rPr>
              <a:t>i</a:t>
            </a:r>
            <a:r>
              <a:rPr lang="en-US" altLang="zh-TW" b="1" dirty="0" smtClean="0">
                <a:latin typeface="+mj-ea"/>
                <a:ea typeface="+mj-ea"/>
              </a:rPr>
              <a:t>++) {</a:t>
            </a:r>
            <a:endParaRPr lang="en-US" altLang="zh-TW" b="1" dirty="0">
              <a:latin typeface="+mj-ea"/>
              <a:ea typeface="+mj-ea"/>
            </a:endParaRPr>
          </a:p>
          <a:p>
            <a:pPr marL="68580" indent="0">
              <a:buNone/>
            </a:pPr>
            <a:r>
              <a:rPr lang="en-US" altLang="zh-TW" b="1" dirty="0">
                <a:latin typeface="+mj-ea"/>
                <a:ea typeface="+mj-ea"/>
              </a:rPr>
              <a:t>        for </a:t>
            </a:r>
            <a:r>
              <a:rPr lang="en-US" altLang="zh-TW" b="1" dirty="0" smtClean="0">
                <a:latin typeface="+mj-ea"/>
                <a:ea typeface="+mj-ea"/>
              </a:rPr>
              <a:t>( j </a:t>
            </a:r>
            <a:r>
              <a:rPr lang="en-US" altLang="zh-TW" b="1" dirty="0">
                <a:latin typeface="+mj-ea"/>
                <a:ea typeface="+mj-ea"/>
              </a:rPr>
              <a:t>= </a:t>
            </a:r>
            <a:r>
              <a:rPr lang="en-US" altLang="zh-TW" b="1" dirty="0" smtClean="0">
                <a:latin typeface="+mj-ea"/>
                <a:ea typeface="+mj-ea"/>
              </a:rPr>
              <a:t>0 ; </a:t>
            </a:r>
            <a:r>
              <a:rPr lang="en-US" altLang="zh-TW" b="1" dirty="0">
                <a:latin typeface="+mj-ea"/>
                <a:ea typeface="+mj-ea"/>
              </a:rPr>
              <a:t>j &lt; </a:t>
            </a:r>
            <a:r>
              <a:rPr lang="en-US" altLang="zh-TW" b="1" dirty="0" smtClean="0">
                <a:latin typeface="+mj-ea"/>
                <a:ea typeface="+mj-ea"/>
              </a:rPr>
              <a:t>3 ; </a:t>
            </a:r>
            <a:r>
              <a:rPr lang="en-US" altLang="zh-TW" b="1" dirty="0" err="1">
                <a:latin typeface="+mj-ea"/>
                <a:ea typeface="+mj-ea"/>
              </a:rPr>
              <a:t>j</a:t>
            </a:r>
            <a:r>
              <a:rPr lang="en-US" altLang="zh-TW" b="1" dirty="0" err="1" smtClean="0">
                <a:latin typeface="+mj-ea"/>
                <a:ea typeface="+mj-ea"/>
              </a:rPr>
              <a:t>++</a:t>
            </a:r>
            <a:r>
              <a:rPr lang="en-US" altLang="zh-TW" b="1" dirty="0" smtClean="0">
                <a:latin typeface="+mj-ea"/>
                <a:ea typeface="+mj-ea"/>
              </a:rPr>
              <a:t>) {</a:t>
            </a:r>
            <a:endParaRPr lang="en-US" altLang="zh-TW" b="1" dirty="0">
              <a:latin typeface="+mj-ea"/>
              <a:ea typeface="+mj-ea"/>
            </a:endParaRPr>
          </a:p>
          <a:p>
            <a:pPr marL="68580" indent="0">
              <a:buNone/>
            </a:pPr>
            <a:r>
              <a:rPr lang="en-US" altLang="zh-TW" b="1" dirty="0">
                <a:latin typeface="+mj-ea"/>
                <a:ea typeface="+mj-ea"/>
              </a:rPr>
              <a:t>            </a:t>
            </a:r>
            <a:r>
              <a:rPr lang="en-US" altLang="zh-TW" b="1" dirty="0" err="1">
                <a:latin typeface="+mj-ea"/>
                <a:ea typeface="+mj-ea"/>
              </a:rPr>
              <a:t>printf</a:t>
            </a:r>
            <a:r>
              <a:rPr lang="en-US" altLang="zh-TW" b="1" dirty="0">
                <a:latin typeface="+mj-ea"/>
                <a:ea typeface="+mj-ea"/>
              </a:rPr>
              <a:t> ("</a:t>
            </a:r>
            <a:r>
              <a:rPr lang="en-US" altLang="zh-TW" b="1" dirty="0" err="1">
                <a:latin typeface="+mj-ea"/>
                <a:ea typeface="+mj-ea"/>
              </a:rPr>
              <a:t>i</a:t>
            </a:r>
            <a:r>
              <a:rPr lang="en-US" altLang="zh-TW" b="1" dirty="0">
                <a:latin typeface="+mj-ea"/>
                <a:ea typeface="+mj-ea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%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en-US" altLang="zh-TW" b="1" dirty="0" smtClean="0">
                <a:latin typeface="+mj-ea"/>
                <a:ea typeface="+mj-ea"/>
              </a:rPr>
              <a:t> j </a:t>
            </a:r>
            <a:r>
              <a:rPr lang="en-US" altLang="zh-TW" b="1" dirty="0">
                <a:latin typeface="+mj-ea"/>
                <a:ea typeface="+mj-ea"/>
              </a:rPr>
              <a:t>=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%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d </a:t>
            </a:r>
            <a:r>
              <a:rPr lang="en-US" altLang="zh-TW" b="1" dirty="0" smtClean="0">
                <a:latin typeface="+mj-ea"/>
                <a:ea typeface="+mj-ea"/>
              </a:rPr>
              <a:t>\</a:t>
            </a:r>
            <a:r>
              <a:rPr lang="en-US" altLang="zh-TW" b="1" dirty="0">
                <a:latin typeface="+mj-ea"/>
                <a:ea typeface="+mj-ea"/>
              </a:rPr>
              <a:t>n", </a:t>
            </a:r>
            <a:r>
              <a:rPr lang="en-US" altLang="zh-TW" b="1" dirty="0" err="1" smtClean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latin typeface="+mj-ea"/>
                <a:ea typeface="+mj-ea"/>
              </a:rPr>
              <a:t>,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j </a:t>
            </a:r>
            <a:r>
              <a:rPr lang="en-US" altLang="zh-TW" b="1" dirty="0" smtClean="0">
                <a:latin typeface="+mj-ea"/>
                <a:ea typeface="+mj-ea"/>
              </a:rPr>
              <a:t>);</a:t>
            </a:r>
            <a:endParaRPr lang="en-US" altLang="zh-TW" b="1" dirty="0">
              <a:latin typeface="+mj-ea"/>
              <a:ea typeface="+mj-ea"/>
            </a:endParaRPr>
          </a:p>
          <a:p>
            <a:pPr marL="68580" indent="0">
              <a:buNone/>
            </a:pPr>
            <a:r>
              <a:rPr lang="en-US" altLang="zh-TW" b="1" dirty="0">
                <a:latin typeface="+mj-ea"/>
                <a:ea typeface="+mj-ea"/>
              </a:rPr>
              <a:t>            continue;</a:t>
            </a:r>
          </a:p>
          <a:p>
            <a:pPr marL="68580" indent="0">
              <a:buNone/>
            </a:pPr>
            <a:r>
              <a:rPr lang="en-US" altLang="zh-TW" b="1" dirty="0">
                <a:latin typeface="+mj-ea"/>
                <a:ea typeface="+mj-ea"/>
              </a:rPr>
              <a:t>            </a:t>
            </a:r>
            <a:r>
              <a:rPr lang="en-US" altLang="zh-TW" b="1" dirty="0" err="1">
                <a:latin typeface="+mj-ea"/>
                <a:ea typeface="+mj-ea"/>
              </a:rPr>
              <a:t>printf</a:t>
            </a:r>
            <a:r>
              <a:rPr lang="en-US" altLang="zh-TW" b="1" dirty="0">
                <a:latin typeface="+mj-ea"/>
                <a:ea typeface="+mj-ea"/>
              </a:rPr>
              <a:t> ("Loop\n");</a:t>
            </a:r>
          </a:p>
          <a:p>
            <a:pPr marL="68580" indent="0">
              <a:buNone/>
            </a:pPr>
            <a:r>
              <a:rPr lang="en-US" altLang="zh-TW" b="1" dirty="0">
                <a:latin typeface="+mj-ea"/>
                <a:ea typeface="+mj-ea"/>
              </a:rPr>
              <a:t>        }</a:t>
            </a:r>
          </a:p>
          <a:p>
            <a:pPr marL="68580" indent="0">
              <a:buNone/>
            </a:pPr>
            <a:r>
              <a:rPr lang="en-US" altLang="zh-TW" b="1" dirty="0">
                <a:latin typeface="+mj-ea"/>
                <a:ea typeface="+mj-ea"/>
              </a:rPr>
              <a:t>    </a:t>
            </a:r>
            <a:r>
              <a:rPr lang="en-US" altLang="zh-TW" b="1" dirty="0" smtClean="0">
                <a:latin typeface="+mj-ea"/>
                <a:ea typeface="+mj-ea"/>
              </a:rPr>
              <a:t>}</a:t>
            </a:r>
          </a:p>
          <a:p>
            <a:pPr marL="68580" indent="0">
              <a:buNone/>
            </a:pPr>
            <a:r>
              <a:rPr lang="en-US" altLang="zh-TW" b="1" dirty="0">
                <a:latin typeface="+mj-ea"/>
                <a:ea typeface="+mj-ea"/>
              </a:rPr>
              <a:t>}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99592" y="188640"/>
            <a:ext cx="7456674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ontinue 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執行練習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11"/>
          <a:stretch/>
        </p:blipFill>
        <p:spPr>
          <a:xfrm>
            <a:off x="6588224" y="2198232"/>
            <a:ext cx="2448272" cy="33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HW1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Argument list : 13-7 P.302</a:t>
            </a:r>
          </a:p>
          <a:p>
            <a:r>
              <a:rPr lang="en-US" altLang="zh-TW" dirty="0" smtClean="0"/>
              <a:t>File I/O and operation :  22-1, 22-2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39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6768752" cy="278555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720079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5-2 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計數迴圈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064896" cy="4752528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語法結構：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lvl="1" algn="just">
              <a:buClr>
                <a:srgbClr val="3891A7"/>
              </a:buClr>
              <a:buNone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                                                                                         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just">
              <a:buClr>
                <a:srgbClr val="3891A7"/>
              </a:buClr>
              <a:buNone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pPr lvl="1" algn="just">
              <a:buClr>
                <a:srgbClr val="3891A7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just">
              <a:spcBef>
                <a:spcPts val="0"/>
              </a:spcBef>
              <a:buClr>
                <a:srgbClr val="3891A7"/>
              </a:buClr>
              <a:buNone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zh-TW" altLang="en-US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左右大括號內是要重複執行的程式區塊。</a:t>
            </a:r>
            <a:endParaRPr lang="en-US" altLang="zh-TW" dirty="0">
              <a:solidFill>
                <a:srgbClr val="4F271C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just">
              <a:spcBef>
                <a:spcPts val="0"/>
              </a:spcBef>
              <a:buClr>
                <a:srgbClr val="3891A7"/>
              </a:buClr>
              <a:buNone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lvl="1" algn="just">
              <a:buClr>
                <a:srgbClr val="3891A7"/>
              </a:buClr>
            </a:pPr>
            <a:r>
              <a:rPr lang="en-US" altLang="zh-TW" sz="2400" b="1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400" b="1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zh-TW" sz="2400" b="1" dirty="0">
                <a:solidFill>
                  <a:schemeClr val="accent4"/>
                </a:solidFill>
                <a:latin typeface="微軟正黑體" pitchFamily="34" charset="-120"/>
                <a:ea typeface="微軟正黑體" pitchFamily="34" charset="-120"/>
              </a:rPr>
              <a:t>迴圈開始之前用來初始化迴圈開始的狀況</a:t>
            </a:r>
            <a:r>
              <a:rPr lang="zh-TW" altLang="en-US" sz="2400" b="1" dirty="0">
                <a:solidFill>
                  <a:srgbClr val="3891A7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2400" b="1" dirty="0">
              <a:solidFill>
                <a:srgbClr val="3891A7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just">
              <a:buClr>
                <a:srgbClr val="3891A7"/>
              </a:buClr>
            </a:pPr>
            <a:r>
              <a:rPr lang="en-US" altLang="zh-TW" sz="2400" b="1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zh-TW" sz="2400" b="1" dirty="0">
                <a:solidFill>
                  <a:srgbClr val="C32D2E"/>
                </a:solidFill>
                <a:latin typeface="微軟正黑體" pitchFamily="34" charset="-120"/>
                <a:ea typeface="微軟正黑體" pitchFamily="34" charset="-120"/>
              </a:rPr>
              <a:t>用來判斷迴圈結束的條件</a:t>
            </a:r>
            <a:r>
              <a:rPr lang="zh-TW" altLang="en-US" sz="2400" b="1" dirty="0">
                <a:solidFill>
                  <a:srgbClr val="C32D2E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b="1" dirty="0">
              <a:solidFill>
                <a:srgbClr val="C32D2E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just">
              <a:buClr>
                <a:srgbClr val="3891A7"/>
              </a:buClr>
            </a:pPr>
            <a:r>
              <a:rPr lang="en-US" altLang="zh-TW" sz="2400" b="1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b="1" dirty="0">
                <a:solidFill>
                  <a:srgbClr val="964305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zh-TW" sz="2400" b="1" dirty="0">
                <a:solidFill>
                  <a:srgbClr val="964305"/>
                </a:solidFill>
                <a:latin typeface="微軟正黑體" pitchFamily="34" charset="-120"/>
                <a:ea typeface="微軟正黑體" pitchFamily="34" charset="-120"/>
              </a:rPr>
              <a:t>迴圈執行的</a:t>
            </a:r>
            <a:r>
              <a:rPr lang="zh-TW" altLang="zh-TW" sz="2400" b="1" dirty="0" smtClean="0">
                <a:solidFill>
                  <a:srgbClr val="964305"/>
                </a:solidFill>
                <a:latin typeface="微軟正黑體" pitchFamily="34" charset="-120"/>
                <a:ea typeface="微軟正黑體" pitchFamily="34" charset="-120"/>
              </a:rPr>
              <a:t>主體</a:t>
            </a:r>
            <a:r>
              <a:rPr lang="zh-TW" altLang="en-US" sz="2400" b="1" dirty="0" smtClean="0">
                <a:solidFill>
                  <a:srgbClr val="964305"/>
                </a:solidFill>
                <a:latin typeface="微軟正黑體" pitchFamily="34" charset="-120"/>
                <a:ea typeface="微軟正黑體" pitchFamily="34" charset="-120"/>
              </a:rPr>
              <a:t>，也就是需要重複執行的部分。</a:t>
            </a:r>
            <a:endParaRPr lang="en-US" altLang="zh-TW" sz="2400" b="1" dirty="0">
              <a:solidFill>
                <a:srgbClr val="964305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algn="just">
              <a:buClr>
                <a:srgbClr val="3891A7"/>
              </a:buClr>
            </a:pPr>
            <a:r>
              <a:rPr lang="en-US" altLang="zh-TW" sz="2400" b="1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2400" b="1" dirty="0">
                <a:solidFill>
                  <a:srgbClr val="4F271C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zh-TW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用來改變條件</a:t>
            </a:r>
            <a:r>
              <a:rPr lang="zh-TW" altLang="en-US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zh-TW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的條件值，使條件</a:t>
            </a:r>
            <a:r>
              <a:rPr lang="zh-TW" altLang="en-US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zh-TW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有變為</a:t>
            </a:r>
            <a:r>
              <a:rPr lang="zh-TW" altLang="zh-TW" sz="2400" b="1" dirty="0" smtClean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假</a:t>
            </a:r>
            <a:r>
              <a:rPr lang="zh-TW" altLang="en-US" sz="2400" b="1" dirty="0" smtClean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    （</a:t>
            </a:r>
            <a:r>
              <a:rPr lang="en-US" altLang="zh-TW" sz="2400" b="1" dirty="0" smtClean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zh-TW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）的機會，</a:t>
            </a:r>
            <a:r>
              <a:rPr lang="zh-TW" altLang="en-US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迫使</a:t>
            </a:r>
            <a:r>
              <a:rPr lang="zh-TW" altLang="zh-TW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迴圈停止</a:t>
            </a:r>
            <a:r>
              <a:rPr lang="zh-TW" altLang="en-US" sz="2400" b="1" dirty="0">
                <a:solidFill>
                  <a:srgbClr val="475A8D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2400" b="1" dirty="0">
              <a:solidFill>
                <a:srgbClr val="475A8D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8580" indent="0" algn="just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grpSp>
        <p:nvGrpSpPr>
          <p:cNvPr id="4" name="群組 4"/>
          <p:cNvGrpSpPr/>
          <p:nvPr/>
        </p:nvGrpSpPr>
        <p:grpSpPr>
          <a:xfrm>
            <a:off x="1547664" y="2030400"/>
            <a:ext cx="6120680" cy="1110568"/>
            <a:chOff x="3347864" y="2894496"/>
            <a:chExt cx="6120680" cy="1110568"/>
          </a:xfrm>
        </p:grpSpPr>
        <p:sp>
          <p:nvSpPr>
            <p:cNvPr id="5" name="圓角矩形 4"/>
            <p:cNvSpPr/>
            <p:nvPr/>
          </p:nvSpPr>
          <p:spPr>
            <a:xfrm>
              <a:off x="3347864" y="2895722"/>
              <a:ext cx="2448272" cy="360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1</a:t>
              </a:r>
              <a:r>
                <a:rPr lang="zh-TW" altLang="en-US" sz="20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、變數初始化宣告</a:t>
              </a:r>
              <a:endParaRPr lang="zh-TW" altLang="en-US" sz="20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6084168" y="2895682"/>
              <a:ext cx="1656184" cy="3600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2</a:t>
              </a:r>
              <a:r>
                <a:rPr lang="zh-TW" altLang="en-US" sz="20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、條件判斷</a:t>
              </a:r>
              <a:endParaRPr lang="zh-TW" altLang="en-US" sz="20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8028384" y="2894496"/>
              <a:ext cx="1440160" cy="360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4</a:t>
              </a:r>
              <a:r>
                <a:rPr lang="zh-TW" altLang="en-US" sz="20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、改變量</a:t>
              </a:r>
              <a:endParaRPr lang="zh-TW" altLang="en-US" sz="20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3645080"/>
              <a:ext cx="1872208" cy="3599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3</a:t>
              </a:r>
              <a:r>
                <a:rPr lang="zh-TW" altLang="en-US" sz="20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、程式敘述</a:t>
              </a:r>
              <a:endParaRPr lang="zh-TW" altLang="en-US" sz="20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884245" y="18976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zh-TW" altLang="en-US" sz="2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28461" y="184482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zh-TW" altLang="en-US" sz="2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9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664"/>
            <a:ext cx="7272808" cy="5312166"/>
          </a:xfrm>
        </p:spPr>
      </p:pic>
    </p:spTree>
    <p:extLst>
      <p:ext uri="{BB962C8B-B14F-4D97-AF65-F5344CB8AC3E}">
        <p14:creationId xmlns:p14="http://schemas.microsoft.com/office/powerpoint/2010/main" val="26708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705579" cy="3240360"/>
          </a:xfrm>
        </p:spPr>
      </p:pic>
    </p:spTree>
    <p:extLst>
      <p:ext uri="{BB962C8B-B14F-4D97-AF65-F5344CB8AC3E}">
        <p14:creationId xmlns:p14="http://schemas.microsoft.com/office/powerpoint/2010/main" val="36687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>
            <a:off x="2648025" y="3482253"/>
            <a:ext cx="366958" cy="917079"/>
          </a:xfrm>
          <a:prstGeom prst="triangle">
            <a:avLst/>
          </a:prstGeom>
        </p:spPr>
        <p:txBody>
          <a:bodyPr wrap="non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kumimoji="1" lang="zh-TW" altLang="en-US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7096" y="1107328"/>
            <a:ext cx="1512168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變數初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始化宣告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563552" y="2475480"/>
            <a:ext cx="2016224" cy="1296144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條件判斷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1072" y="4059656"/>
            <a:ext cx="1728192" cy="7920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程式敘述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81072" y="5211784"/>
            <a:ext cx="1800200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改變量運算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096741" y="3659546"/>
            <a:ext cx="42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589184" y="218744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589184" y="37157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589184" y="48517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589184" y="6291904"/>
            <a:ext cx="0" cy="36004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589184" y="6651944"/>
            <a:ext cx="10081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3597296" y="2331464"/>
            <a:ext cx="0" cy="43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2571664" y="2331464"/>
            <a:ext cx="1025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群組 50"/>
          <p:cNvGrpSpPr/>
          <p:nvPr/>
        </p:nvGrpSpPr>
        <p:grpSpPr>
          <a:xfrm>
            <a:off x="284928" y="2723442"/>
            <a:ext cx="1512168" cy="832158"/>
            <a:chOff x="107504" y="2812866"/>
            <a:chExt cx="1512168" cy="832158"/>
          </a:xfrm>
        </p:grpSpPr>
        <p:sp>
          <p:nvSpPr>
            <p:cNvPr id="22" name="文字方塊 21"/>
            <p:cNvSpPr txBox="1"/>
            <p:nvPr/>
          </p:nvSpPr>
          <p:spPr>
            <a:xfrm>
              <a:off x="1127229" y="2812866"/>
              <a:ext cx="492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否</a:t>
              </a:r>
              <a:endPara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7504" y="2852936"/>
              <a:ext cx="936104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結束迴圈</a:t>
              </a:r>
              <a:endPara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41" name="直線單箭頭接點 40"/>
            <p:cNvCxnSpPr>
              <a:stCxn id="22" idx="2"/>
            </p:cNvCxnSpPr>
            <p:nvPr/>
          </p:nvCxnSpPr>
          <p:spPr>
            <a:xfrm flipH="1">
              <a:off x="1033200" y="3212976"/>
              <a:ext cx="3402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字方塊 41"/>
          <p:cNvSpPr txBox="1"/>
          <p:nvPr/>
        </p:nvSpPr>
        <p:spPr>
          <a:xfrm>
            <a:off x="1725088" y="122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①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0717" y="287791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②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592685" y="42036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③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736701" y="52837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④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086865" y="987407"/>
            <a:ext cx="4517583" cy="2554545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for(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=0;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&lt;=2;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++)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printf</a:t>
            </a:r>
            <a:r>
              <a:rPr lang="en-US" altLang="zh-TW" sz="3200" dirty="0">
                <a:latin typeface="微軟正黑體" pitchFamily="34" charset="-120"/>
              </a:rPr>
              <a:t>("%s", "CSIE")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3779912" y="3673214"/>
            <a:ext cx="5184576" cy="442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①、宣告</a:t>
            </a:r>
            <a:r>
              <a:rPr kumimoji="1" lang="zh-TW" altLang="en-US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整數變數</a:t>
            </a:r>
            <a:r>
              <a:rPr kumimoji="1" lang="en-US" altLang="zh-TW" sz="2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i</a:t>
            </a: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並設定</a:t>
            </a:r>
            <a:r>
              <a:rPr kumimoji="1" lang="zh-TW" altLang="en-US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初始值為</a:t>
            </a:r>
            <a:r>
              <a:rPr kumimoji="1"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0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3779912" y="4249278"/>
            <a:ext cx="1512168" cy="4426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②、</a:t>
            </a:r>
            <a:r>
              <a:rPr kumimoji="1"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0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&lt;=2</a:t>
            </a:r>
            <a:endParaRPr kumimoji="1"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5508104" y="4249278"/>
            <a:ext cx="1368152" cy="4426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③、</a:t>
            </a:r>
            <a:r>
              <a:rPr kumimoji="1"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CSIE</a:t>
            </a:r>
            <a:endParaRPr kumimoji="1" lang="en-US" altLang="zh-TW" sz="2000" b="1" dirty="0">
              <a:solidFill>
                <a:srgbClr val="FF0066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074000" y="4249278"/>
            <a:ext cx="1872208" cy="4426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④、</a:t>
            </a:r>
            <a:r>
              <a:rPr kumimoji="1" lang="en-US" altLang="zh-TW" sz="20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i</a:t>
            </a: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加為</a:t>
            </a:r>
            <a:r>
              <a:rPr kumimoji="1"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1</a:t>
            </a:r>
          </a:p>
        </p:txBody>
      </p:sp>
      <p:sp>
        <p:nvSpPr>
          <p:cNvPr id="63" name="圓角矩形 62"/>
          <p:cNvSpPr/>
          <p:nvPr/>
        </p:nvSpPr>
        <p:spPr>
          <a:xfrm>
            <a:off x="3779912" y="4798012"/>
            <a:ext cx="1512168" cy="4426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②、</a:t>
            </a:r>
            <a:r>
              <a:rPr kumimoji="1"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1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&lt;=2</a:t>
            </a:r>
            <a:endParaRPr kumimoji="1"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5508104" y="4798012"/>
            <a:ext cx="1368152" cy="4426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③、</a:t>
            </a:r>
            <a:r>
              <a:rPr kumimoji="1"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CSIE</a:t>
            </a:r>
            <a:endParaRPr kumimoji="1" lang="en-US" altLang="zh-TW" sz="2000" b="1" dirty="0">
              <a:solidFill>
                <a:srgbClr val="FF0066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7074000" y="4798012"/>
            <a:ext cx="1872208" cy="4426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④、</a:t>
            </a:r>
            <a:r>
              <a:rPr kumimoji="1" lang="en-US" altLang="zh-TW" sz="20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i</a:t>
            </a: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加為</a:t>
            </a:r>
            <a:r>
              <a:rPr kumimoji="1"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</a:t>
            </a:r>
          </a:p>
        </p:txBody>
      </p:sp>
      <p:sp>
        <p:nvSpPr>
          <p:cNvPr id="66" name="圓角矩形 65"/>
          <p:cNvSpPr/>
          <p:nvPr/>
        </p:nvSpPr>
        <p:spPr>
          <a:xfrm>
            <a:off x="3779912" y="5363450"/>
            <a:ext cx="1512168" cy="4426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②、</a:t>
            </a:r>
            <a:r>
              <a:rPr kumimoji="1"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&lt;=2</a:t>
            </a:r>
            <a:endParaRPr kumimoji="1"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508104" y="5363450"/>
            <a:ext cx="1368152" cy="4426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③、</a:t>
            </a:r>
            <a:r>
              <a:rPr kumimoji="1"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CSIE</a:t>
            </a:r>
            <a:endParaRPr kumimoji="1" lang="en-US" altLang="zh-TW" sz="2000" b="1" dirty="0">
              <a:solidFill>
                <a:srgbClr val="FF0066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7074000" y="5363450"/>
            <a:ext cx="1872208" cy="4426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④、</a:t>
            </a:r>
            <a:r>
              <a:rPr kumimoji="1" lang="en-US" altLang="zh-TW" sz="20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i</a:t>
            </a: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加為</a:t>
            </a:r>
            <a:r>
              <a:rPr kumimoji="1"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3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3779912" y="5937946"/>
            <a:ext cx="1512168" cy="4426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kumimoji="1"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②、</a:t>
            </a:r>
            <a:r>
              <a:rPr kumimoji="1"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3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&lt;=</a:t>
            </a:r>
            <a:r>
              <a:rPr kumimoji="1"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</a:t>
            </a:r>
            <a:endParaRPr kumimoji="1"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75" name="向右箭號 74"/>
          <p:cNvSpPr/>
          <p:nvPr/>
        </p:nvSpPr>
        <p:spPr>
          <a:xfrm>
            <a:off x="5408800" y="6066000"/>
            <a:ext cx="720000" cy="324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kumimoji="1" lang="zh-TW" altLang="en-US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200515" y="586217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判斷結果錯誤</a:t>
            </a:r>
            <a:endParaRPr lang="en-US" altLang="zh-TW" sz="2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迴圈結束執行</a:t>
            </a:r>
            <a:endParaRPr lang="zh-TW" alt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087669" y="18137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6699"/>
                </a:solidFill>
                <a:latin typeface="微軟正黑體" pitchFamily="34" charset="-120"/>
                <a:ea typeface="微軟正黑體" pitchFamily="34" charset="-120"/>
              </a:rPr>
              <a:t>①</a:t>
            </a:r>
            <a:endParaRPr lang="zh-TW" altLang="en-US" sz="2400" b="1" dirty="0">
              <a:solidFill>
                <a:srgbClr val="FF669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383813" y="18137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6699"/>
                </a:solidFill>
                <a:latin typeface="微軟正黑體" pitchFamily="34" charset="-120"/>
                <a:ea typeface="微軟正黑體" pitchFamily="34" charset="-120"/>
              </a:rPr>
              <a:t>②</a:t>
            </a:r>
            <a:endParaRPr lang="zh-TW" altLang="en-US" sz="2400" b="1" dirty="0">
              <a:solidFill>
                <a:srgbClr val="FF669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97877" y="2821872"/>
            <a:ext cx="502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6699"/>
                </a:solidFill>
                <a:latin typeface="微軟正黑體" pitchFamily="34" charset="-120"/>
                <a:ea typeface="微軟正黑體" pitchFamily="34" charset="-120"/>
              </a:rPr>
              <a:t>③</a:t>
            </a:r>
            <a:endParaRPr lang="zh-TW" altLang="en-US" sz="2400" dirty="0">
              <a:solidFill>
                <a:srgbClr val="FF669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270559" y="18697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6699"/>
                </a:solidFill>
                <a:latin typeface="微軟正黑體" pitchFamily="34" charset="-120"/>
                <a:ea typeface="微軟正黑體" pitchFamily="34" charset="-120"/>
              </a:rPr>
              <a:t>④</a:t>
            </a:r>
            <a:endParaRPr lang="zh-TW" altLang="en-US" sz="2400" dirty="0">
              <a:solidFill>
                <a:srgbClr val="FF669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/>
          <p:cNvSpPr/>
          <p:nvPr/>
        </p:nvSpPr>
        <p:spPr>
          <a:xfrm>
            <a:off x="5292080" y="662591"/>
            <a:ext cx="1299363" cy="1007153"/>
          </a:xfrm>
          <a:custGeom>
            <a:avLst/>
            <a:gdLst>
              <a:gd name="connsiteX0" fmla="*/ 0 w 2008682"/>
              <a:gd name="connsiteY0" fmla="*/ 889417 h 919397"/>
              <a:gd name="connsiteX1" fmla="*/ 479685 w 2008682"/>
              <a:gd name="connsiteY1" fmla="*/ 259830 h 919397"/>
              <a:gd name="connsiteX2" fmla="*/ 1214203 w 2008682"/>
              <a:gd name="connsiteY2" fmla="*/ 109928 h 919397"/>
              <a:gd name="connsiteX3" fmla="*/ 2008682 w 2008682"/>
              <a:gd name="connsiteY3" fmla="*/ 919397 h 919397"/>
              <a:gd name="connsiteX4" fmla="*/ 2008682 w 2008682"/>
              <a:gd name="connsiteY4" fmla="*/ 919397 h 9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82" h="919397">
                <a:moveTo>
                  <a:pt x="0" y="889417"/>
                </a:moveTo>
                <a:cubicBezTo>
                  <a:pt x="138659" y="639581"/>
                  <a:pt x="277318" y="389745"/>
                  <a:pt x="479685" y="259830"/>
                </a:cubicBezTo>
                <a:cubicBezTo>
                  <a:pt x="682052" y="129915"/>
                  <a:pt x="959370" y="0"/>
                  <a:pt x="1214203" y="109928"/>
                </a:cubicBezTo>
                <a:cubicBezTo>
                  <a:pt x="1469036" y="219856"/>
                  <a:pt x="2008682" y="919397"/>
                  <a:pt x="2008682" y="919397"/>
                </a:cubicBezTo>
                <a:lnTo>
                  <a:pt x="2008682" y="919397"/>
                </a:lnTo>
              </a:path>
            </a:pathLst>
          </a:custGeom>
          <a:noFill/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/>
          <p:cNvSpPr/>
          <p:nvPr/>
        </p:nvSpPr>
        <p:spPr>
          <a:xfrm>
            <a:off x="5981560" y="2034000"/>
            <a:ext cx="432048" cy="544498"/>
          </a:xfrm>
          <a:custGeom>
            <a:avLst/>
            <a:gdLst>
              <a:gd name="connsiteX0" fmla="*/ 1139253 w 1139253"/>
              <a:gd name="connsiteY0" fmla="*/ 19987 h 484682"/>
              <a:gd name="connsiteX1" fmla="*/ 614597 w 1139253"/>
              <a:gd name="connsiteY1" fmla="*/ 34977 h 484682"/>
              <a:gd name="connsiteX2" fmla="*/ 104931 w 1139253"/>
              <a:gd name="connsiteY2" fmla="*/ 229849 h 484682"/>
              <a:gd name="connsiteX3" fmla="*/ 0 w 1139253"/>
              <a:gd name="connsiteY3" fmla="*/ 484682 h 48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253" h="484682">
                <a:moveTo>
                  <a:pt x="1139253" y="19987"/>
                </a:moveTo>
                <a:cubicBezTo>
                  <a:pt x="963118" y="9993"/>
                  <a:pt x="786984" y="0"/>
                  <a:pt x="614597" y="34977"/>
                </a:cubicBezTo>
                <a:cubicBezTo>
                  <a:pt x="442210" y="69954"/>
                  <a:pt x="207364" y="154898"/>
                  <a:pt x="104931" y="229849"/>
                </a:cubicBezTo>
                <a:cubicBezTo>
                  <a:pt x="2498" y="304800"/>
                  <a:pt x="1249" y="394741"/>
                  <a:pt x="0" y="484682"/>
                </a:cubicBezTo>
              </a:path>
            </a:pathLst>
          </a:cu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/>
          <p:cNvSpPr/>
          <p:nvPr/>
        </p:nvSpPr>
        <p:spPr>
          <a:xfrm rot="21177752">
            <a:off x="6250925" y="2328184"/>
            <a:ext cx="1453331" cy="1048331"/>
          </a:xfrm>
          <a:custGeom>
            <a:avLst/>
            <a:gdLst>
              <a:gd name="connsiteX0" fmla="*/ 0 w 2083633"/>
              <a:gd name="connsiteY0" fmla="*/ 824459 h 1039318"/>
              <a:gd name="connsiteX1" fmla="*/ 329784 w 2083633"/>
              <a:gd name="connsiteY1" fmla="*/ 1019331 h 1039318"/>
              <a:gd name="connsiteX2" fmla="*/ 1244184 w 2083633"/>
              <a:gd name="connsiteY2" fmla="*/ 944380 h 1039318"/>
              <a:gd name="connsiteX3" fmla="*/ 1903751 w 2083633"/>
              <a:gd name="connsiteY3" fmla="*/ 554636 h 1039318"/>
              <a:gd name="connsiteX4" fmla="*/ 2083633 w 2083633"/>
              <a:gd name="connsiteY4" fmla="*/ 0 h 103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3633" h="1039318">
                <a:moveTo>
                  <a:pt x="0" y="824459"/>
                </a:moveTo>
                <a:cubicBezTo>
                  <a:pt x="61210" y="911901"/>
                  <a:pt x="122420" y="999344"/>
                  <a:pt x="329784" y="1019331"/>
                </a:cubicBezTo>
                <a:cubicBezTo>
                  <a:pt x="537148" y="1039318"/>
                  <a:pt x="981856" y="1021829"/>
                  <a:pt x="1244184" y="944380"/>
                </a:cubicBezTo>
                <a:cubicBezTo>
                  <a:pt x="1506512" y="866931"/>
                  <a:pt x="1763843" y="712033"/>
                  <a:pt x="1903751" y="554636"/>
                </a:cubicBezTo>
                <a:cubicBezTo>
                  <a:pt x="2043659" y="397239"/>
                  <a:pt x="2063646" y="198619"/>
                  <a:pt x="2083633" y="0"/>
                </a:cubicBezTo>
              </a:path>
            </a:pathLst>
          </a:cu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/>
          <p:cNvSpPr/>
          <p:nvPr/>
        </p:nvSpPr>
        <p:spPr>
          <a:xfrm>
            <a:off x="6732241" y="661632"/>
            <a:ext cx="1152128" cy="1007153"/>
          </a:xfrm>
          <a:custGeom>
            <a:avLst/>
            <a:gdLst>
              <a:gd name="connsiteX0" fmla="*/ 0 w 2008682"/>
              <a:gd name="connsiteY0" fmla="*/ 889417 h 919397"/>
              <a:gd name="connsiteX1" fmla="*/ 479685 w 2008682"/>
              <a:gd name="connsiteY1" fmla="*/ 259830 h 919397"/>
              <a:gd name="connsiteX2" fmla="*/ 1214203 w 2008682"/>
              <a:gd name="connsiteY2" fmla="*/ 109928 h 919397"/>
              <a:gd name="connsiteX3" fmla="*/ 2008682 w 2008682"/>
              <a:gd name="connsiteY3" fmla="*/ 919397 h 919397"/>
              <a:gd name="connsiteX4" fmla="*/ 2008682 w 2008682"/>
              <a:gd name="connsiteY4" fmla="*/ 919397 h 9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82" h="919397">
                <a:moveTo>
                  <a:pt x="0" y="889417"/>
                </a:moveTo>
                <a:cubicBezTo>
                  <a:pt x="138659" y="639581"/>
                  <a:pt x="277318" y="389745"/>
                  <a:pt x="479685" y="259830"/>
                </a:cubicBezTo>
                <a:cubicBezTo>
                  <a:pt x="682052" y="129915"/>
                  <a:pt x="959370" y="0"/>
                  <a:pt x="1214203" y="109928"/>
                </a:cubicBezTo>
                <a:cubicBezTo>
                  <a:pt x="1469036" y="219856"/>
                  <a:pt x="2008682" y="919397"/>
                  <a:pt x="2008682" y="919397"/>
                </a:cubicBezTo>
                <a:lnTo>
                  <a:pt x="2008682" y="919397"/>
                </a:lnTo>
              </a:path>
            </a:pathLst>
          </a:custGeom>
          <a:ln w="571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標題 1"/>
          <p:cNvSpPr>
            <a:spLocks noGrp="1"/>
          </p:cNvSpPr>
          <p:nvPr>
            <p:ph type="title"/>
          </p:nvPr>
        </p:nvSpPr>
        <p:spPr>
          <a:xfrm>
            <a:off x="-966282" y="-174147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迴圈的</a:t>
            </a:r>
            <a:r>
              <a:rPr lang="zh-TW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執行順序</a:t>
            </a:r>
          </a:p>
        </p:txBody>
      </p:sp>
    </p:spTree>
    <p:extLst>
      <p:ext uri="{BB962C8B-B14F-4D97-AF65-F5344CB8AC3E}">
        <p14:creationId xmlns:p14="http://schemas.microsoft.com/office/powerpoint/2010/main" val="19490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3" grpId="0" animBg="1"/>
      <p:bldP spid="2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75" grpId="0" animBg="1"/>
      <p:bldP spid="76" grpId="0"/>
      <p:bldP spid="78" grpId="0"/>
      <p:bldP spid="79" grpId="0"/>
      <p:bldP spid="80" grpId="0"/>
      <p:bldP spid="81" grpId="0"/>
      <p:bldP spid="82" grpId="0" animBg="1"/>
      <p:bldP spid="82" grpId="1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86" grpId="0" animBg="1"/>
      <p:bldP spid="86" grpId="1" animBg="1"/>
      <p:bldP spid="86" grpId="2" animBg="1"/>
      <p:bldP spid="86" grpId="3" animBg="1"/>
      <p:bldP spid="86" grpId="4" animBg="1"/>
      <p:bldP spid="86" grpId="7" animBg="1"/>
      <p:bldP spid="87" grpId="0" animBg="1"/>
      <p:bldP spid="87" grpId="1" animBg="1"/>
      <p:bldP spid="87" grpId="2" animBg="1"/>
      <p:bldP spid="87" grpId="3" animBg="1"/>
      <p:bldP spid="87" grpId="6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題目敘述：請撰寫一個程式計算</a:t>
            </a:r>
            <a:r>
              <a:rPr lang="en-US" altLang="zh-TW" sz="2800" b="1" u="sng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800" b="1" u="sng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en-US" altLang="zh-TW" sz="2800" b="1" u="sng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1000</a:t>
            </a:r>
            <a:r>
              <a:rPr lang="zh-TW" altLang="en-US" sz="2800" b="1" u="sng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之間所有偶數的和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75270" y="3201101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程式開始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1932212" y="3573016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55776" y="3068960"/>
            <a:ext cx="1512168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變數初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始化宣告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= 2;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4644008" y="2913069"/>
            <a:ext cx="2016224" cy="1296144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&lt;= 1000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067944" y="3561141"/>
            <a:ext cx="576064" cy="11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96615" y="4005064"/>
            <a:ext cx="1728192" cy="7920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程式敘述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660711" y="3573016"/>
            <a:ext cx="910800" cy="0"/>
          </a:xfrm>
          <a:prstGeom prst="straightConnector1">
            <a:avLst/>
          </a:prstGeom>
          <a:ln w="571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96615" y="5229200"/>
            <a:ext cx="1800200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改變量運算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24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+ 2;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>
            <a:stCxn id="10" idx="2"/>
          </p:cNvCxnSpPr>
          <p:nvPr/>
        </p:nvCxnSpPr>
        <p:spPr>
          <a:xfrm>
            <a:off x="7560711" y="4797152"/>
            <a:ext cx="0" cy="43204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560711" y="3573016"/>
            <a:ext cx="0" cy="43204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5628370" y="2625037"/>
            <a:ext cx="3096344" cy="3900307"/>
            <a:chOff x="5628370" y="2625037"/>
            <a:chExt cx="3096344" cy="3900307"/>
          </a:xfrm>
        </p:grpSpPr>
        <p:grpSp>
          <p:nvGrpSpPr>
            <p:cNvPr id="15" name="群組 14"/>
            <p:cNvGrpSpPr/>
            <p:nvPr/>
          </p:nvGrpSpPr>
          <p:grpSpPr>
            <a:xfrm>
              <a:off x="5628370" y="2625037"/>
              <a:ext cx="3096344" cy="3900307"/>
              <a:chOff x="5628370" y="2625037"/>
              <a:chExt cx="3096344" cy="3900307"/>
            </a:xfrm>
          </p:grpSpPr>
          <p:cxnSp>
            <p:nvCxnSpPr>
              <p:cNvPr id="30" name="直線接點 29"/>
              <p:cNvCxnSpPr/>
              <p:nvPr/>
            </p:nvCxnSpPr>
            <p:spPr>
              <a:xfrm>
                <a:off x="7572586" y="6309320"/>
                <a:ext cx="0" cy="216024"/>
              </a:xfrm>
              <a:prstGeom prst="line">
                <a:avLst/>
              </a:prstGeom>
              <a:ln w="57150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>
                <a:off x="7572586" y="6525344"/>
                <a:ext cx="1152128" cy="0"/>
              </a:xfrm>
              <a:prstGeom prst="straightConnector1">
                <a:avLst/>
              </a:prstGeom>
              <a:ln w="57150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8677214" y="2625037"/>
                <a:ext cx="0" cy="3888432"/>
              </a:xfrm>
              <a:prstGeom prst="line">
                <a:avLst/>
              </a:prstGeom>
              <a:ln w="57150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5628370" y="2636912"/>
                <a:ext cx="3024336" cy="0"/>
              </a:xfrm>
              <a:prstGeom prst="line">
                <a:avLst/>
              </a:prstGeom>
              <a:ln w="57150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單箭頭接點 40"/>
            <p:cNvCxnSpPr/>
            <p:nvPr/>
          </p:nvCxnSpPr>
          <p:spPr>
            <a:xfrm>
              <a:off x="5662479" y="2625037"/>
              <a:ext cx="0" cy="28803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直線單箭頭接點 42"/>
          <p:cNvCxnSpPr/>
          <p:nvPr/>
        </p:nvCxnSpPr>
        <p:spPr>
          <a:xfrm>
            <a:off x="5640245" y="4209213"/>
            <a:ext cx="0" cy="864096"/>
          </a:xfrm>
          <a:prstGeom prst="straightConnector1">
            <a:avLst/>
          </a:prstGeom>
          <a:ln w="571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4439859" y="5085184"/>
            <a:ext cx="1224136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2783675" y="4797152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程式結束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924251" y="311135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endParaRPr lang="zh-TW" altLang="en-US" sz="2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9854" y="4365104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否</a:t>
            </a:r>
            <a:endParaRPr lang="zh-TW" altLang="en-US" sz="2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1043490" y="341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「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」迴圈指令執行範例：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80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3" grpId="0" animBg="1"/>
      <p:bldP spid="46" grpId="0" animBg="1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628800"/>
            <a:ext cx="8219256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1800" dirty="0">
                <a:latin typeface="微軟正黑體" pitchFamily="34" charset="-120"/>
              </a:rPr>
              <a:t>#include&lt;</a:t>
            </a:r>
            <a:r>
              <a:rPr lang="en-US" altLang="zh-TW" sz="1800" dirty="0" err="1">
                <a:latin typeface="微軟正黑體" pitchFamily="34" charset="-120"/>
              </a:rPr>
              <a:t>stdio.h</a:t>
            </a:r>
            <a:r>
              <a:rPr lang="en-US" altLang="zh-TW" sz="1800" dirty="0" smtClean="0">
                <a:latin typeface="微軟正黑體" pitchFamily="34" charset="-120"/>
              </a:rPr>
              <a:t>&gt;</a:t>
            </a:r>
          </a:p>
          <a:p>
            <a:pPr>
              <a:buNone/>
            </a:pPr>
            <a:endParaRPr lang="en-US" altLang="zh-TW" sz="105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main( ) {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 </a:t>
            </a: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 , sum = 0;</a:t>
            </a:r>
          </a:p>
          <a:p>
            <a:pPr>
              <a:buNone/>
            </a:pPr>
            <a:endParaRPr lang="en-US" altLang="zh-TW" sz="12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for( </a:t>
            </a:r>
            <a:r>
              <a:rPr lang="en-US" altLang="zh-TW" sz="2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= 2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2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&lt;= 1000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2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2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+ 2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{</a:t>
            </a:r>
          </a:p>
          <a:p>
            <a:pPr>
              <a:buNone/>
            </a:pP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        sum = sum + </a:t>
            </a:r>
            <a:r>
              <a:rPr lang="en-US" altLang="zh-TW" sz="2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}</a:t>
            </a:r>
          </a:p>
          <a:p>
            <a:pPr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printf</a:t>
            </a:r>
            <a:r>
              <a:rPr lang="en-US" altLang="zh-TW" sz="2000" b="1" dirty="0" smtClean="0">
                <a:latin typeface="微軟正黑體" pitchFamily="34" charset="-120"/>
              </a:rPr>
              <a:t>( "</a:t>
            </a:r>
            <a:r>
              <a:rPr lang="en-US" altLang="zh-TW" sz="2000" b="1" dirty="0">
                <a:latin typeface="微軟正黑體" pitchFamily="34" charset="-120"/>
              </a:rPr>
              <a:t>2</a:t>
            </a:r>
            <a:r>
              <a:rPr lang="zh-TW" altLang="en-US" sz="2000" b="1" dirty="0">
                <a:latin typeface="微軟正黑體" pitchFamily="34" charset="-120"/>
              </a:rPr>
              <a:t>到</a:t>
            </a:r>
            <a:r>
              <a:rPr lang="en-US" altLang="zh-TW" sz="2000" b="1" dirty="0">
                <a:latin typeface="微軟正黑體" pitchFamily="34" charset="-120"/>
              </a:rPr>
              <a:t>1000</a:t>
            </a:r>
            <a:r>
              <a:rPr lang="zh-TW" altLang="en-US" sz="2000" b="1" dirty="0">
                <a:latin typeface="微軟正黑體" pitchFamily="34" charset="-120"/>
              </a:rPr>
              <a:t>偶數總和為</a:t>
            </a:r>
            <a:r>
              <a:rPr lang="zh-TW" altLang="en-US" sz="2000" b="1" dirty="0" smtClean="0">
                <a:latin typeface="微軟正黑體" pitchFamily="34" charset="-120"/>
              </a:rPr>
              <a:t>：</a:t>
            </a:r>
            <a:r>
              <a:rPr lang="en-US" altLang="zh-TW" sz="2000" b="1" dirty="0" smtClean="0">
                <a:latin typeface="微軟正黑體" pitchFamily="34" charset="-120"/>
              </a:rPr>
              <a:t>%d </a:t>
            </a:r>
            <a:r>
              <a:rPr lang="en-US" altLang="zh-TW" sz="2000" b="1" dirty="0">
                <a:latin typeface="微軟正黑體" pitchFamily="34" charset="-120"/>
              </a:rPr>
              <a:t>"</a:t>
            </a:r>
            <a:r>
              <a:rPr lang="en-US" altLang="zh-TW" sz="2000" b="1" dirty="0" smtClean="0">
                <a:latin typeface="微軟正黑體" pitchFamily="34" charset="-120"/>
              </a:rPr>
              <a:t>, sum )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;</a:t>
            </a:r>
          </a:p>
          <a:p>
            <a:pPr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   return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圖說文字 5"/>
          <p:cNvSpPr/>
          <p:nvPr/>
        </p:nvSpPr>
        <p:spPr>
          <a:xfrm>
            <a:off x="5381242" y="3265820"/>
            <a:ext cx="3151197" cy="936104"/>
          </a:xfrm>
          <a:prstGeom prst="wedgeRectCallout">
            <a:avLst>
              <a:gd name="adj1" fmla="val -61404"/>
              <a:gd name="adj2" fmla="val -438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離開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迴圈後，「</a:t>
            </a:r>
            <a:r>
              <a:rPr lang="en-US" altLang="zh-TW" sz="28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變為？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66985" y="3697868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9900"/>
                </a:solidFill>
                <a:latin typeface="微軟正黑體" pitchFamily="34" charset="-120"/>
                <a:ea typeface="微軟正黑體" pitchFamily="34" charset="-120"/>
              </a:rPr>
              <a:t>1002</a:t>
            </a:r>
            <a:endParaRPr lang="zh-TW" altLang="en-US" sz="2800" b="1" dirty="0">
              <a:solidFill>
                <a:srgbClr val="FF99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/>
          <a:srcRect l="11679" t="23625" r="73435" b="71895"/>
          <a:stretch>
            <a:fillRect/>
          </a:stretch>
        </p:blipFill>
        <p:spPr bwMode="auto">
          <a:xfrm>
            <a:off x="3995936" y="1665358"/>
            <a:ext cx="4464496" cy="75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83568" y="219704"/>
            <a:ext cx="7776864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「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」迴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圈執行範例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程式碼：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08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algn="just" hangingPunct="0"/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下表是臺南市今年度一月至六月的每月雨量總和，請撰寫一個程式，計算出</a:t>
            </a:r>
            <a:r>
              <a:rPr lang="zh-TW" altLang="en-US" sz="2800" b="1" u="sng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上半年的總雨量及平均雨量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6604"/>
              </p:ext>
            </p:extLst>
          </p:nvPr>
        </p:nvGraphicFramePr>
        <p:xfrm>
          <a:off x="6994800" y="2636912"/>
          <a:ext cx="2088232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9358"/>
                <a:gridCol w="1328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月份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雨量</a:t>
                      </a:r>
                      <a:r>
                        <a:rPr lang="en-US" altLang="zh-TW" sz="2000" dirty="0" smtClean="0"/>
                        <a:t>(mm)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r>
                        <a:rPr lang="zh-TW" altLang="en-US" sz="2400" dirty="0" smtClean="0"/>
                        <a:t>月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5.5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r>
                        <a:rPr lang="zh-TW" altLang="en-US" sz="2400" dirty="0" smtClean="0"/>
                        <a:t>月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40.0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r>
                        <a:rPr lang="zh-TW" altLang="en-US" sz="2400" dirty="0" smtClean="0"/>
                        <a:t>月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6.5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r>
                        <a:rPr lang="zh-TW" altLang="en-US" sz="2400" dirty="0" smtClean="0"/>
                        <a:t>月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141.5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r>
                        <a:rPr lang="zh-TW" altLang="en-US" sz="2400" dirty="0" smtClean="0"/>
                        <a:t>月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404.5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r>
                        <a:rPr lang="zh-TW" altLang="en-US" sz="2400" dirty="0" smtClean="0"/>
                        <a:t>月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803.5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07504" y="3212976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程式開始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單箭頭接點 7"/>
          <p:cNvCxnSpPr>
            <a:stCxn id="7" idx="3"/>
          </p:cNvCxnSpPr>
          <p:nvPr/>
        </p:nvCxnSpPr>
        <p:spPr>
          <a:xfrm>
            <a:off x="1763688" y="3573016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95736" y="3068960"/>
            <a:ext cx="1512168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變數初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始化宣告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= 1;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067944" y="2924944"/>
            <a:ext cx="2016224" cy="1296144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月份</a:t>
            </a:r>
            <a:r>
              <a:rPr lang="en-US" altLang="zh-TW" sz="2400" b="1" dirty="0" err="1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&lt;= 6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707904" y="3573016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301208"/>
            <a:ext cx="1728192" cy="792088"/>
            <a:chOff x="4932040" y="5301208"/>
            <a:chExt cx="1728192" cy="792088"/>
          </a:xfrm>
        </p:grpSpPr>
        <p:sp>
          <p:nvSpPr>
            <p:cNvPr id="12" name="矩形 11"/>
            <p:cNvSpPr/>
            <p:nvPr/>
          </p:nvSpPr>
          <p:spPr>
            <a:xfrm>
              <a:off x="4932040" y="5301208"/>
              <a:ext cx="1728192" cy="576064"/>
            </a:xfrm>
            <a:prstGeom prst="rect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加總雨量</a:t>
              </a:r>
              <a:endPara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5" name="直線單箭頭接點 14"/>
            <p:cNvCxnSpPr>
              <a:stCxn id="12" idx="2"/>
            </p:cNvCxnSpPr>
            <p:nvPr/>
          </p:nvCxnSpPr>
          <p:spPr>
            <a:xfrm>
              <a:off x="5796136" y="5877272"/>
              <a:ext cx="0" cy="216024"/>
            </a:xfrm>
            <a:prstGeom prst="straightConnector1">
              <a:avLst/>
            </a:prstGeom>
            <a:ln w="57150"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4932040" y="2636912"/>
            <a:ext cx="1965560" cy="4104456"/>
            <a:chOff x="4932040" y="2636912"/>
            <a:chExt cx="1965560" cy="4104456"/>
          </a:xfrm>
        </p:grpSpPr>
        <p:sp>
          <p:nvSpPr>
            <p:cNvPr id="14" name="矩形 13"/>
            <p:cNvSpPr/>
            <p:nvPr/>
          </p:nvSpPr>
          <p:spPr>
            <a:xfrm>
              <a:off x="4932040" y="6093296"/>
              <a:ext cx="1728192" cy="531440"/>
            </a:xfrm>
            <a:prstGeom prst="rect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月份 </a:t>
              </a:r>
              <a:r>
                <a:rPr lang="en-US" altLang="zh-TW" sz="2400" b="1" dirty="0" err="1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i</a:t>
              </a:r>
              <a:r>
                <a:rPr lang="en-US" altLang="zh-TW" sz="2400" b="1" dirty="0" smtClean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++;</a:t>
              </a:r>
              <a:endParaRPr lang="zh-TW" altLang="en-US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5796136" y="6597352"/>
              <a:ext cx="0" cy="144016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796136" y="6741368"/>
              <a:ext cx="1080000" cy="0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V="1">
              <a:off x="6876256" y="2636912"/>
              <a:ext cx="0" cy="4104456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5061600" y="2636912"/>
              <a:ext cx="1836000" cy="0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0" idx="0"/>
            </p:cNvCxnSpPr>
            <p:nvPr/>
          </p:nvCxnSpPr>
          <p:spPr>
            <a:xfrm>
              <a:off x="5076056" y="2636912"/>
              <a:ext cx="0" cy="28803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395536" y="5013176"/>
            <a:ext cx="1656184" cy="72008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程式結束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5986512" y="3111351"/>
            <a:ext cx="492444" cy="1397769"/>
            <a:chOff x="5986512" y="3111351"/>
            <a:chExt cx="492444" cy="1397769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6084168" y="3573016"/>
              <a:ext cx="313200" cy="0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6372200" y="3573016"/>
              <a:ext cx="0" cy="93610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5986512" y="3111351"/>
              <a:ext cx="492444" cy="461665"/>
            </a:xfrm>
            <a:prstGeom prst="rect">
              <a:avLst/>
            </a:prstGeom>
            <a:ln w="57150">
              <a:noFill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是</a:t>
              </a:r>
              <a:endParaRPr lang="zh-TW" altLang="en-US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932040" y="4509120"/>
            <a:ext cx="1728192" cy="792088"/>
            <a:chOff x="4932040" y="4509120"/>
            <a:chExt cx="1728192" cy="792088"/>
          </a:xfrm>
        </p:grpSpPr>
        <p:sp>
          <p:nvSpPr>
            <p:cNvPr id="30" name="平行四邊形 29"/>
            <p:cNvSpPr/>
            <p:nvPr/>
          </p:nvSpPr>
          <p:spPr>
            <a:xfrm>
              <a:off x="4932040" y="4509120"/>
              <a:ext cx="1728192" cy="576064"/>
            </a:xfrm>
            <a:prstGeom prst="parallelogram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zh-TW" altLang="en-US" sz="2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輸入雨量</a:t>
              </a:r>
              <a:endParaRPr lang="en-US" altLang="zh-TW" sz="2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5796136" y="5085184"/>
              <a:ext cx="0" cy="216024"/>
            </a:xfrm>
            <a:prstGeom prst="straightConnector1">
              <a:avLst/>
            </a:prstGeom>
            <a:ln w="57150"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群組 35"/>
          <p:cNvGrpSpPr/>
          <p:nvPr/>
        </p:nvGrpSpPr>
        <p:grpSpPr>
          <a:xfrm>
            <a:off x="3923928" y="4221088"/>
            <a:ext cx="1152128" cy="1152128"/>
            <a:chOff x="3923928" y="4221088"/>
            <a:chExt cx="1152128" cy="1152128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5076056" y="4221088"/>
              <a:ext cx="0" cy="144016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flipH="1">
              <a:off x="4327256" y="4365104"/>
              <a:ext cx="748800" cy="0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4474344" y="4365104"/>
              <a:ext cx="492444" cy="461665"/>
            </a:xfrm>
            <a:prstGeom prst="rect">
              <a:avLst/>
            </a:prstGeom>
            <a:ln w="57150">
              <a:noFill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否</a:t>
              </a:r>
              <a:endParaRPr lang="zh-TW" altLang="en-US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4355976" y="4365104"/>
              <a:ext cx="0" cy="1008112"/>
            </a:xfrm>
            <a:prstGeom prst="line">
              <a:avLst/>
            </a:prstGeom>
            <a:ln w="571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H="1">
              <a:off x="3923928" y="5373216"/>
              <a:ext cx="43204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平行四邊形 57"/>
          <p:cNvSpPr/>
          <p:nvPr/>
        </p:nvSpPr>
        <p:spPr>
          <a:xfrm>
            <a:off x="2339752" y="4869160"/>
            <a:ext cx="1728192" cy="1080120"/>
          </a:xfrm>
          <a:prstGeom prst="parallelogram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輸出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總雨量與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平均雨量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2051720" y="5373216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標題 1"/>
          <p:cNvSpPr txBox="1">
            <a:spLocks/>
          </p:cNvSpPr>
          <p:nvPr/>
        </p:nvSpPr>
        <p:spPr>
          <a:xfrm>
            <a:off x="1043490" y="341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「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」迴圈指令練習：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9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" y="1340768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main( ){   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float rain , average , sum = 0;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>
              <a:buNone/>
            </a:pPr>
            <a:endParaRPr lang="en-US" altLang="zh-TW" sz="11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for( </a:t>
            </a:r>
            <a:r>
              <a:rPr lang="en-US" altLang="zh-TW" sz="2000" b="1" dirty="0" err="1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= 1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2000" b="1" dirty="0" err="1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 &lt;= 6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en-US" altLang="zh-TW" sz="2000" b="1" dirty="0" err="1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++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{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    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printf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en-US" altLang="zh-TW" sz="2000" b="1" dirty="0" smtClean="0">
                <a:latin typeface="微軟正黑體" pitchFamily="34" charset="-120"/>
              </a:rPr>
              <a:t>"</a:t>
            </a:r>
            <a:r>
              <a:rPr lang="zh-TW" altLang="en-US" sz="2000" b="1" dirty="0">
                <a:latin typeface="微軟正黑體" pitchFamily="34" charset="-120"/>
              </a:rPr>
              <a:t>請</a:t>
            </a:r>
            <a:r>
              <a:rPr lang="zh-TW" altLang="en-US" sz="2000" b="1" dirty="0" smtClean="0">
                <a:latin typeface="微軟正黑體" pitchFamily="34" charset="-120"/>
              </a:rPr>
              <a:t>輸入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</a:rPr>
              <a:t>%d</a:t>
            </a:r>
            <a:r>
              <a:rPr lang="zh-TW" altLang="en-US" sz="2000" b="1" dirty="0" smtClean="0">
                <a:latin typeface="微軟正黑體" pitchFamily="34" charset="-120"/>
              </a:rPr>
              <a:t>月</a:t>
            </a:r>
            <a:r>
              <a:rPr lang="zh-TW" altLang="en-US" sz="2000" b="1" dirty="0">
                <a:latin typeface="微軟正黑體" pitchFamily="34" charset="-120"/>
              </a:rPr>
              <a:t>的雨量：</a:t>
            </a:r>
            <a:r>
              <a:rPr lang="en-US" altLang="zh-TW" sz="2000" b="1" dirty="0">
                <a:latin typeface="微軟正黑體" pitchFamily="34" charset="-120"/>
              </a:rPr>
              <a:t>"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,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) ;</a:t>
            </a:r>
          </a:p>
          <a:p>
            <a:pPr>
              <a:buNone/>
            </a:pP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scanf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en-US" altLang="zh-TW" sz="2000" b="1" dirty="0" smtClean="0">
                <a:latin typeface="微軟正黑體" pitchFamily="34" charset="-120"/>
              </a:rPr>
              <a:t>"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</a:rPr>
              <a:t>%f</a:t>
            </a:r>
            <a:r>
              <a:rPr lang="en-US" altLang="zh-TW" sz="2000" b="1" dirty="0" smtClean="0">
                <a:latin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</a:rPr>
              <a:t>"</a:t>
            </a:r>
            <a:r>
              <a:rPr lang="en-US" altLang="zh-TW" sz="2000" b="1" dirty="0" smtClean="0">
                <a:latin typeface="微軟正黑體" pitchFamily="34" charset="-120"/>
              </a:rPr>
              <a:t> ,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</a:rPr>
              <a:t>&amp;rain </a:t>
            </a:r>
            <a:r>
              <a:rPr lang="en-US" altLang="zh-TW" sz="2000" b="1" dirty="0" smtClean="0">
                <a:latin typeface="微軟正黑體" pitchFamily="34" charset="-120"/>
              </a:rPr>
              <a:t>) ;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     </a:t>
            </a:r>
            <a:r>
              <a:rPr lang="en-US" altLang="zh-TW" sz="20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sum = sum + rain; 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}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average = sum / 6;</a:t>
            </a:r>
            <a:r>
              <a:rPr lang="en-US" altLang="zh-TW" sz="20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2000" b="1" dirty="0" err="1" smtClean="0">
                <a:latin typeface="微軟正黑體" pitchFamily="34" charset="-120"/>
              </a:rPr>
              <a:t>printf</a:t>
            </a:r>
            <a:r>
              <a:rPr lang="en-US" altLang="zh-TW" sz="2000" b="1" dirty="0" smtClean="0">
                <a:latin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</a:rPr>
              <a:t>( </a:t>
            </a:r>
            <a:r>
              <a:rPr lang="en-US" altLang="zh-TW" sz="2000" b="1" dirty="0" smtClean="0">
                <a:latin typeface="微軟正黑體" pitchFamily="34" charset="-120"/>
              </a:rPr>
              <a:t>"</a:t>
            </a:r>
            <a:r>
              <a:rPr lang="zh-TW" altLang="en-US" sz="2000" b="1" dirty="0">
                <a:latin typeface="微軟正黑體" pitchFamily="34" charset="-120"/>
              </a:rPr>
              <a:t>今年一月至六月總雨量</a:t>
            </a:r>
            <a:r>
              <a:rPr lang="zh-TW" altLang="en-US" sz="2000" b="1" dirty="0" smtClean="0">
                <a:latin typeface="微軟正黑體" pitchFamily="34" charset="-120"/>
              </a:rPr>
              <a:t>：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</a:rPr>
              <a:t>%f  </a:t>
            </a:r>
            <a:r>
              <a:rPr lang="en-US" altLang="zh-TW" sz="2000" b="1" dirty="0" smtClean="0">
                <a:latin typeface="微軟正黑體" pitchFamily="34" charset="-120"/>
              </a:rPr>
              <a:t>\n” </a:t>
            </a:r>
            <a:r>
              <a:rPr lang="en-US" altLang="zh-TW" sz="2000" b="1" dirty="0">
                <a:latin typeface="微軟正黑體" pitchFamily="34" charset="-120"/>
              </a:rPr>
              <a:t>,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</a:rPr>
              <a:t>sum</a:t>
            </a:r>
            <a:r>
              <a:rPr lang="en-US" altLang="zh-TW" sz="2000" b="1" dirty="0" smtClean="0">
                <a:latin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</a:rPr>
              <a:t>) </a:t>
            </a:r>
            <a:r>
              <a:rPr lang="en-US" altLang="zh-TW" sz="2000" b="1" dirty="0" smtClean="0">
                <a:latin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2000" b="1" dirty="0" smtClean="0">
                <a:latin typeface="微軟正黑體" pitchFamily="34" charset="-120"/>
              </a:rPr>
              <a:t>    </a:t>
            </a:r>
            <a:r>
              <a:rPr lang="en-US" altLang="zh-TW" sz="2000" b="1" dirty="0" err="1" smtClean="0">
                <a:latin typeface="微軟正黑體" pitchFamily="34" charset="-120"/>
              </a:rPr>
              <a:t>printf</a:t>
            </a:r>
            <a:r>
              <a:rPr lang="en-US" altLang="zh-TW" sz="2000" b="1" dirty="0" smtClean="0">
                <a:latin typeface="微軟正黑體" pitchFamily="34" charset="-120"/>
              </a:rPr>
              <a:t> ( "</a:t>
            </a:r>
            <a:r>
              <a:rPr lang="zh-TW" altLang="en-US" sz="2000" b="1" dirty="0" smtClean="0">
                <a:latin typeface="微軟正黑體" pitchFamily="34" charset="-120"/>
              </a:rPr>
              <a:t>今年一月至六月平均雨量：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</a:rPr>
              <a:t>%f  </a:t>
            </a:r>
            <a:r>
              <a:rPr lang="en-US" altLang="zh-TW" sz="2000" b="1" dirty="0" smtClean="0">
                <a:latin typeface="微軟正黑體" pitchFamily="34" charset="-120"/>
              </a:rPr>
              <a:t>\n" ,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</a:rPr>
              <a:t>average</a:t>
            </a:r>
            <a:r>
              <a:rPr lang="en-US" altLang="zh-TW" sz="2000" b="1" dirty="0" smtClean="0">
                <a:latin typeface="微軟正黑體" pitchFamily="34" charset="-120"/>
              </a:rPr>
              <a:t> ) ;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    return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 l="1595" t="7330" r="61713" b="64082"/>
          <a:stretch>
            <a:fillRect/>
          </a:stretch>
        </p:blipFill>
        <p:spPr bwMode="auto">
          <a:xfrm>
            <a:off x="4704141" y="1412776"/>
            <a:ext cx="3744416" cy="190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6864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「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」迴圈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指令練習　程式碼：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38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有時迴圈中每個元素也可能是需要重複執行的事件，也就是在</a:t>
            </a:r>
            <a:r>
              <a:rPr lang="en-US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迴圈中包覆其他</a:t>
            </a:r>
            <a:r>
              <a:rPr lang="en-US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zh-TW" sz="28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迴圈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如同印製右圖的星狀塔，第一層印</a:t>
            </a:r>
            <a:r>
              <a:rPr lang="en-US" altLang="zh-TW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，到第二層必須印</a:t>
            </a:r>
            <a:r>
              <a:rPr lang="en-US" altLang="zh-TW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，到第三層又必須重複印</a:t>
            </a:r>
            <a:r>
              <a:rPr lang="en-US" altLang="zh-TW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6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個*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，以此類推直到五層。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algn="just"/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已經重複五層印製星號，進入每一層還要控制重複印製星號的數量，這就是「</a:t>
            </a:r>
            <a:r>
              <a:rPr lang="zh-TW" altLang="en-US" sz="2600" b="1" u="sng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巢狀迴圈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」。</a:t>
            </a: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 l="28467" t="28917" r="68460" b="61641"/>
          <a:stretch>
            <a:fillRect/>
          </a:stretch>
        </p:blipFill>
        <p:spPr bwMode="auto">
          <a:xfrm>
            <a:off x="7448530" y="4581128"/>
            <a:ext cx="108391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043490" y="26064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5-3 </a:t>
            </a:r>
            <a:r>
              <a:rPr lang="zh-TW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巢狀</a:t>
            </a:r>
            <a:r>
              <a:rPr lang="en-US" altLang="zh-TW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zh-TW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迴圈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0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10173</TotalTime>
  <Words>2332</Words>
  <Application>Microsoft Office PowerPoint</Application>
  <PresentationFormat>如螢幕大小 (4:3)</PresentationFormat>
  <Paragraphs>406</Paragraphs>
  <Slides>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Batang</vt:lpstr>
      <vt:lpstr>微軟正黑體</vt:lpstr>
      <vt:lpstr>新細明體</vt:lpstr>
      <vt:lpstr>Calibri</vt:lpstr>
      <vt:lpstr>Century Gothic</vt:lpstr>
      <vt:lpstr>Wingdings</vt:lpstr>
      <vt:lpstr>Wingdings 2</vt:lpstr>
      <vt:lpstr>奧斯丁</vt:lpstr>
      <vt:lpstr>資訊營程式設計 </vt:lpstr>
      <vt:lpstr>5-1 迴圈Loop功能簡介</vt:lpstr>
      <vt:lpstr>5-2 計數迴圈for指令</vt:lpstr>
      <vt:lpstr>for迴圈的執行順序</vt:lpstr>
      <vt:lpstr>PowerPoint 簡報</vt:lpstr>
      <vt:lpstr>「for」迴圈執行範例 程式碼：</vt:lpstr>
      <vt:lpstr>PowerPoint 簡報</vt:lpstr>
      <vt:lpstr>「for」迴圈指令練習　程式碼：</vt:lpstr>
      <vt:lpstr>PowerPoint 簡報</vt:lpstr>
      <vt:lpstr>巢狀迴圈：印製星狀塔</vt:lpstr>
      <vt:lpstr>巢狀迴圈執行練習：九九乘法表</vt:lpstr>
      <vt:lpstr>巢狀迴圈執行練習：九九乘法表</vt:lpstr>
      <vt:lpstr>5-4 條件迴圈</vt:lpstr>
      <vt:lpstr>條件迴圈while</vt:lpstr>
      <vt:lpstr>條件迴圈while執行練習：</vt:lpstr>
      <vt:lpstr>PowerPoint 簡報</vt:lpstr>
      <vt:lpstr>後測式條件迴圈：do…while</vt:lpstr>
      <vt:lpstr>While與do…while之比較</vt:lpstr>
      <vt:lpstr>do…while執行範例：</vt:lpstr>
      <vt:lpstr>PowerPoint 簡報</vt:lpstr>
      <vt:lpstr>5-5 改變程式執行流程break</vt:lpstr>
      <vt:lpstr>break執行範例：</vt:lpstr>
      <vt:lpstr>PowerPoint 簡報</vt:lpstr>
      <vt:lpstr>PowerPoint 簡報</vt:lpstr>
      <vt:lpstr>PowerPoint 簡報</vt:lpstr>
      <vt:lpstr>PowerPoint 簡報</vt:lpstr>
      <vt:lpstr>PowerPoint 簡報</vt:lpstr>
      <vt:lpstr>About HW1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高三選修程式設計</dc:title>
  <dc:creator>Yi-Lang Tu</dc:creator>
  <cp:lastModifiedBy>joe</cp:lastModifiedBy>
  <cp:revision>429</cp:revision>
  <dcterms:created xsi:type="dcterms:W3CDTF">2013-09-01T07:12:30Z</dcterms:created>
  <dcterms:modified xsi:type="dcterms:W3CDTF">2016-10-16T12:23:09Z</dcterms:modified>
</cp:coreProperties>
</file>