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9" r:id="rId5"/>
    <p:sldId id="292" r:id="rId6"/>
    <p:sldId id="257" r:id="rId7"/>
    <p:sldId id="261" r:id="rId8"/>
    <p:sldId id="272" r:id="rId9"/>
    <p:sldId id="274" r:id="rId10"/>
    <p:sldId id="263" r:id="rId11"/>
    <p:sldId id="264" r:id="rId12"/>
    <p:sldId id="291" r:id="rId13"/>
    <p:sldId id="277" r:id="rId14"/>
    <p:sldId id="284" r:id="rId15"/>
    <p:sldId id="280" r:id="rId16"/>
    <p:sldId id="293" r:id="rId17"/>
    <p:sldId id="268" r:id="rId18"/>
    <p:sldId id="285" r:id="rId19"/>
    <p:sldId id="286" r:id="rId20"/>
    <p:sldId id="269" r:id="rId21"/>
    <p:sldId id="289" r:id="rId22"/>
    <p:sldId id="287" r:id="rId23"/>
    <p:sldId id="271" r:id="rId24"/>
    <p:sldId id="288" r:id="rId25"/>
    <p:sldId id="290" r:id="rId26"/>
    <p:sldId id="267" r:id="rId27"/>
    <p:sldId id="281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8044BD-E92B-4504-8101-C5400439E4CE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326941-C46A-4B11-A791-FC911D6FE6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t.cc/man/C_and_CPP/DB9B/DE78/M.1138900566.A.8C9.html" TargetMode="External"/><Relationship Id="rId2" Type="http://schemas.openxmlformats.org/officeDocument/2006/relationships/hyperlink" Target="http://www.tutorialspoint.com/cprogramming/c_scope_ru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1643050"/>
            <a:ext cx="6480048" cy="2301240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Function</a:t>
            </a:r>
            <a:br>
              <a:rPr lang="en-US" altLang="zh-TW" dirty="0" smtClean="0"/>
            </a:b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034" y="3786190"/>
            <a:ext cx="6496404" cy="1011420"/>
          </a:xfrm>
        </p:spPr>
        <p:txBody>
          <a:bodyPr/>
          <a:lstStyle/>
          <a:p>
            <a:r>
              <a:rPr lang="zh-TW" altLang="en-US" dirty="0" smtClean="0"/>
              <a:t>資訊系</a:t>
            </a:r>
            <a:r>
              <a:rPr lang="en-US" altLang="zh-TW" dirty="0" smtClean="0"/>
              <a:t>105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r>
              <a:rPr lang="zh-TW" altLang="en-US" dirty="0" smtClean="0"/>
              <a:t>謝孟成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使用者定義函式</a:t>
            </a:r>
            <a:r>
              <a:rPr lang="en-US" altLang="zh-TW" dirty="0" smtClean="0"/>
              <a:t>(Definition)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先寫出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prototype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實作</a:t>
            </a:r>
            <a:r>
              <a:rPr lang="zh-TW" altLang="en-US" dirty="0" smtClean="0"/>
              <a:t>本體</a:t>
            </a:r>
            <a:endParaRPr lang="en-US" altLang="zh-TW" dirty="0" smtClean="0"/>
          </a:p>
          <a:p>
            <a:r>
              <a:rPr lang="zh-TW" altLang="en-US" dirty="0" smtClean="0"/>
              <a:t>並且放在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的上方，如果放在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下方則需要宣告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return_type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function_name</a:t>
            </a:r>
            <a:r>
              <a:rPr lang="en-US" altLang="zh-TW" dirty="0" smtClean="0"/>
              <a:t>(type parameter)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		…function body…</a:t>
            </a:r>
            <a:endParaRPr lang="en-US" altLang="zh-TW" dirty="0"/>
          </a:p>
          <a:p>
            <a:pPr>
              <a:buNone/>
            </a:pPr>
            <a:r>
              <a:rPr lang="en-US" altLang="zh-TW" dirty="0" smtClean="0"/>
              <a:t>}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28596" y="4000504"/>
            <a:ext cx="7858180" cy="21431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所以一開始的</a:t>
            </a:r>
            <a:r>
              <a:rPr lang="zh-TW" altLang="en-US" dirty="0" smtClean="0"/>
              <a:t>程式可以改成這樣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500174"/>
            <a:ext cx="5500726" cy="516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402" y="1500174"/>
            <a:ext cx="31651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或者，你也可以先宣告在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上方</a:t>
            </a:r>
            <a:endParaRPr lang="zh-TW" altLang="en-US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475909"/>
            <a:ext cx="5643602" cy="495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986" y="1475909"/>
            <a:ext cx="332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呼叫函式 </a:t>
            </a:r>
            <a:r>
              <a:rPr lang="en-US" altLang="zh-TW" dirty="0" smtClean="0"/>
              <a:t>Function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0063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定義好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可以拿來給其他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使用使用方式是把相應的參數放在 </a:t>
            </a:r>
            <a:r>
              <a:rPr lang="en-US" altLang="zh-TW" dirty="0" smtClean="0"/>
              <a:t>function name </a:t>
            </a:r>
            <a:r>
              <a:rPr lang="zh-TW" altLang="en-US" dirty="0" smtClean="0"/>
              <a:t>後面的括號。這種行為稱為 </a:t>
            </a:r>
            <a:r>
              <a:rPr lang="en-US" altLang="zh-TW" i="1" dirty="0" smtClean="0">
                <a:solidFill>
                  <a:srgbClr val="FF0000"/>
                </a:solidFill>
              </a:rPr>
              <a:t>Call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Function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500570"/>
            <a:ext cx="4549829" cy="140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小試身手</a:t>
            </a:r>
            <a:r>
              <a:rPr lang="en-US" altLang="zh-TW" dirty="0" smtClean="0"/>
              <a:t>-1 </a:t>
            </a:r>
            <a:r>
              <a:rPr lang="zh-TW" altLang="en-US" dirty="0" smtClean="0"/>
              <a:t>算算你的</a:t>
            </a:r>
            <a:r>
              <a:rPr lang="en-US" altLang="zh-TW" dirty="0" smtClean="0"/>
              <a:t>BMI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00034" y="2071678"/>
            <a:ext cx="7467600" cy="268605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BMI</a:t>
            </a:r>
            <a:r>
              <a:rPr lang="zh-TW" altLang="en-US" sz="3600" dirty="0" smtClean="0"/>
              <a:t>值 </a:t>
            </a:r>
            <a:r>
              <a:rPr lang="en-US" altLang="zh-TW" sz="3600" dirty="0" smtClean="0"/>
              <a:t>=</a:t>
            </a:r>
            <a:r>
              <a:rPr lang="zh-TW" altLang="en-US" sz="3600" dirty="0" smtClean="0"/>
              <a:t> 體重</a:t>
            </a:r>
            <a:r>
              <a:rPr lang="en-US" altLang="zh-TW" sz="3600" dirty="0" smtClean="0"/>
              <a:t>(kg)/</a:t>
            </a:r>
            <a:r>
              <a:rPr lang="zh-TW" altLang="en-US" sz="3600" dirty="0" smtClean="0"/>
              <a:t>身高</a:t>
            </a:r>
            <a:r>
              <a:rPr lang="en-US" altLang="zh-TW" sz="3600" dirty="0" smtClean="0"/>
              <a:t>(m)</a:t>
            </a:r>
            <a:r>
              <a:rPr lang="zh-TW" altLang="en-US" sz="3600" dirty="0" smtClean="0"/>
              <a:t>的平方</a:t>
            </a:r>
            <a:endParaRPr lang="en-US" altLang="zh-TW" sz="3600" dirty="0" smtClean="0"/>
          </a:p>
          <a:p>
            <a:r>
              <a:rPr lang="zh-TW" altLang="en-US" sz="3600" dirty="0" smtClean="0"/>
              <a:t>輸入身高</a:t>
            </a:r>
            <a:r>
              <a:rPr lang="en-US" altLang="zh-TW" sz="3600" dirty="0" smtClean="0"/>
              <a:t>(cm)</a:t>
            </a:r>
            <a:r>
              <a:rPr lang="zh-TW" altLang="en-US" sz="3600" dirty="0" smtClean="0"/>
              <a:t>和體重</a:t>
            </a:r>
            <a:r>
              <a:rPr lang="en-US" altLang="zh-TW" sz="3600" dirty="0" smtClean="0"/>
              <a:t>(kg)</a:t>
            </a:r>
            <a:r>
              <a:rPr lang="zh-TW" altLang="en-US" sz="3600" dirty="0" smtClean="0"/>
              <a:t>後利用自訂函數去計算</a:t>
            </a:r>
            <a:r>
              <a:rPr lang="en-US" altLang="zh-TW" sz="3600" dirty="0" smtClean="0"/>
              <a:t>MBI</a:t>
            </a:r>
            <a:r>
              <a:rPr lang="zh-TW" altLang="en-US" sz="3600" dirty="0" smtClean="0"/>
              <a:t>值</a:t>
            </a:r>
            <a:r>
              <a:rPr lang="en-US" altLang="zh-TW" sz="3600" dirty="0" smtClean="0"/>
              <a:t>!</a:t>
            </a:r>
            <a:endParaRPr lang="zh-TW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786322"/>
            <a:ext cx="8643965" cy="53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中有兩種參數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2678" lvl="1" indent="-514350">
              <a:buFont typeface="+mj-lt"/>
              <a:buAutoNum type="arabicPeriod"/>
            </a:pPr>
            <a:r>
              <a:rPr lang="zh-TW" altLang="en-US" sz="3200" dirty="0" smtClean="0"/>
              <a:t>形式參數</a:t>
            </a:r>
            <a:r>
              <a:rPr lang="en-US" altLang="zh-TW" sz="3200" dirty="0" smtClean="0"/>
              <a:t>(parameter)</a:t>
            </a:r>
          </a:p>
          <a:p>
            <a:pPr marL="852678" lvl="1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852678" lvl="1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852678" lvl="1" indent="-514350">
              <a:buFont typeface="+mj-lt"/>
              <a:buAutoNum type="arabicPeriod"/>
            </a:pPr>
            <a:r>
              <a:rPr lang="zh-TW" altLang="en-US" sz="3200" dirty="0" smtClean="0"/>
              <a:t>實際參數</a:t>
            </a:r>
            <a:r>
              <a:rPr lang="en-US" altLang="zh-TW" sz="3200" dirty="0" smtClean="0"/>
              <a:t>(argument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357430"/>
            <a:ext cx="7286676" cy="52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5" y="4429131"/>
            <a:ext cx="5075965" cy="15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圓角矩形 6"/>
          <p:cNvSpPr/>
          <p:nvPr/>
        </p:nvSpPr>
        <p:spPr>
          <a:xfrm>
            <a:off x="5643570" y="2357430"/>
            <a:ext cx="357190" cy="428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215206" y="2357430"/>
            <a:ext cx="1214446" cy="428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643438" y="4929198"/>
            <a:ext cx="642942" cy="500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500694" y="4929198"/>
            <a:ext cx="500066" cy="500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請判斷以下參數屬於哪種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560182"/>
            <a:ext cx="4357718" cy="505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4214810" y="1500174"/>
            <a:ext cx="1071570" cy="428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500694" y="1500174"/>
            <a:ext cx="1143008" cy="428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43570" y="5500702"/>
            <a:ext cx="714380" cy="428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500430" y="2214554"/>
            <a:ext cx="1500198" cy="428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Side effect </a:t>
            </a:r>
            <a:r>
              <a:rPr lang="zh-TW" altLang="en-US" dirty="0" smtClean="0"/>
              <a:t>副作用，額外效果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3857628"/>
            <a:ext cx="8786842" cy="1928826"/>
          </a:xfrm>
        </p:spPr>
        <p:txBody>
          <a:bodyPr/>
          <a:lstStyle/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printline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沒有藉由回傳的數值來達到一些目的，僅僅只是因為內部的程式碼有一些作用而讓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達到某些效果。這些效果就稱作 </a:t>
            </a:r>
            <a:r>
              <a:rPr lang="en-US" altLang="zh-TW" dirty="0" smtClean="0">
                <a:solidFill>
                  <a:srgbClr val="FF0000"/>
                </a:solidFill>
              </a:rPr>
              <a:t>side effect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8848" y="1571612"/>
            <a:ext cx="404815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小試</a:t>
            </a:r>
            <a:r>
              <a:rPr lang="zh-TW" altLang="en-US" dirty="0" smtClean="0"/>
              <a:t>身手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實</a:t>
            </a:r>
            <a:r>
              <a:rPr lang="zh-TW" altLang="en-US" sz="3600" dirty="0" smtClean="0"/>
              <a:t>做一個</a:t>
            </a:r>
            <a:r>
              <a:rPr lang="en-US" altLang="zh-TW" sz="3600" dirty="0" smtClean="0"/>
              <a:t>function</a:t>
            </a:r>
            <a:r>
              <a:rPr lang="zh-TW" altLang="en-US" sz="3600" dirty="0" smtClean="0"/>
              <a:t>，可吃兩型別為</a:t>
            </a:r>
            <a:r>
              <a:rPr lang="en-US" altLang="zh-TW" sz="3600" dirty="0" err="1" smtClean="0"/>
              <a:t>int</a:t>
            </a:r>
            <a:r>
              <a:rPr lang="zh-TW" altLang="en-US" sz="3600" dirty="0" smtClean="0"/>
              <a:t>的參數</a:t>
            </a:r>
            <a:r>
              <a:rPr lang="en-US" altLang="zh-TW" sz="3600" dirty="0" err="1" smtClean="0"/>
              <a:t>a,b</a:t>
            </a:r>
            <a:endParaRPr lang="en-US" altLang="zh-TW" sz="3600" dirty="0" smtClean="0"/>
          </a:p>
          <a:p>
            <a:r>
              <a:rPr lang="zh-TW" altLang="en-US" sz="3600" dirty="0" smtClean="0"/>
              <a:t>內容回傳</a:t>
            </a:r>
            <a:r>
              <a:rPr lang="en-US" altLang="zh-TW" sz="3600" dirty="0" smtClean="0"/>
              <a:t>((a^4) –(b^4))/(</a:t>
            </a:r>
            <a:r>
              <a:rPr lang="en-US" altLang="zh-TW" sz="3600" dirty="0" err="1" smtClean="0"/>
              <a:t>a+b</a:t>
            </a:r>
            <a:r>
              <a:rPr lang="en-US" altLang="zh-TW" sz="3600" dirty="0" smtClean="0"/>
              <a:t>)(a-b)</a:t>
            </a:r>
            <a:r>
              <a:rPr lang="zh-TW" altLang="en-US" sz="3600" dirty="0" smtClean="0"/>
              <a:t>的數值</a:t>
            </a:r>
            <a:r>
              <a:rPr lang="en-US" altLang="zh-TW" sz="3600" dirty="0" smtClean="0"/>
              <a:t>!</a:t>
            </a:r>
          </a:p>
          <a:p>
            <a:r>
              <a:rPr lang="zh-TW" altLang="en-US" sz="3600" dirty="0" smtClean="0"/>
              <a:t>注意除零問題</a:t>
            </a:r>
            <a:r>
              <a:rPr lang="en-US" altLang="zh-TW" sz="3600" dirty="0" smtClean="0"/>
              <a:t>division zero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610117"/>
            <a:ext cx="5681855" cy="167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342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現在，你們已經可以寫出基本的函式了</a:t>
            </a:r>
            <a:r>
              <a:rPr lang="en-US" altLang="zh-TW" sz="2800" dirty="0" smtClean="0"/>
              <a:t>!</a:t>
            </a:r>
          </a:p>
          <a:p>
            <a:pPr>
              <a:buNone/>
            </a:pPr>
            <a:r>
              <a:rPr lang="zh-TW" altLang="en-US" sz="2800" dirty="0" smtClean="0"/>
              <a:t>讓我們再回想一下一開始的題目，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老師要我們印出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20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30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c…</a:t>
            </a:r>
            <a:r>
              <a:rPr lang="zh-TW" altLang="en-US" sz="2800" dirty="0" smtClean="0"/>
              <a:t>以此類推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印到</a:t>
            </a:r>
            <a:r>
              <a:rPr lang="en-US" altLang="zh-TW" sz="2800" dirty="0" smtClean="0"/>
              <a:t>260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z!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我們可以這麼做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214554"/>
            <a:ext cx="4871259" cy="204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3857620" y="5286388"/>
            <a:ext cx="4000528" cy="2857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rot="10800000">
            <a:off x="2428860" y="5429264"/>
            <a:ext cx="142876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2844" y="514351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函式重複調用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071546"/>
            <a:ext cx="746760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如果有一天，老師說</a:t>
            </a:r>
            <a:r>
              <a:rPr lang="en-US" altLang="zh-TW" dirty="0" smtClean="0"/>
              <a:t>…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請用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語言寫一個程式，印出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c……</a:t>
            </a:r>
            <a:r>
              <a:rPr lang="zh-TW" altLang="en-US" dirty="0" smtClean="0"/>
              <a:t>以此類推印到</a:t>
            </a:r>
            <a:r>
              <a:rPr lang="en-US" altLang="zh-TW" dirty="0" smtClean="0"/>
              <a:t>260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z!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依照英文字母的順序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你會怎麼做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for loop! </a:t>
            </a:r>
          </a:p>
          <a:p>
            <a:r>
              <a:rPr lang="en-US" altLang="zh-TW" dirty="0" smtClean="0"/>
              <a:t>And then?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14356"/>
            <a:ext cx="8472518" cy="557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3600" dirty="0" smtClean="0"/>
              <a:t>在</a:t>
            </a:r>
            <a:r>
              <a:rPr lang="en-US" altLang="zh-TW" sz="3600" dirty="0" err="1" smtClean="0"/>
              <a:t>foo</a:t>
            </a:r>
            <a:r>
              <a:rPr lang="en-US" altLang="zh-TW" sz="3600" dirty="0" smtClean="0"/>
              <a:t>()</a:t>
            </a:r>
            <a:r>
              <a:rPr lang="zh-TW" altLang="en-US" sz="3600" dirty="0" smtClean="0"/>
              <a:t>中我們可以看到</a:t>
            </a:r>
            <a:endParaRPr lang="en-US" altLang="zh-TW" sz="3600" dirty="0" smtClean="0"/>
          </a:p>
          <a:p>
            <a:pPr>
              <a:buNone/>
            </a:pPr>
            <a:r>
              <a:rPr lang="zh-TW" altLang="en-US" sz="3600" dirty="0" smtClean="0"/>
              <a:t>同一個函式是可以被調用</a:t>
            </a:r>
            <a:r>
              <a:rPr lang="zh-TW" altLang="en-US" sz="3600" dirty="0" smtClean="0">
                <a:solidFill>
                  <a:srgbClr val="FF0000"/>
                </a:solidFill>
              </a:rPr>
              <a:t>多次</a:t>
            </a:r>
            <a:r>
              <a:rPr lang="zh-TW" altLang="en-US" sz="3600" dirty="0" smtClean="0"/>
              <a:t>的</a:t>
            </a:r>
            <a:endParaRPr lang="en-US" altLang="zh-TW" sz="3600" dirty="0" smtClean="0"/>
          </a:p>
          <a:p>
            <a:pPr>
              <a:buNone/>
            </a:pPr>
            <a:r>
              <a:rPr lang="zh-TW" altLang="en-US" sz="3600" dirty="0" smtClean="0"/>
              <a:t>我們可以用一個函式調用另一個函式</a:t>
            </a:r>
            <a:endParaRPr lang="en-US" altLang="zh-TW" sz="3600" dirty="0" smtClean="0"/>
          </a:p>
          <a:p>
            <a:pPr lvl="1"/>
            <a:r>
              <a:rPr lang="zh-TW" altLang="en-US" sz="3600" dirty="0" smtClean="0"/>
              <a:t>像是</a:t>
            </a:r>
            <a:r>
              <a:rPr lang="en-US" altLang="zh-TW" sz="3600" dirty="0" err="1" smtClean="0"/>
              <a:t>foo</a:t>
            </a:r>
            <a:r>
              <a:rPr lang="zh-TW" altLang="en-US" sz="3600" dirty="0" smtClean="0"/>
              <a:t>呼叫</a:t>
            </a:r>
            <a:r>
              <a:rPr lang="en-US" altLang="zh-TW" sz="3600" dirty="0" err="1" smtClean="0"/>
              <a:t>printChar</a:t>
            </a:r>
            <a:endParaRPr lang="en-US" altLang="zh-TW" sz="3600" dirty="0" smtClean="0"/>
          </a:p>
          <a:p>
            <a:pPr>
              <a:buNone/>
            </a:pPr>
            <a:r>
              <a:rPr lang="zh-TW" altLang="en-US" sz="3600" dirty="0" smtClean="0"/>
              <a:t>後者在去調用第三個函式</a:t>
            </a:r>
            <a:endParaRPr lang="en-US" altLang="zh-TW" sz="3600" dirty="0" smtClean="0"/>
          </a:p>
          <a:p>
            <a:pPr lvl="1"/>
            <a:r>
              <a:rPr lang="zh-TW" altLang="en-US" sz="3600" dirty="0" smtClean="0"/>
              <a:t>像是</a:t>
            </a:r>
            <a:r>
              <a:rPr lang="en-US" altLang="zh-TW" sz="3600" dirty="0" err="1" smtClean="0"/>
              <a:t>printChar</a:t>
            </a:r>
            <a:r>
              <a:rPr lang="zh-TW" altLang="en-US" sz="3600" dirty="0" smtClean="0"/>
              <a:t>在呼叫</a:t>
            </a:r>
            <a:r>
              <a:rPr lang="en-US" altLang="zh-TW" sz="3600" dirty="0" err="1" smtClean="0"/>
              <a:t>printf</a:t>
            </a:r>
            <a:endParaRPr lang="en-US" altLang="zh-TW" sz="3600" dirty="0" smtClean="0"/>
          </a:p>
          <a:p>
            <a:pPr lvl="1"/>
            <a:endParaRPr lang="en-US" altLang="zh-TW" sz="3600" dirty="0" smtClean="0"/>
          </a:p>
          <a:p>
            <a:pPr>
              <a:buNone/>
            </a:pPr>
            <a:r>
              <a:rPr lang="zh-TW" altLang="en-US" sz="3600" dirty="0" smtClean="0"/>
              <a:t>重複使用函式可以使</a:t>
            </a:r>
            <a:r>
              <a:rPr lang="en-US" altLang="zh-TW" sz="3600" dirty="0" smtClean="0"/>
              <a:t>CODE</a:t>
            </a:r>
            <a:r>
              <a:rPr lang="zh-TW" altLang="en-US" sz="3600" dirty="0" smtClean="0"/>
              <a:t>更簡潔</a:t>
            </a:r>
            <a:r>
              <a:rPr lang="en-US" altLang="zh-TW" sz="3600" dirty="0" smtClean="0"/>
              <a:t>!!!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你看</a:t>
            </a:r>
            <a:r>
              <a:rPr lang="en-US" altLang="zh-TW" dirty="0" smtClean="0"/>
              <a:t>!</a:t>
            </a:r>
            <a:r>
              <a:rPr lang="zh-TW" altLang="en-US" dirty="0" smtClean="0"/>
              <a:t> 簡潔有力</a:t>
            </a:r>
            <a:r>
              <a:rPr lang="en-US" altLang="zh-TW" dirty="0" smtClean="0"/>
              <a:t>&gt;&lt;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65448"/>
            <a:ext cx="5648349" cy="53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071678"/>
            <a:ext cx="785818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那你覺得函式可不可以呼叫自己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662" y="3571876"/>
            <a:ext cx="7500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答案當然是可以 </a:t>
            </a:r>
            <a:r>
              <a:rPr lang="en-US" altLang="zh-TW" sz="3200" dirty="0" smtClean="0"/>
              <a:t>!</a:t>
            </a:r>
          </a:p>
          <a:p>
            <a:pPr algn="ctr"/>
            <a:endParaRPr lang="en-US" altLang="zh-TW" sz="3200" dirty="0" smtClean="0"/>
          </a:p>
          <a:p>
            <a:pPr algn="ctr"/>
            <a:r>
              <a:rPr lang="zh-TW" altLang="en-US" sz="3200" dirty="0" smtClean="0"/>
              <a:t>這種行為就叫做遞迴呼叫 </a:t>
            </a:r>
            <a:r>
              <a:rPr lang="en-US" altLang="zh-TW" sz="3200" dirty="0" smtClean="0">
                <a:solidFill>
                  <a:srgbClr val="FF0000"/>
                </a:solidFill>
              </a:rPr>
              <a:t>Recursion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/>
              <a:t>遞迴呼叫 </a:t>
            </a:r>
            <a:r>
              <a:rPr lang="en-US" altLang="zh-TW" dirty="0" smtClean="0"/>
              <a:t>Recursion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迴圈難以實作的場合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計算公式原本就是重複自己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Fibonacci serial</a:t>
            </a:r>
            <a:r>
              <a:rPr lang="zh-TW" altLang="en-US" dirty="0" smtClean="0"/>
              <a:t> 費式數列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Formula: </a:t>
            </a:r>
            <a:r>
              <a:rPr lang="en-US" altLang="zh-TW" dirty="0" err="1" smtClean="0"/>
              <a:t>fibo</a:t>
            </a:r>
            <a:r>
              <a:rPr lang="en-US" altLang="zh-TW" dirty="0" smtClean="0"/>
              <a:t>(n) = </a:t>
            </a:r>
            <a:r>
              <a:rPr lang="en-US" altLang="zh-TW" dirty="0" err="1" smtClean="0"/>
              <a:t>fibo</a:t>
            </a:r>
            <a:r>
              <a:rPr lang="en-US" altLang="zh-TW" dirty="0" smtClean="0"/>
              <a:t>(n-1) + </a:t>
            </a:r>
            <a:r>
              <a:rPr lang="en-US" altLang="zh-TW" dirty="0" err="1" smtClean="0"/>
              <a:t>fibo</a:t>
            </a:r>
            <a:r>
              <a:rPr lang="en-US" altLang="zh-TW" dirty="0" smtClean="0"/>
              <a:t>(n-2)</a:t>
            </a:r>
          </a:p>
          <a:p>
            <a:pPr lvl="2"/>
            <a:r>
              <a:rPr lang="en-US" altLang="zh-TW" dirty="0" smtClean="0"/>
              <a:t>When n &gt; 1</a:t>
            </a:r>
          </a:p>
          <a:p>
            <a:r>
              <a:rPr lang="en-US" altLang="zh-TW" dirty="0" smtClean="0"/>
              <a:t>Factorial </a:t>
            </a:r>
            <a:r>
              <a:rPr lang="zh-TW" altLang="en-US" dirty="0" smtClean="0"/>
              <a:t>階乘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Formula: fact(n) = n*fact(n-1)</a:t>
            </a:r>
          </a:p>
          <a:p>
            <a:pPr lvl="2"/>
            <a:r>
              <a:rPr lang="en-US" altLang="zh-TW" dirty="0" smtClean="0"/>
              <a:t>When n &gt;</a:t>
            </a:r>
            <a:r>
              <a:rPr lang="zh-TW" altLang="en-US" dirty="0" smtClean="0"/>
              <a:t>０　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Fibonacci serial</a:t>
            </a:r>
            <a:r>
              <a:rPr lang="zh-TW" altLang="en-US" dirty="0" smtClean="0"/>
              <a:t>費式數列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85860"/>
            <a:ext cx="7467600" cy="4525963"/>
          </a:xfrm>
        </p:spPr>
        <p:txBody>
          <a:bodyPr/>
          <a:lstStyle/>
          <a:p>
            <a:r>
              <a:rPr lang="zh-TW" altLang="en-US" dirty="0" smtClean="0"/>
              <a:t>將數列前</a:t>
            </a:r>
            <a:r>
              <a:rPr lang="en-US" altLang="zh-TW" dirty="0" smtClean="0"/>
              <a:t>47</a:t>
            </a:r>
            <a:r>
              <a:rPr lang="zh-TW" altLang="en-US" dirty="0" smtClean="0"/>
              <a:t>個印出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71678"/>
            <a:ext cx="5343429" cy="444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圓角矩形 5"/>
          <p:cNvSpPr/>
          <p:nvPr/>
        </p:nvSpPr>
        <p:spPr>
          <a:xfrm>
            <a:off x="3857620" y="3643314"/>
            <a:ext cx="1428760" cy="3571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715008" y="3643314"/>
            <a:ext cx="1428760" cy="3571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857488" y="2500306"/>
            <a:ext cx="1714512" cy="3571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4766553" y="2701664"/>
            <a:ext cx="1741251" cy="917025"/>
          </a:xfrm>
          <a:custGeom>
            <a:avLst/>
            <a:gdLst>
              <a:gd name="connsiteX0" fmla="*/ 1741251 w 1741251"/>
              <a:gd name="connsiteY0" fmla="*/ 917025 h 917025"/>
              <a:gd name="connsiteX1" fmla="*/ 1741251 w 1741251"/>
              <a:gd name="connsiteY1" fmla="*/ 917025 h 917025"/>
              <a:gd name="connsiteX2" fmla="*/ 1731524 w 1741251"/>
              <a:gd name="connsiteY2" fmla="*/ 566830 h 917025"/>
              <a:gd name="connsiteX3" fmla="*/ 1712068 w 1741251"/>
              <a:gd name="connsiteY3" fmla="*/ 508464 h 917025"/>
              <a:gd name="connsiteX4" fmla="*/ 1682885 w 1741251"/>
              <a:gd name="connsiteY4" fmla="*/ 420915 h 917025"/>
              <a:gd name="connsiteX5" fmla="*/ 1663430 w 1741251"/>
              <a:gd name="connsiteY5" fmla="*/ 362549 h 917025"/>
              <a:gd name="connsiteX6" fmla="*/ 1653702 w 1741251"/>
              <a:gd name="connsiteY6" fmla="*/ 333366 h 917025"/>
              <a:gd name="connsiteX7" fmla="*/ 1634247 w 1741251"/>
              <a:gd name="connsiteY7" fmla="*/ 313910 h 917025"/>
              <a:gd name="connsiteX8" fmla="*/ 1624519 w 1741251"/>
              <a:gd name="connsiteY8" fmla="*/ 284727 h 917025"/>
              <a:gd name="connsiteX9" fmla="*/ 1566153 w 1741251"/>
              <a:gd name="connsiteY9" fmla="*/ 255545 h 917025"/>
              <a:gd name="connsiteX10" fmla="*/ 1556426 w 1741251"/>
              <a:gd name="connsiteY10" fmla="*/ 226362 h 917025"/>
              <a:gd name="connsiteX11" fmla="*/ 1527243 w 1741251"/>
              <a:gd name="connsiteY11" fmla="*/ 216634 h 917025"/>
              <a:gd name="connsiteX12" fmla="*/ 1507787 w 1741251"/>
              <a:gd name="connsiteY12" fmla="*/ 197179 h 917025"/>
              <a:gd name="connsiteX13" fmla="*/ 1449421 w 1741251"/>
              <a:gd name="connsiteY13" fmla="*/ 177723 h 917025"/>
              <a:gd name="connsiteX14" fmla="*/ 1391056 w 1741251"/>
              <a:gd name="connsiteY14" fmla="*/ 138813 h 917025"/>
              <a:gd name="connsiteX15" fmla="*/ 1293779 w 1741251"/>
              <a:gd name="connsiteY15" fmla="*/ 109630 h 917025"/>
              <a:gd name="connsiteX16" fmla="*/ 1196502 w 1741251"/>
              <a:gd name="connsiteY16" fmla="*/ 80447 h 917025"/>
              <a:gd name="connsiteX17" fmla="*/ 1070043 w 1741251"/>
              <a:gd name="connsiteY17" fmla="*/ 60991 h 917025"/>
              <a:gd name="connsiteX18" fmla="*/ 1001949 w 1741251"/>
              <a:gd name="connsiteY18" fmla="*/ 51264 h 917025"/>
              <a:gd name="connsiteX19" fmla="*/ 885217 w 1741251"/>
              <a:gd name="connsiteY19" fmla="*/ 31808 h 917025"/>
              <a:gd name="connsiteX20" fmla="*/ 778213 w 1741251"/>
              <a:gd name="connsiteY20" fmla="*/ 22081 h 917025"/>
              <a:gd name="connsiteX21" fmla="*/ 612843 w 1741251"/>
              <a:gd name="connsiteY21" fmla="*/ 12353 h 917025"/>
              <a:gd name="connsiteX22" fmla="*/ 496111 w 1741251"/>
              <a:gd name="connsiteY22" fmla="*/ 2625 h 917025"/>
              <a:gd name="connsiteX23" fmla="*/ 0 w 1741251"/>
              <a:gd name="connsiteY23" fmla="*/ 2625 h 9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41251" h="917025">
                <a:moveTo>
                  <a:pt x="1741251" y="917025"/>
                </a:moveTo>
                <a:lnTo>
                  <a:pt x="1741251" y="917025"/>
                </a:lnTo>
                <a:cubicBezTo>
                  <a:pt x="1738009" y="800293"/>
                  <a:pt x="1739844" y="683310"/>
                  <a:pt x="1731524" y="566830"/>
                </a:cubicBezTo>
                <a:cubicBezTo>
                  <a:pt x="1730063" y="546374"/>
                  <a:pt x="1718553" y="527919"/>
                  <a:pt x="1712068" y="508464"/>
                </a:cubicBezTo>
                <a:lnTo>
                  <a:pt x="1682885" y="420915"/>
                </a:lnTo>
                <a:lnTo>
                  <a:pt x="1663430" y="362549"/>
                </a:lnTo>
                <a:cubicBezTo>
                  <a:pt x="1660187" y="352821"/>
                  <a:pt x="1660952" y="340617"/>
                  <a:pt x="1653702" y="333366"/>
                </a:cubicBezTo>
                <a:lnTo>
                  <a:pt x="1634247" y="313910"/>
                </a:lnTo>
                <a:cubicBezTo>
                  <a:pt x="1631004" y="304182"/>
                  <a:pt x="1630925" y="292734"/>
                  <a:pt x="1624519" y="284727"/>
                </a:cubicBezTo>
                <a:cubicBezTo>
                  <a:pt x="1610804" y="267584"/>
                  <a:pt x="1585378" y="261953"/>
                  <a:pt x="1566153" y="255545"/>
                </a:cubicBezTo>
                <a:cubicBezTo>
                  <a:pt x="1562911" y="245817"/>
                  <a:pt x="1563676" y="233613"/>
                  <a:pt x="1556426" y="226362"/>
                </a:cubicBezTo>
                <a:cubicBezTo>
                  <a:pt x="1549175" y="219111"/>
                  <a:pt x="1536036" y="221910"/>
                  <a:pt x="1527243" y="216634"/>
                </a:cubicBezTo>
                <a:cubicBezTo>
                  <a:pt x="1519379" y="211915"/>
                  <a:pt x="1515990" y="201281"/>
                  <a:pt x="1507787" y="197179"/>
                </a:cubicBezTo>
                <a:cubicBezTo>
                  <a:pt x="1489444" y="188008"/>
                  <a:pt x="1466485" y="189099"/>
                  <a:pt x="1449421" y="177723"/>
                </a:cubicBezTo>
                <a:cubicBezTo>
                  <a:pt x="1429966" y="164753"/>
                  <a:pt x="1413238" y="146207"/>
                  <a:pt x="1391056" y="138813"/>
                </a:cubicBezTo>
                <a:cubicBezTo>
                  <a:pt x="1184700" y="70025"/>
                  <a:pt x="1440795" y="153735"/>
                  <a:pt x="1293779" y="109630"/>
                </a:cubicBezTo>
                <a:cubicBezTo>
                  <a:pt x="1224467" y="88836"/>
                  <a:pt x="1254176" y="93263"/>
                  <a:pt x="1196502" y="80447"/>
                </a:cubicBezTo>
                <a:cubicBezTo>
                  <a:pt x="1135206" y="66826"/>
                  <a:pt x="1143753" y="70819"/>
                  <a:pt x="1070043" y="60991"/>
                </a:cubicBezTo>
                <a:lnTo>
                  <a:pt x="1001949" y="51264"/>
                </a:lnTo>
                <a:cubicBezTo>
                  <a:pt x="962984" y="45112"/>
                  <a:pt x="924502" y="35379"/>
                  <a:pt x="885217" y="31808"/>
                </a:cubicBezTo>
                <a:lnTo>
                  <a:pt x="778213" y="22081"/>
                </a:lnTo>
                <a:cubicBezTo>
                  <a:pt x="723135" y="18147"/>
                  <a:pt x="667931" y="16152"/>
                  <a:pt x="612843" y="12353"/>
                </a:cubicBezTo>
                <a:cubicBezTo>
                  <a:pt x="573890" y="9666"/>
                  <a:pt x="535152" y="3245"/>
                  <a:pt x="496111" y="2625"/>
                </a:cubicBezTo>
                <a:cubicBezTo>
                  <a:pt x="330761" y="0"/>
                  <a:pt x="165370" y="2625"/>
                  <a:pt x="0" y="2625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22"/>
          </p:cNvCxnSpPr>
          <p:nvPr/>
        </p:nvCxnSpPr>
        <p:spPr>
          <a:xfrm flipH="1">
            <a:off x="4643438" y="2704289"/>
            <a:ext cx="619226" cy="103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2555249" y="3054485"/>
            <a:ext cx="1287177" cy="671209"/>
          </a:xfrm>
          <a:custGeom>
            <a:avLst/>
            <a:gdLst>
              <a:gd name="connsiteX0" fmla="*/ 1287177 w 1287177"/>
              <a:gd name="connsiteY0" fmla="*/ 671209 h 671209"/>
              <a:gd name="connsiteX1" fmla="*/ 985619 w 1287177"/>
              <a:gd name="connsiteY1" fmla="*/ 661481 h 671209"/>
              <a:gd name="connsiteX2" fmla="*/ 898070 w 1287177"/>
              <a:gd name="connsiteY2" fmla="*/ 651753 h 671209"/>
              <a:gd name="connsiteX3" fmla="*/ 654879 w 1287177"/>
              <a:gd name="connsiteY3" fmla="*/ 642026 h 671209"/>
              <a:gd name="connsiteX4" fmla="*/ 518691 w 1287177"/>
              <a:gd name="connsiteY4" fmla="*/ 632298 h 671209"/>
              <a:gd name="connsiteX5" fmla="*/ 353321 w 1287177"/>
              <a:gd name="connsiteY5" fmla="*/ 622570 h 671209"/>
              <a:gd name="connsiteX6" fmla="*/ 285228 w 1287177"/>
              <a:gd name="connsiteY6" fmla="*/ 612843 h 671209"/>
              <a:gd name="connsiteX7" fmla="*/ 207406 w 1287177"/>
              <a:gd name="connsiteY7" fmla="*/ 593387 h 671209"/>
              <a:gd name="connsiteX8" fmla="*/ 178223 w 1287177"/>
              <a:gd name="connsiteY8" fmla="*/ 583660 h 671209"/>
              <a:gd name="connsiteX9" fmla="*/ 90674 w 1287177"/>
              <a:gd name="connsiteY9" fmla="*/ 564204 h 671209"/>
              <a:gd name="connsiteX10" fmla="*/ 61491 w 1287177"/>
              <a:gd name="connsiteY10" fmla="*/ 544749 h 671209"/>
              <a:gd name="connsiteX11" fmla="*/ 32308 w 1287177"/>
              <a:gd name="connsiteY11" fmla="*/ 457200 h 671209"/>
              <a:gd name="connsiteX12" fmla="*/ 22581 w 1287177"/>
              <a:gd name="connsiteY12" fmla="*/ 428017 h 671209"/>
              <a:gd name="connsiteX13" fmla="*/ 12853 w 1287177"/>
              <a:gd name="connsiteY13" fmla="*/ 398834 h 671209"/>
              <a:gd name="connsiteX14" fmla="*/ 42036 w 1287177"/>
              <a:gd name="connsiteY14" fmla="*/ 126460 h 671209"/>
              <a:gd name="connsiteX15" fmla="*/ 71219 w 1287177"/>
              <a:gd name="connsiteY15" fmla="*/ 77821 h 671209"/>
              <a:gd name="connsiteX16" fmla="*/ 110130 w 1287177"/>
              <a:gd name="connsiteY16" fmla="*/ 29183 h 671209"/>
              <a:gd name="connsiteX17" fmla="*/ 119857 w 1287177"/>
              <a:gd name="connsiteY17" fmla="*/ 0 h 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87177" h="671209">
                <a:moveTo>
                  <a:pt x="1287177" y="671209"/>
                </a:moveTo>
                <a:lnTo>
                  <a:pt x="985619" y="661481"/>
                </a:lnTo>
                <a:cubicBezTo>
                  <a:pt x="956293" y="660015"/>
                  <a:pt x="927382" y="653477"/>
                  <a:pt x="898070" y="651753"/>
                </a:cubicBezTo>
                <a:cubicBezTo>
                  <a:pt x="817082" y="646989"/>
                  <a:pt x="735901" y="646181"/>
                  <a:pt x="654879" y="642026"/>
                </a:cubicBezTo>
                <a:cubicBezTo>
                  <a:pt x="609427" y="639695"/>
                  <a:pt x="564108" y="635228"/>
                  <a:pt x="518691" y="632298"/>
                </a:cubicBezTo>
                <a:lnTo>
                  <a:pt x="353321" y="622570"/>
                </a:lnTo>
                <a:cubicBezTo>
                  <a:pt x="330623" y="619328"/>
                  <a:pt x="307711" y="617340"/>
                  <a:pt x="285228" y="612843"/>
                </a:cubicBezTo>
                <a:cubicBezTo>
                  <a:pt x="259008" y="607599"/>
                  <a:pt x="232773" y="601842"/>
                  <a:pt x="207406" y="593387"/>
                </a:cubicBezTo>
                <a:cubicBezTo>
                  <a:pt x="197678" y="590145"/>
                  <a:pt x="188233" y="585884"/>
                  <a:pt x="178223" y="583660"/>
                </a:cubicBezTo>
                <a:cubicBezTo>
                  <a:pt x="151321" y="577682"/>
                  <a:pt x="116953" y="577344"/>
                  <a:pt x="90674" y="564204"/>
                </a:cubicBezTo>
                <a:cubicBezTo>
                  <a:pt x="80217" y="558976"/>
                  <a:pt x="71219" y="551234"/>
                  <a:pt x="61491" y="544749"/>
                </a:cubicBezTo>
                <a:lnTo>
                  <a:pt x="32308" y="457200"/>
                </a:lnTo>
                <a:lnTo>
                  <a:pt x="22581" y="428017"/>
                </a:lnTo>
                <a:lnTo>
                  <a:pt x="12853" y="398834"/>
                </a:lnTo>
                <a:cubicBezTo>
                  <a:pt x="23512" y="164348"/>
                  <a:pt x="0" y="252569"/>
                  <a:pt x="42036" y="126460"/>
                </a:cubicBezTo>
                <a:cubicBezTo>
                  <a:pt x="54664" y="88577"/>
                  <a:pt x="44514" y="104527"/>
                  <a:pt x="71219" y="77821"/>
                </a:cubicBezTo>
                <a:cubicBezTo>
                  <a:pt x="95671" y="4466"/>
                  <a:pt x="59842" y="92043"/>
                  <a:pt x="110130" y="29183"/>
                </a:cubicBezTo>
                <a:cubicBezTo>
                  <a:pt x="116535" y="21176"/>
                  <a:pt x="119857" y="0"/>
                  <a:pt x="119857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15"/>
          </p:cNvCxnSpPr>
          <p:nvPr/>
        </p:nvCxnSpPr>
        <p:spPr>
          <a:xfrm flipV="1">
            <a:off x="2626468" y="2928934"/>
            <a:ext cx="159582" cy="2033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0" y="2071678"/>
            <a:ext cx="31430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Factorial </a:t>
            </a:r>
            <a:r>
              <a:rPr lang="zh-TW" altLang="en-US" dirty="0" smtClean="0"/>
              <a:t>階乘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這個就是</a:t>
            </a:r>
            <a:r>
              <a:rPr lang="en-US" altLang="zh-TW" dirty="0" smtClean="0"/>
              <a:t>10!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7755130" cy="362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圓角矩形 5"/>
          <p:cNvSpPr/>
          <p:nvPr/>
        </p:nvSpPr>
        <p:spPr>
          <a:xfrm>
            <a:off x="2643174" y="3500438"/>
            <a:ext cx="2286016" cy="3571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4414" y="2786058"/>
            <a:ext cx="2286016" cy="3571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rot="10800000">
            <a:off x="3714744" y="3000372"/>
            <a:ext cx="928694" cy="4286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428868"/>
            <a:ext cx="31633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小試身手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Recursion call</a:t>
            </a:r>
            <a:r>
              <a:rPr lang="zh-TW" altLang="en-US" dirty="0" smtClean="0"/>
              <a:t>做出一個函式用來印出倒數數字到</a:t>
            </a:r>
            <a:r>
              <a:rPr lang="en-US" altLang="zh-TW" dirty="0" smtClean="0"/>
              <a:t>0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429000"/>
            <a:ext cx="5533730" cy="49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重要閱讀資料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local variable &amp; global variable</a:t>
            </a:r>
            <a:r>
              <a:rPr lang="zh-TW" altLang="en-US" i="1" dirty="0" smtClean="0"/>
              <a:t> 以及</a:t>
            </a:r>
            <a:r>
              <a:rPr lang="en-US" altLang="zh-TW" i="1" dirty="0" smtClean="0"/>
              <a:t>variable </a:t>
            </a:r>
            <a:r>
              <a:rPr lang="zh-TW" altLang="en-US" i="1" dirty="0" smtClean="0"/>
              <a:t>重名問題</a:t>
            </a:r>
          </a:p>
          <a:p>
            <a:pPr lvl="1"/>
            <a:r>
              <a:rPr lang="en-US" altLang="zh-TW" u="sng" dirty="0" smtClean="0">
                <a:hlinkClick r:id="rId2"/>
              </a:rPr>
              <a:t>http://www.tutorialspoint.com/cprogramming/c_scope_rules.htm</a:t>
            </a:r>
            <a:endParaRPr lang="en-US" altLang="zh-TW" u="sng" dirty="0" smtClean="0"/>
          </a:p>
          <a:p>
            <a:pPr lvl="1"/>
            <a:endParaRPr lang="en-US" altLang="zh-TW" u="sng" dirty="0" smtClean="0"/>
          </a:p>
          <a:p>
            <a:r>
              <a:rPr lang="en-US" altLang="zh-TW" i="1" dirty="0" smtClean="0"/>
              <a:t> pass by value V.S pass by address</a:t>
            </a:r>
          </a:p>
          <a:p>
            <a:pPr lvl="1"/>
            <a:r>
              <a:rPr lang="en-US" altLang="zh-TW" u="sng" dirty="0" smtClean="0">
                <a:hlinkClick r:id="rId3"/>
              </a:rPr>
              <a:t>https://www.ptt.cc/man/C_and_CPP/DB9B/DE78/M.1138900566.A.8C9.html</a:t>
            </a:r>
            <a:endParaRPr lang="en-US" altLang="zh-TW" u="sng" dirty="0" smtClean="0"/>
          </a:p>
          <a:p>
            <a:pPr lvl="1"/>
            <a:endParaRPr lang="en-US" altLang="zh-TW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你們剛剛想的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是這樣嗎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29256" y="285728"/>
            <a:ext cx="3143272" cy="640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上完這堂</a:t>
            </a:r>
            <a:r>
              <a:rPr lang="zh-TW" altLang="en-US" dirty="0" smtClean="0"/>
              <a:t>課後你們可以利用函式讓它變得更簡潔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357430"/>
            <a:ext cx="6560772" cy="201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Function</a:t>
            </a:r>
            <a:r>
              <a:rPr lang="zh-TW" altLang="en-US" dirty="0" smtClean="0"/>
              <a:t>的要素及</a:t>
            </a:r>
            <a:r>
              <a:rPr lang="en-US" altLang="zh-TW" dirty="0" smtClean="0"/>
              <a:t>prototype</a:t>
            </a:r>
          </a:p>
          <a:p>
            <a:r>
              <a:rPr lang="zh-TW" altLang="en-US" sz="3200" dirty="0" smtClean="0"/>
              <a:t>系統定義函式 </a:t>
            </a:r>
            <a:r>
              <a:rPr lang="en-US" altLang="zh-TW" sz="3200" dirty="0" smtClean="0"/>
              <a:t>VS </a:t>
            </a:r>
            <a:r>
              <a:rPr lang="zh-TW" altLang="en-US" sz="3200" dirty="0" smtClean="0"/>
              <a:t>使用者定義函式</a:t>
            </a:r>
            <a:endParaRPr lang="en-US" altLang="zh-TW" sz="3200" dirty="0" smtClean="0"/>
          </a:p>
          <a:p>
            <a:r>
              <a:rPr lang="zh-TW" altLang="en-US" sz="3200" dirty="0" smtClean="0"/>
              <a:t>函式的定義、宣告和呼叫</a:t>
            </a:r>
            <a:endParaRPr lang="en-US" altLang="zh-TW" sz="32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zh-TW" altLang="en-US" sz="3200" dirty="0" smtClean="0"/>
              <a:t>形式參數</a:t>
            </a:r>
            <a:r>
              <a:rPr lang="en-US" altLang="zh-TW" sz="3200" dirty="0" smtClean="0"/>
              <a:t>Parameter  VS </a:t>
            </a:r>
            <a:r>
              <a:rPr lang="zh-TW" altLang="en-US" sz="3200" dirty="0" smtClean="0"/>
              <a:t>實際參數</a:t>
            </a:r>
            <a:r>
              <a:rPr lang="en-US" altLang="zh-TW" sz="2800" dirty="0" smtClean="0"/>
              <a:t>Argument</a:t>
            </a:r>
            <a:endParaRPr lang="en-US" altLang="zh-TW" sz="3200" dirty="0" smtClean="0"/>
          </a:p>
          <a:p>
            <a:r>
              <a:rPr lang="zh-TW" altLang="en-US" sz="3200" dirty="0" smtClean="0"/>
              <a:t>遞迴呼叫 </a:t>
            </a:r>
            <a:r>
              <a:rPr lang="en-US" altLang="zh-TW" sz="3200" dirty="0" smtClean="0"/>
              <a:t>Recursion call</a:t>
            </a:r>
          </a:p>
          <a:p>
            <a:r>
              <a:rPr lang="zh-TW" altLang="en-US" sz="3200" dirty="0" smtClean="0"/>
              <a:t>重要閱讀資料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自己看的意思</a:t>
            </a:r>
            <a:r>
              <a:rPr lang="en-US" altLang="zh-TW" sz="3200" dirty="0" smtClean="0"/>
              <a:t>)</a:t>
            </a:r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</a:t>
            </a:r>
            <a:r>
              <a:rPr lang="zh-TW" altLang="en-US" dirty="0" smtClean="0"/>
              <a:t>麼是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001056" cy="4525963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數學上的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是給定特定參數，傳入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即可得到一個結果。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f(x)=x^2+x+1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	</a:t>
            </a:r>
            <a:r>
              <a:rPr lang="zh-TW" altLang="en-US" dirty="0" smtClean="0"/>
              <a:t>  </a:t>
            </a:r>
            <a:r>
              <a:rPr lang="en-US" altLang="zh-TW" dirty="0" smtClean="0"/>
              <a:t>f(2)=7</a:t>
            </a:r>
          </a:p>
          <a:p>
            <a:pPr>
              <a:buNone/>
            </a:pPr>
            <a:endParaRPr lang="en-US" altLang="zh-TW" dirty="0"/>
          </a:p>
          <a:p>
            <a:r>
              <a:rPr lang="zh-TW" altLang="en-US" dirty="0" smtClean="0"/>
              <a:t>執行一個特定任務的程式碼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就是專門用來輸出訊息的一個函式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 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裡的 </a:t>
            </a:r>
            <a:r>
              <a:rPr lang="en-US" altLang="zh-TW" dirty="0" err="1" smtClean="0"/>
              <a:t>pow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函式就是用來計算指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數數值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的要素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altLang="zh-TW" dirty="0" smtClean="0"/>
              <a:t>Return type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zh-TW" dirty="0" smtClean="0"/>
              <a:t>Function name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zh-TW" dirty="0" smtClean="0"/>
              <a:t>Parameter(input)</a:t>
            </a:r>
          </a:p>
          <a:p>
            <a:pPr marL="550926" indent="-514350">
              <a:buNone/>
            </a:pPr>
            <a:endParaRPr lang="en-US" altLang="zh-TW" dirty="0" smtClean="0"/>
          </a:p>
          <a:p>
            <a:r>
              <a:rPr lang="zh-TW" altLang="en-US" dirty="0"/>
              <a:t>這三個要素</a:t>
            </a:r>
            <a:r>
              <a:rPr lang="zh-TW" altLang="en-US" dirty="0" smtClean="0"/>
              <a:t>構成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的原型</a:t>
            </a:r>
            <a:r>
              <a:rPr lang="en-US" altLang="zh-TW" dirty="0" smtClean="0"/>
              <a:t>(prototype)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的要素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我們來看看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Return type + Function name + Parameter(input)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     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 main  (void) {</a:t>
            </a:r>
          </a:p>
          <a:p>
            <a:pPr lvl="1">
              <a:buNone/>
            </a:pPr>
            <a:r>
              <a:rPr lang="en-US" altLang="zh-TW" sz="3200" dirty="0" smtClean="0"/>
              <a:t>                  …</a:t>
            </a:r>
            <a:r>
              <a:rPr lang="zh-TW" altLang="en-US" sz="3200" dirty="0" smtClean="0"/>
              <a:t>本體實作</a:t>
            </a:r>
            <a:r>
              <a:rPr lang="en-US" altLang="zh-TW" sz="3200" dirty="0" smtClean="0"/>
              <a:t>(body)…</a:t>
            </a:r>
          </a:p>
          <a:p>
            <a:pPr lvl="1">
              <a:buNone/>
            </a:pPr>
            <a:r>
              <a:rPr lang="en-US" altLang="zh-TW" sz="3200" dirty="0" smtClean="0"/>
              <a:t>                  return 0;</a:t>
            </a:r>
          </a:p>
          <a:p>
            <a:pPr>
              <a:buNone/>
            </a:pPr>
            <a:r>
              <a:rPr lang="en-US" altLang="zh-TW" sz="3200" dirty="0" smtClean="0"/>
              <a:t>              }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2000232" y="3643314"/>
            <a:ext cx="571504" cy="42862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714612" y="3643314"/>
            <a:ext cx="928694" cy="428628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86182" y="3643314"/>
            <a:ext cx="1143008" cy="42862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rot="16200000" flipV="1">
            <a:off x="1821637" y="3178966"/>
            <a:ext cx="500066" cy="4286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428596" y="2643182"/>
            <a:ext cx="2214578" cy="42862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928926" y="2643182"/>
            <a:ext cx="2643206" cy="428628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857884" y="2643182"/>
            <a:ext cx="3000396" cy="42862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 flipH="1" flipV="1">
            <a:off x="3143240" y="3214686"/>
            <a:ext cx="500066" cy="21431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57686" y="3214686"/>
            <a:ext cx="2214578" cy="428628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函式分為兩種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 smtClean="0"/>
              <a:t>系統定義函式</a:t>
            </a:r>
            <a:endParaRPr lang="en-US" altLang="zh-TW" sz="3600" dirty="0" smtClean="0"/>
          </a:p>
          <a:p>
            <a:pPr lvl="1"/>
            <a:r>
              <a:rPr lang="en-US" altLang="zh-TW" sz="3600" dirty="0" err="1" smtClean="0"/>
              <a:t>printf</a:t>
            </a:r>
            <a:r>
              <a:rPr lang="en-US" altLang="zh-TW" sz="3600" dirty="0" smtClean="0"/>
              <a:t>(), </a:t>
            </a:r>
            <a:r>
              <a:rPr lang="en-US" altLang="zh-TW" sz="3600" dirty="0" err="1" smtClean="0"/>
              <a:t>scanf</a:t>
            </a:r>
            <a:r>
              <a:rPr lang="en-US" altLang="zh-TW" sz="3600" dirty="0" smtClean="0"/>
              <a:t>()</a:t>
            </a:r>
            <a:r>
              <a:rPr lang="zh-TW" altLang="en-US" sz="3600" dirty="0" smtClean="0"/>
              <a:t>都是</a:t>
            </a:r>
            <a:r>
              <a:rPr lang="en-US" altLang="zh-TW" sz="3600" dirty="0" smtClean="0"/>
              <a:t>C</a:t>
            </a:r>
            <a:r>
              <a:rPr lang="zh-TW" altLang="en-US" sz="3600" dirty="0" smtClean="0"/>
              <a:t>語言函式庫裡幫我們實作好的</a:t>
            </a:r>
            <a:r>
              <a:rPr lang="en-US" altLang="zh-TW" sz="3600" dirty="0" smtClean="0"/>
              <a:t>function</a:t>
            </a:r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使用者定義函式</a:t>
            </a:r>
            <a:endParaRPr lang="en-US" altLang="zh-TW" sz="3600" dirty="0" smtClean="0"/>
          </a:p>
          <a:p>
            <a:pPr lvl="1"/>
            <a:r>
              <a:rPr lang="zh-TW" altLang="en-US" sz="3600" dirty="0" smtClean="0"/>
              <a:t>下一頁介紹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2001</TotalTime>
  <Words>679</Words>
  <Application>Microsoft Office PowerPoint</Application>
  <PresentationFormat>如螢幕大小 (4:3)</PresentationFormat>
  <Paragraphs>122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Franklin Gothic Book</vt:lpstr>
      <vt:lpstr>Wingdings 2</vt:lpstr>
      <vt:lpstr>科技</vt:lpstr>
      <vt:lpstr> Function 函式</vt:lpstr>
      <vt:lpstr>PowerPoint 簡報</vt:lpstr>
      <vt:lpstr>你們剛剛想的 是這樣嗎?</vt:lpstr>
      <vt:lpstr>上完這堂課後你們可以利用函式讓它變得更簡潔!</vt:lpstr>
      <vt:lpstr>大綱</vt:lpstr>
      <vt:lpstr>什麼是Function</vt:lpstr>
      <vt:lpstr>Function的要素</vt:lpstr>
      <vt:lpstr>Function的要素</vt:lpstr>
      <vt:lpstr>函式分為兩種</vt:lpstr>
      <vt:lpstr>使用者定義函式(Definition)</vt:lpstr>
      <vt:lpstr>所以一開始的程式可以改成這樣</vt:lpstr>
      <vt:lpstr>或者，你也可以先宣告在main上方</vt:lpstr>
      <vt:lpstr>呼叫函式 Function call</vt:lpstr>
      <vt:lpstr>小試身手-1 算算你的BMI</vt:lpstr>
      <vt:lpstr>Function中有兩種參數:</vt:lpstr>
      <vt:lpstr>請判斷以下參數屬於哪種?</vt:lpstr>
      <vt:lpstr>Side effect 副作用，額外效果</vt:lpstr>
      <vt:lpstr>小試身手-2</vt:lpstr>
      <vt:lpstr>PowerPoint 簡報</vt:lpstr>
      <vt:lpstr>PowerPoint 簡報</vt:lpstr>
      <vt:lpstr>你看! 簡潔有力&gt;&lt;</vt:lpstr>
      <vt:lpstr>那你覺得函式可不可以呼叫自己?</vt:lpstr>
      <vt:lpstr>遞迴呼叫 Recursion call</vt:lpstr>
      <vt:lpstr>Fibonacci serial費式數列</vt:lpstr>
      <vt:lpstr>Factorial 階乘</vt:lpstr>
      <vt:lpstr>小試身手3</vt:lpstr>
      <vt:lpstr>重要閱讀資料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user</dc:creator>
  <cp:lastModifiedBy>joe</cp:lastModifiedBy>
  <cp:revision>105</cp:revision>
  <dcterms:created xsi:type="dcterms:W3CDTF">2015-10-02T16:06:19Z</dcterms:created>
  <dcterms:modified xsi:type="dcterms:W3CDTF">2016-10-16T12:24:38Z</dcterms:modified>
</cp:coreProperties>
</file>