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288" r:id="rId4"/>
    <p:sldId id="291" r:id="rId5"/>
    <p:sldId id="293" r:id="rId6"/>
    <p:sldId id="290" r:id="rId7"/>
    <p:sldId id="298" r:id="rId8"/>
    <p:sldId id="297" r:id="rId9"/>
    <p:sldId id="292" r:id="rId10"/>
    <p:sldId id="295" r:id="rId11"/>
    <p:sldId id="262" r:id="rId12"/>
    <p:sldId id="294" r:id="rId13"/>
    <p:sldId id="265" r:id="rId14"/>
    <p:sldId id="263" r:id="rId15"/>
    <p:sldId id="268" r:id="rId16"/>
    <p:sldId id="264" r:id="rId17"/>
    <p:sldId id="285" r:id="rId18"/>
    <p:sldId id="286" r:id="rId19"/>
    <p:sldId id="267" r:id="rId20"/>
    <p:sldId id="269" r:id="rId21"/>
    <p:sldId id="270" r:id="rId22"/>
    <p:sldId id="272" r:id="rId23"/>
    <p:sldId id="273" r:id="rId24"/>
    <p:sldId id="274" r:id="rId25"/>
    <p:sldId id="275" r:id="rId26"/>
    <p:sldId id="276" r:id="rId27"/>
    <p:sldId id="277" r:id="rId28"/>
    <p:sldId id="279" r:id="rId29"/>
    <p:sldId id="280" r:id="rId30"/>
    <p:sldId id="282" r:id="rId31"/>
    <p:sldId id="299" r:id="rId32"/>
    <p:sldId id="300" r:id="rId33"/>
    <p:sldId id="287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13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15-09-22T16:21:26.6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5179 2595,'-36'0,"1"17,35-17,-35 0,-18 18,-35-18,17 0,-35 18,36-18,-71 0,35 0,-18 0,-34 0,34 0,1 0,-1 0,-17 0,18 0,-1 0,36 0,-35 0,-19 0,19 0,-18 0,17 0,-34 0,52 0,-53 0,71 0,-53 0,35 0,0 0,-35 0,53 0,-36 0,18-18,1 0,16 18,1 0,0 0,17 0,19 0,-37-17,36 17,-17 0,35 0,-36 0,36 0,0 0,-1 0,1-18,0 0,-1 1,36 17,-35-36,18 19,-1-1,-17-35,17 0,18 0,-35-35,35 53,-18-71,-35 18,35 0,1 17,17 36,-18-18,18 0,-17 18,17-18,0 0,0-18,0 19,0-19,0 36,0-18,0 35,0-35,0 18,0 0,0-18,0 17,0 1,52-35,-34 17,35 0,-18 18,-35-18,53 17,-17 1,-1 0,35-18,-34 35,17-35,-18 36,35-36,36 0,-53 35,35-17,-17-18,17 35,18-17,-36 0,36 17,0 1,-35-1,70-17,-18 17,18 18,-17-18,17 1,0 17,35-36,1 36,-18 0,-1 0,-17 0,1 0,-1 0,35 0,-17 0,0 0,35 18,-36 0,19 35,-1-36,-35 1,36 0,-72 34,72-16,-54-1,1 0,-18-17,-1 35,-34-36,17 36,0-17,-17 17,-1-18,-17 0,36 0,-54 1,18-19,0 1,-18 35,18-35,-18 17,-17-18,52 19,-52-19,17 36,18-17,-17 16,-1-34,0 17,-17 1,-18-1,35-17,-17 17,-18 0,17 0,-17-17,0 0,0 17,0-17,0 17,0-17,0 34,0 1,0 18,0-36,0 18,0-18,0 1,0 17,-17 0,-1-36,0 36,18-18,-35 18,0-35,35 17,-53 0,35 1,-35 34,36-52,-19 0,1 17,17-18,-17 1,-18 17,18-17,-36 17,19 1,-1-1,-36 18,19-53,-71 35,53-17,-1-1,19-17,-1 0,36 0,-18 0,0 0,18 0,0 0,-18 0,17 18,-17-18,1 35,34-35,-17 0,-1 0,1 0,17 0,-17 0,0 0,35 0,-53 0,18 0,-1 0,-17 0,36 0,-1 0,1 0,-1 0,0 0,18 0,-17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0" timeString="2015-09-22T16:21:29.7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2300 1942,'-18'0,"0"0,1 0,-36 0,0 0,-18-18,1 18,-54-17,1-1,-1-17,1 35,-1 0,1 0,35 0,-1 0,19 0,17-18,-53 18,53 0,0-18,36 1,-19 17,-34-18,35 0,-36-17,18 0,-17 0,-1-36,36 36,-18-1,18-16,17 16,0 1,-17 0,17 17,1-17,-1 0,18-1,0 1,-18-18,-17 18,35-18,0 18,-17-36,17 36,0-18,0 0,0 0,0 18,0-1,0-16,0 16,0-17,0 36,0-1,0-17,17 17,-17 1,0-19,0 19,18-1,-1-17,19-1,-19 1,1 35,0-35,-1 35,-17-35,18 35,-18-18,35 18,0 0,-17-18,35 18,18-53,-18 53,17 0,1-17,34 17,-34 0,35 0,0-36,35 36,-71 0,36 0,-35 0,-1 0,36 0,-53 0,18 0,-1-17,1 17,17 0,-35 0,17 0,1 0,-18-18,-18 1,18 17,18 0,-1 0,-17 0,0 0,18 0,17 0,-35 0,17 0,-35 0,18 0,-17 0,-1 0,18 0,0 0,17 0,-17 0,53 35,18-35,-1 17,36 1,-36 0,-17-18,35 35,-53-17,36-1,-18-17,0 18,-1 17,-16-17,16-18,-34 17,35 1,0-18,-36 35,18-17,-35-18,18 18,-36-1,18 19,-18-36,1 17,-1 19,-17-36,17 35,-18-35,-17 17,18 1,-18 17,18-17,-1 17,-17 1,18 16,-18-52,0 36,0-19,0 1,0 0,0 17,0 0,0-17,0 17,-18 0,1 1,-19-1,1 18,0 0,-18-18,18 0,-1 1,-52-1,71 0,-36-17,0 35,0-36,-18 19,18-1,-35 18,53-53,0 17,-18 1,-18 0,53-18,-70 17,53 1,-36 0,-17 17,18-17,-18-1,17-17,18 36,-53-19,71-17,-18 0,-35 18,17-1,18-17,-17 0,-1 36,1-36,-36 0,35 17,1-17,-18 18,17-18,-35 35,36-35,17 18,17-18,19 0,17 0,-36 0,1 0,35 0,-35 18,0-18,-1 0,19 0,-1 0,-17 0,35 0,-35 0,17 0,0 35,-35-35,18 0,35 0,-18 0,-17 0,17 0,18 0,-17 0,-18 0,35 0,-36 0,1 0,35 0,-18 0,1 0,-1 0,0 0,1 0,-36-18,18 18,-36-53,1 18,-1 17,18-17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BBF093-BF3A-46BB-BEC5-3F9033706EDB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9086FA-DB1C-455A-BBF6-F261139AB2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BF093-BF3A-46BB-BEC5-3F9033706EDB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086FA-DB1C-455A-BBF6-F261139AB2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BF093-BF3A-46BB-BEC5-3F9033706EDB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086FA-DB1C-455A-BBF6-F261139AB2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BF093-BF3A-46BB-BEC5-3F9033706EDB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086FA-DB1C-455A-BBF6-F261139AB2A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BF093-BF3A-46BB-BEC5-3F9033706EDB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086FA-DB1C-455A-BBF6-F261139AB2A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BF093-BF3A-46BB-BEC5-3F9033706EDB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086FA-DB1C-455A-BBF6-F261139AB2A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BF093-BF3A-46BB-BEC5-3F9033706EDB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086FA-DB1C-455A-BBF6-F261139AB2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BF093-BF3A-46BB-BEC5-3F9033706EDB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086FA-DB1C-455A-BBF6-F261139AB2A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BBF093-BF3A-46BB-BEC5-3F9033706EDB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086FA-DB1C-455A-BBF6-F261139AB2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0BBF093-BF3A-46BB-BEC5-3F9033706EDB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086FA-DB1C-455A-BBF6-F261139AB2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BBF093-BF3A-46BB-BEC5-3F9033706EDB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9086FA-DB1C-455A-BBF6-F261139AB2A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0BBF093-BF3A-46BB-BEC5-3F9033706EDB}" type="datetimeFigureOut">
              <a:rPr lang="zh-TW" altLang="en-US" smtClean="0"/>
              <a:pPr/>
              <a:t>2016/10/16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99086FA-DB1C-455A-BBF6-F261139AB2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aiza.jp/poh/joshibato/kirishima?locale=e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.kyoto-su.ac.jp/~yamada/programming/arra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9.emf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陣列</a:t>
            </a:r>
            <a:r>
              <a:rPr lang="en-US" altLang="zh-TW" dirty="0" smtClean="0"/>
              <a:t>-Array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z="1800" dirty="0" smtClean="0"/>
              <a:t>製作者</a:t>
            </a:r>
            <a:r>
              <a:rPr lang="en-US" altLang="zh-TW" sz="1800" dirty="0" smtClean="0"/>
              <a:t>:Chen Yi</a:t>
            </a:r>
          </a:p>
          <a:p>
            <a:r>
              <a:rPr lang="zh-TW" altLang="en-US" sz="1800" dirty="0" smtClean="0"/>
              <a:t>成功大學資工系醒獅團上課講義</a:t>
            </a:r>
            <a:endParaRPr lang="en-US" altLang="zh-TW" sz="1800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宣告並初始化一個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type</a:t>
            </a:r>
            <a:r>
              <a:rPr lang="zh-TW" altLang="en-US" dirty="0" smtClean="0"/>
              <a:t>的陣列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然後使用</a:t>
            </a:r>
            <a:r>
              <a:rPr lang="en-US" altLang="zh-TW" dirty="0" smtClean="0"/>
              <a:t>loop</a:t>
            </a:r>
            <a:r>
              <a:rPr lang="zh-TW" altLang="en-US" dirty="0" smtClean="0"/>
              <a:t>去抓取陣列裡面的最大值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把它印出來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Two-Dimensional</a:t>
            </a:r>
            <a:r>
              <a:rPr lang="zh-TW" altLang="en-US" dirty="0" smtClean="0"/>
              <a:t> </a:t>
            </a:r>
            <a:r>
              <a:rPr lang="en-US" altLang="zh-TW" dirty="0" smtClean="0"/>
              <a:t>Array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1472" y="135729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這是</a:t>
            </a:r>
            <a:r>
              <a:rPr lang="zh-TW" altLang="en-US" b="1" dirty="0" smtClean="0"/>
              <a:t>一維</a:t>
            </a:r>
            <a:endParaRPr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1472" y="285749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二</a:t>
            </a:r>
            <a:r>
              <a:rPr lang="zh-TW" altLang="en-US" b="1" dirty="0" smtClean="0"/>
              <a:t>維</a:t>
            </a:r>
            <a:endParaRPr lang="zh-TW" altLang="en-US" b="1" dirty="0"/>
          </a:p>
        </p:txBody>
      </p:sp>
      <p:pic>
        <p:nvPicPr>
          <p:cNvPr id="6" name="Picture 7" descr="c8-1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785926"/>
            <a:ext cx="5551488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8-2-1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3214686"/>
            <a:ext cx="38290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5143504" y="571501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2"/>
                </a:solidFill>
              </a:rPr>
              <a:t>覺得眼熟嗎</a:t>
            </a:r>
            <a:r>
              <a:rPr lang="en-US" altLang="zh-TW" b="1" dirty="0" smtClean="0">
                <a:solidFill>
                  <a:schemeClr val="accent2"/>
                </a:solidFill>
              </a:rPr>
              <a:t>?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15008" y="6143644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那你肯定是個好學生</a:t>
            </a:r>
            <a:r>
              <a:rPr lang="en-US" altLang="zh-TW" dirty="0" smtClean="0"/>
              <a:t>XD!!</a:t>
            </a:r>
          </a:p>
          <a:p>
            <a:r>
              <a:rPr lang="zh-TW" altLang="en-US" dirty="0" smtClean="0"/>
              <a:t>來源是小</a:t>
            </a:r>
            <a:r>
              <a:rPr lang="zh-TW" altLang="en-US" dirty="0"/>
              <a:t>光光</a:t>
            </a:r>
            <a:r>
              <a:rPr lang="en-US" altLang="zh-TW" dirty="0"/>
              <a:t>PPT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示意圖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357430"/>
            <a:ext cx="87725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4786314" y="5500702"/>
            <a:ext cx="4129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其實這張圖裡面有一個東西很重要</a:t>
            </a:r>
            <a:r>
              <a:rPr lang="en-US" altLang="zh-TW" dirty="0" err="1" smtClean="0"/>
              <a:t>Ov</a:t>
            </a:r>
            <a:r>
              <a:rPr lang="en-US" altLang="zh-TW" dirty="0" smtClean="0"/>
              <a:t>&lt;</a:t>
            </a:r>
          </a:p>
          <a:p>
            <a:r>
              <a:rPr lang="zh-TW" altLang="en-US" dirty="0" smtClean="0"/>
              <a:t>試著仔細觀察看看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07249"/>
          </a:xfrm>
        </p:spPr>
        <p:txBody>
          <a:bodyPr/>
          <a:lstStyle/>
          <a:p>
            <a:r>
              <a:rPr lang="en-US" altLang="zh-TW" dirty="0" smtClean="0"/>
              <a:t>Declaration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785926"/>
            <a:ext cx="1857388" cy="24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1071538" y="1214422"/>
            <a:ext cx="595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</a:rPr>
              <a:t>Type</a:t>
            </a:r>
            <a:r>
              <a:rPr lang="en-US" altLang="zh-TW" dirty="0" smtClean="0"/>
              <a:t>  </a:t>
            </a:r>
            <a:r>
              <a:rPr lang="en-US" altLang="zh-TW" dirty="0" err="1" smtClean="0">
                <a:solidFill>
                  <a:srgbClr val="0070C0"/>
                </a:solidFill>
              </a:rPr>
              <a:t>var_name</a:t>
            </a:r>
            <a:r>
              <a:rPr lang="en-US" altLang="zh-TW" dirty="0" smtClean="0"/>
              <a:t>[length1][length2];</a:t>
            </a:r>
            <a:endParaRPr lang="en-US" altLang="zh-TW" dirty="0"/>
          </a:p>
          <a:p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71934" y="2357430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要怎麼決定</a:t>
            </a:r>
            <a:r>
              <a:rPr lang="en-US" altLang="zh-TW" b="1" dirty="0"/>
              <a:t>index1 index2</a:t>
            </a:r>
            <a:r>
              <a:rPr lang="en-US" altLang="zh-TW" b="1" dirty="0" smtClean="0"/>
              <a:t>?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2910" y="3071810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來看圖吧</a:t>
            </a:r>
            <a:r>
              <a:rPr lang="en-US" altLang="zh-TW" b="1" dirty="0" smtClean="0"/>
              <a:t>~~</a:t>
            </a:r>
            <a:endParaRPr lang="zh-TW" altLang="en-US" b="1" dirty="0"/>
          </a:p>
        </p:txBody>
      </p:sp>
      <p:pic>
        <p:nvPicPr>
          <p:cNvPr id="9" name="Picture 2" descr="C:\Users\ChenYi\Desktop\未命名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3429000"/>
            <a:ext cx="3943350" cy="2295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650125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Initialize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declaration</a:t>
            </a:r>
          </a:p>
          <a:p>
            <a:pPr lvl="1"/>
            <a:r>
              <a:rPr lang="zh-TW" altLang="en-US" dirty="0" smtClean="0"/>
              <a:t>有點煩我可以不打嗎</a:t>
            </a:r>
            <a:r>
              <a:rPr lang="en-US" altLang="zh-TW" dirty="0" smtClean="0"/>
              <a:t>QQ?</a:t>
            </a:r>
          </a:p>
          <a:p>
            <a:pPr lvl="1"/>
            <a:r>
              <a:rPr lang="zh-TW" altLang="en-US" dirty="0" smtClean="0"/>
              <a:t>好啦</a:t>
            </a:r>
            <a:r>
              <a:rPr lang="en-US" altLang="zh-TW" dirty="0" smtClean="0"/>
              <a:t>… </a:t>
            </a:r>
            <a:r>
              <a:rPr lang="zh-TW" altLang="en-US" dirty="0" smtClean="0"/>
              <a:t>開玩笑的</a:t>
            </a:r>
            <a:r>
              <a:rPr lang="en-US" altLang="zh-TW" dirty="0" smtClean="0"/>
              <a:t>_(:3JZ)_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格式如下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smtClean="0"/>
              <a:t>Type </a:t>
            </a:r>
            <a:r>
              <a:rPr lang="en-US" altLang="zh-TW" dirty="0" err="1" smtClean="0"/>
              <a:t>var_name</a:t>
            </a:r>
            <a:r>
              <a:rPr lang="en-US" altLang="zh-TW" dirty="0" smtClean="0"/>
              <a:t>[length1][length2] = </a:t>
            </a:r>
            <a:r>
              <a:rPr lang="en-US" altLang="zh-TW" b="1" dirty="0" smtClean="0">
                <a:solidFill>
                  <a:schemeClr val="accent2"/>
                </a:solidFill>
              </a:rPr>
              <a:t>{</a:t>
            </a:r>
          </a:p>
          <a:p>
            <a:pPr lvl="3">
              <a:buNone/>
            </a:pPr>
            <a:r>
              <a:rPr lang="en-US" altLang="zh-TW" b="1" dirty="0" smtClean="0">
                <a:solidFill>
                  <a:schemeClr val="accent2"/>
                </a:solidFill>
              </a:rPr>
              <a:t>	</a:t>
            </a:r>
            <a:r>
              <a:rPr lang="en-US" altLang="zh-TW" b="1" dirty="0" smtClean="0">
                <a:solidFill>
                  <a:schemeClr val="accent4"/>
                </a:solidFill>
              </a:rPr>
              <a:t>{} , </a:t>
            </a:r>
          </a:p>
          <a:p>
            <a:pPr lvl="3">
              <a:buNone/>
            </a:pPr>
            <a:r>
              <a:rPr lang="en-US" altLang="zh-TW" b="1" dirty="0" smtClean="0">
                <a:solidFill>
                  <a:schemeClr val="accent4"/>
                </a:solidFill>
              </a:rPr>
              <a:t>	{} ,</a:t>
            </a:r>
          </a:p>
          <a:p>
            <a:pPr lvl="3">
              <a:buNone/>
            </a:pPr>
            <a:r>
              <a:rPr lang="en-US" altLang="zh-TW" b="1" dirty="0" smtClean="0">
                <a:solidFill>
                  <a:schemeClr val="accent4"/>
                </a:solidFill>
              </a:rPr>
              <a:t>	{} </a:t>
            </a:r>
            <a:r>
              <a:rPr lang="en-US" altLang="zh-TW" b="1" dirty="0" smtClean="0">
                <a:solidFill>
                  <a:schemeClr val="accent2"/>
                </a:solidFill>
              </a:rPr>
              <a:t>	</a:t>
            </a:r>
          </a:p>
          <a:p>
            <a:pPr lvl="3">
              <a:buNone/>
            </a:pPr>
            <a:r>
              <a:rPr lang="en-US" altLang="zh-TW" b="1" dirty="0" smtClean="0">
                <a:solidFill>
                  <a:schemeClr val="accent2"/>
                </a:solidFill>
              </a:rPr>
              <a:t>}</a:t>
            </a:r>
          </a:p>
          <a:p>
            <a:pPr lvl="3">
              <a:buNone/>
            </a:pPr>
            <a:endParaRPr lang="en-US" altLang="zh-TW" b="1" dirty="0" smtClean="0">
              <a:solidFill>
                <a:schemeClr val="accent2"/>
              </a:solidFill>
            </a:endParaRPr>
          </a:p>
          <a:p>
            <a:pPr lvl="3">
              <a:buNone/>
            </a:pPr>
            <a:endParaRPr lang="en-US" altLang="zh-TW" b="1" dirty="0" smtClean="0">
              <a:solidFill>
                <a:schemeClr val="accent2"/>
              </a:solidFill>
            </a:endParaRPr>
          </a:p>
          <a:p>
            <a:pPr lvl="3">
              <a:buNone/>
            </a:pPr>
            <a:endParaRPr lang="en-US" altLang="zh-TW" b="1" dirty="0" smtClean="0">
              <a:solidFill>
                <a:schemeClr val="accent2"/>
              </a:solidFill>
            </a:endParaRPr>
          </a:p>
          <a:p>
            <a:pPr lvl="3">
              <a:buNone/>
            </a:pPr>
            <a:endParaRPr lang="en-US" altLang="zh-TW" b="1" dirty="0" smtClean="0">
              <a:solidFill>
                <a:schemeClr val="accent2"/>
              </a:solidFill>
            </a:endParaRPr>
          </a:p>
          <a:p>
            <a:pPr lvl="3">
              <a:buNone/>
            </a:pPr>
            <a:endParaRPr lang="en-US" altLang="zh-TW" b="1" dirty="0" smtClean="0">
              <a:solidFill>
                <a:schemeClr val="accent2"/>
              </a:solidFill>
            </a:endParaRPr>
          </a:p>
          <a:p>
            <a:pPr lvl="3">
              <a:buNone/>
            </a:pPr>
            <a:r>
              <a:rPr lang="zh-TW" altLang="en-US" b="1" dirty="0" smtClean="0">
                <a:solidFill>
                  <a:schemeClr val="accent2"/>
                </a:solidFill>
              </a:rPr>
              <a:t>沒填的</a:t>
            </a:r>
            <a:r>
              <a:rPr lang="en-US" altLang="zh-TW" b="1" dirty="0" smtClean="0">
                <a:solidFill>
                  <a:schemeClr val="accent2"/>
                </a:solidFill>
              </a:rPr>
              <a:t>compiler</a:t>
            </a:r>
            <a:r>
              <a:rPr lang="zh-TW" altLang="en-US" b="1" dirty="0" smtClean="0">
                <a:solidFill>
                  <a:schemeClr val="accent2"/>
                </a:solidFill>
              </a:rPr>
              <a:t>會幫你補</a:t>
            </a:r>
            <a:r>
              <a:rPr lang="en-US" altLang="zh-TW" b="1" dirty="0" smtClean="0">
                <a:solidFill>
                  <a:schemeClr val="accent2"/>
                </a:solidFill>
              </a:rPr>
              <a:t>,</a:t>
            </a:r>
            <a:r>
              <a:rPr lang="zh-TW" altLang="en-US" b="1" dirty="0" smtClean="0">
                <a:solidFill>
                  <a:schemeClr val="accent2"/>
                </a:solidFill>
              </a:rPr>
              <a:t>同樣的補甚麼就看</a:t>
            </a:r>
            <a:r>
              <a:rPr lang="en-US" altLang="zh-TW" b="1" dirty="0" smtClean="0">
                <a:solidFill>
                  <a:schemeClr val="accent2"/>
                </a:solidFill>
              </a:rPr>
              <a:t>compiler</a:t>
            </a:r>
            <a:r>
              <a:rPr lang="zh-TW" altLang="en-US" b="1" dirty="0" smtClean="0">
                <a:solidFill>
                  <a:schemeClr val="accent2"/>
                </a:solidFill>
              </a:rPr>
              <a:t>心情了</a:t>
            </a:r>
            <a:r>
              <a:rPr lang="en-US" altLang="zh-TW" b="1" dirty="0" smtClean="0">
                <a:solidFill>
                  <a:schemeClr val="accent2"/>
                </a:solidFill>
              </a:rPr>
              <a:t>!!</a:t>
            </a:r>
          </a:p>
          <a:p>
            <a:pPr lvl="3">
              <a:buNone/>
            </a:pPr>
            <a:r>
              <a:rPr lang="zh-TW" altLang="en-US" b="1" dirty="0" smtClean="0">
                <a:solidFill>
                  <a:schemeClr val="accent2"/>
                </a:solidFill>
              </a:rPr>
              <a:t>其實就是之前該記憶體位置上面的值</a:t>
            </a:r>
            <a:r>
              <a:rPr lang="en-US" altLang="zh-TW" b="1" dirty="0" smtClean="0">
                <a:solidFill>
                  <a:schemeClr val="accent2"/>
                </a:solidFill>
              </a:rPr>
              <a:t>XD</a:t>
            </a:r>
          </a:p>
          <a:p>
            <a:pPr lvl="3">
              <a:buNone/>
            </a:pPr>
            <a:endParaRPr lang="en-US" altLang="zh-TW" b="1" dirty="0" smtClean="0">
              <a:solidFill>
                <a:schemeClr val="accent2"/>
              </a:solidFill>
            </a:endParaRPr>
          </a:p>
          <a:p>
            <a:pPr lvl="1"/>
            <a:endParaRPr lang="zh-TW" altLang="en-US" dirty="0"/>
          </a:p>
        </p:txBody>
      </p:sp>
      <p:pic>
        <p:nvPicPr>
          <p:cNvPr id="2052" name="Picture 4" descr="C:\Users\ChenYi\Desktop\未命名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2857496"/>
            <a:ext cx="3943350" cy="2295525"/>
          </a:xfrm>
          <a:prstGeom prst="rect">
            <a:avLst/>
          </a:prstGeom>
          <a:noFill/>
        </p:spPr>
      </p:pic>
      <p:cxnSp>
        <p:nvCxnSpPr>
          <p:cNvPr id="8" name="直線單箭頭接點 7"/>
          <p:cNvCxnSpPr/>
          <p:nvPr/>
        </p:nvCxnSpPr>
        <p:spPr>
          <a:xfrm>
            <a:off x="2000232" y="2928934"/>
            <a:ext cx="242889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07249"/>
          </a:xfrm>
        </p:spPr>
        <p:txBody>
          <a:bodyPr/>
          <a:lstStyle/>
          <a:p>
            <a:r>
              <a:rPr lang="en-US" altLang="zh-TW" dirty="0" smtClean="0"/>
              <a:t>Ex: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071546"/>
            <a:ext cx="821537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650125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Assign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42976" y="1214422"/>
            <a:ext cx="392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就和一維的差不多</a:t>
            </a:r>
            <a:endParaRPr lang="en-US" altLang="zh-TW" dirty="0" smtClean="0"/>
          </a:p>
          <a:p>
            <a:r>
              <a:rPr lang="zh-TW" altLang="en-US" dirty="0"/>
              <a:t>把你要的位置給他就對了</a:t>
            </a:r>
            <a:r>
              <a:rPr lang="en-US" altLang="zh-TW" dirty="0"/>
              <a:t>!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643182"/>
            <a:ext cx="1285884" cy="47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1857356" y="235743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EX: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285852" y="3857628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迴圈做一開始的初始化</a:t>
            </a:r>
            <a:endParaRPr lang="zh-TW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4286256"/>
            <a:ext cx="36576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Declare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使用時就跟其他維一樣，把你要的位置給他就可以了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多維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143116"/>
            <a:ext cx="356373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一般來說</a:t>
            </a:r>
            <a:r>
              <a:rPr lang="en-US" altLang="zh-TW" dirty="0" smtClean="0"/>
              <a:t>…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我個人會建議多維陣列在做初始化的時候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使用ｆｏｒ迴圈會比較適當一點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真的有必要指定某個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是甚麼值在特別給它就可以了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多維的初始化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4286256"/>
            <a:ext cx="4500594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試著印出一個西洋棋盤吧</a:t>
            </a:r>
            <a:r>
              <a:rPr lang="en-US" altLang="zh-TW" dirty="0" smtClean="0"/>
              <a:t>!!</a:t>
            </a:r>
          </a:p>
          <a:p>
            <a:pPr lvl="1"/>
            <a:r>
              <a:rPr lang="zh-TW" altLang="en-US" dirty="0" smtClean="0"/>
              <a:t>題目要求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smtClean="0"/>
              <a:t>Q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皇后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K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國王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B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主教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小兵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城堡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騎士 </a:t>
            </a:r>
            <a:r>
              <a:rPr lang="en-US" altLang="zh-TW" dirty="0" smtClean="0">
                <a:sym typeface="Wingdings" pitchFamily="2" charset="2"/>
              </a:rPr>
              <a:t> </a:t>
            </a:r>
            <a:r>
              <a:rPr lang="zh-TW" altLang="en-US" dirty="0" smtClean="0">
                <a:sym typeface="Wingdings" pitchFamily="2" charset="2"/>
              </a:rPr>
              <a:t>隨便給一個</a:t>
            </a:r>
            <a:r>
              <a:rPr lang="en-US" altLang="zh-TW" dirty="0" smtClean="0">
                <a:sym typeface="Wingdings" pitchFamily="2" charset="2"/>
              </a:rPr>
              <a:t>XD</a:t>
            </a:r>
          </a:p>
          <a:p>
            <a:pPr lvl="1"/>
            <a:r>
              <a:rPr lang="en-US" altLang="zh-TW" dirty="0" smtClean="0">
                <a:sym typeface="Wingdings" pitchFamily="2" charset="2"/>
              </a:rPr>
              <a:t>Hints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Char array</a:t>
            </a:r>
          </a:p>
          <a:p>
            <a:pPr lvl="2"/>
            <a:endParaRPr lang="en-US" altLang="zh-TW" dirty="0" smtClean="0">
              <a:sym typeface="Wingdings" pitchFamily="2" charset="2"/>
            </a:endParaRPr>
          </a:p>
          <a:p>
            <a:pPr lvl="2"/>
            <a:endParaRPr lang="en-US" altLang="zh-TW" dirty="0" smtClean="0">
              <a:sym typeface="Wingdings" pitchFamily="2" charset="2"/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I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2357430"/>
            <a:ext cx="3309946" cy="330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微積分也讀得很熟了</a:t>
            </a:r>
            <a:endParaRPr lang="en-US" altLang="zh-TW" dirty="0" smtClean="0"/>
          </a:p>
          <a:p>
            <a:r>
              <a:rPr lang="zh-TW" altLang="en-US" dirty="0" smtClean="0"/>
              <a:t>那就來寫寫看這題吧</a:t>
            </a:r>
            <a:r>
              <a:rPr lang="en-US" altLang="zh-TW" dirty="0" smtClean="0"/>
              <a:t>XD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https://paiza.jp/poh/joshibato/kirishima?locale=en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如果你已經預習過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當程式越寫越長</a:t>
            </a:r>
            <a:r>
              <a:rPr lang="en-US" altLang="zh-TW" dirty="0" smtClean="0"/>
              <a:t>…</a:t>
            </a:r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越寫越長</a:t>
            </a:r>
            <a:r>
              <a:rPr lang="en-US" altLang="zh-TW" dirty="0" smtClean="0"/>
              <a:t>…</a:t>
            </a:r>
          </a:p>
          <a:p>
            <a:pPr lvl="2"/>
            <a:r>
              <a:rPr lang="zh-TW" altLang="en-US" dirty="0" smtClean="0"/>
              <a:t>越寫越長</a:t>
            </a:r>
            <a:r>
              <a:rPr lang="en-US" altLang="zh-TW" dirty="0" smtClean="0"/>
              <a:t>…</a:t>
            </a:r>
          </a:p>
          <a:p>
            <a:pPr lvl="3"/>
            <a:r>
              <a:rPr lang="zh-TW" altLang="en-US" dirty="0" smtClean="0"/>
              <a:t>越寫越長</a:t>
            </a:r>
            <a:r>
              <a:rPr lang="en-US" altLang="zh-TW" dirty="0" smtClean="0"/>
              <a:t>…</a:t>
            </a:r>
          </a:p>
          <a:p>
            <a:pPr lvl="4"/>
            <a:r>
              <a:rPr lang="zh-TW" altLang="en-US" dirty="0" smtClean="0"/>
              <a:t>越寫越長</a:t>
            </a:r>
            <a:r>
              <a:rPr lang="en-US" altLang="zh-TW" dirty="0" smtClean="0"/>
              <a:t>…</a:t>
            </a:r>
          </a:p>
          <a:p>
            <a:pPr lvl="5"/>
            <a:r>
              <a:rPr lang="zh-TW" altLang="en-US" dirty="0" smtClean="0"/>
              <a:t>越寫越長</a:t>
            </a:r>
            <a:r>
              <a:rPr lang="en-US" altLang="zh-TW" dirty="0" smtClean="0"/>
              <a:t>…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會變得越來越難維護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>
                <a:sym typeface="Wingdings" pitchFamily="2" charset="2"/>
              </a:rPr>
              <a:t></a:t>
            </a:r>
            <a:r>
              <a:rPr lang="zh-TW" altLang="en-US" dirty="0" smtClean="0">
                <a:sym typeface="Wingdings" pitchFamily="2" charset="2"/>
              </a:rPr>
              <a:t>就是</a:t>
            </a:r>
            <a:r>
              <a:rPr lang="en-US" altLang="zh-TW" dirty="0" smtClean="0">
                <a:sym typeface="Wingdings" pitchFamily="2" charset="2"/>
              </a:rPr>
              <a:t>function</a:t>
            </a:r>
            <a:r>
              <a:rPr lang="zh-TW" altLang="en-US" dirty="0" smtClean="0">
                <a:sym typeface="Wingdings" pitchFamily="2" charset="2"/>
              </a:rPr>
              <a:t>出現的時候拉</a:t>
            </a:r>
            <a:r>
              <a:rPr lang="en-US" altLang="zh-TW" dirty="0" smtClean="0">
                <a:sym typeface="Wingdings" pitchFamily="2" charset="2"/>
              </a:rPr>
              <a:t>~~~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傳入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內作運算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給大家看個例子</a:t>
            </a:r>
            <a:endParaRPr lang="zh-TW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857364"/>
            <a:ext cx="8143931" cy="4438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4214810" y="2643182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猜猜看這個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裡面有幾行ˊ</a:t>
            </a:r>
            <a:r>
              <a:rPr lang="en-US" altLang="zh-TW" dirty="0" smtClean="0"/>
              <a:t>__&gt;ˋ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57224" y="1142984"/>
            <a:ext cx="8175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這是我某次不小心刪掉分檔，又只剩３小時就死限</a:t>
            </a:r>
            <a:endParaRPr lang="en-US" altLang="zh-TW" dirty="0" smtClean="0"/>
          </a:p>
          <a:p>
            <a:r>
              <a:rPr lang="zh-TW" altLang="en-US" dirty="0"/>
              <a:t>拼了老</a:t>
            </a:r>
            <a:r>
              <a:rPr lang="zh-TW" altLang="en-US" dirty="0" smtClean="0"/>
              <a:t>命絞盡腦汁 把幾乎全部的東西</a:t>
            </a:r>
            <a:r>
              <a:rPr lang="zh-TW" altLang="en-US" dirty="0"/>
              <a:t>塞在一個</a:t>
            </a:r>
            <a:r>
              <a:rPr lang="en-US" altLang="zh-TW" dirty="0"/>
              <a:t>main</a:t>
            </a:r>
            <a:r>
              <a:rPr lang="zh-TW" altLang="en-US" dirty="0"/>
              <a:t>裡解決的一個奇蹟ˊ＿＿＞</a:t>
            </a:r>
            <a:r>
              <a:rPr lang="zh-TW" altLang="en-US" dirty="0" smtClean="0"/>
              <a:t>ˋ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5214942" y="328612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３ＸＸ行＼ˊｗˋ／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643174" y="5429264"/>
            <a:ext cx="5812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這裡面的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處理完全是在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裡做的</a:t>
            </a:r>
            <a:r>
              <a:rPr lang="en-US" altLang="zh-TW" dirty="0" smtClean="0"/>
              <a:t>XD</a:t>
            </a:r>
          </a:p>
          <a:p>
            <a:r>
              <a:rPr lang="zh-TW" altLang="en-US" dirty="0"/>
              <a:t>後果</a:t>
            </a:r>
            <a:r>
              <a:rPr lang="zh-TW" altLang="en-US" dirty="0" smtClean="0"/>
              <a:t>就是</a:t>
            </a:r>
            <a:r>
              <a:rPr lang="en-US" altLang="zh-TW" dirty="0" smtClean="0"/>
              <a:t>…  </a:t>
            </a:r>
            <a:r>
              <a:rPr lang="zh-TW" altLang="en-US" dirty="0"/>
              <a:t>我除了要打這個</a:t>
            </a:r>
            <a:r>
              <a:rPr lang="en-US" altLang="zh-TW" dirty="0"/>
              <a:t>PPT</a:t>
            </a:r>
            <a:r>
              <a:rPr lang="zh-TW" altLang="en-US" dirty="0"/>
              <a:t>以外我完全不會開來</a:t>
            </a:r>
            <a:r>
              <a:rPr lang="zh-TW" altLang="en-US" dirty="0" smtClean="0"/>
              <a:t>看</a:t>
            </a:r>
            <a:endParaRPr lang="en-US" altLang="zh-TW" dirty="0" smtClean="0"/>
          </a:p>
          <a:p>
            <a:r>
              <a:rPr lang="zh-TW" altLang="en-US" dirty="0"/>
              <a:t>而且根本不知道他在幹嘛</a:t>
            </a:r>
            <a:r>
              <a:rPr lang="en-US" altLang="zh-TW" dirty="0"/>
              <a:t>\ˊwˋ/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那要怎麼把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傳進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裡呢</a:t>
            </a:r>
            <a:r>
              <a:rPr lang="en-US" altLang="zh-TW" dirty="0" smtClean="0"/>
              <a:t>?!</a:t>
            </a:r>
          </a:p>
          <a:p>
            <a:pPr lvl="1"/>
            <a:r>
              <a:rPr lang="zh-TW" altLang="en-US" dirty="0" smtClean="0"/>
              <a:t>小光光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語言裡面就是用</a:t>
            </a:r>
            <a:r>
              <a:rPr lang="zh-TW" altLang="en-US" b="1" dirty="0" smtClean="0">
                <a:solidFill>
                  <a:schemeClr val="accent2"/>
                </a:solidFill>
              </a:rPr>
              <a:t>指標</a:t>
            </a:r>
            <a:endParaRPr lang="en-US" altLang="zh-TW" b="1" dirty="0" smtClean="0">
              <a:solidFill>
                <a:schemeClr val="accent2"/>
              </a:solidFill>
            </a:endParaRPr>
          </a:p>
          <a:p>
            <a:pPr lvl="1"/>
            <a:r>
              <a:rPr lang="zh-TW" altLang="en-US" dirty="0" smtClean="0"/>
              <a:t>指標是甚麼呢</a:t>
            </a:r>
            <a:r>
              <a:rPr lang="en-US" altLang="zh-TW" dirty="0" smtClean="0"/>
              <a:t>?</a:t>
            </a:r>
            <a:r>
              <a:rPr lang="zh-TW" altLang="en-US" dirty="0" smtClean="0"/>
              <a:t> 指標就是那個只去記憶體上儲存資料的位址阿</a:t>
            </a:r>
            <a:r>
              <a:rPr lang="en-US" altLang="zh-TW" dirty="0" smtClean="0"/>
              <a:t>~</a:t>
            </a:r>
          </a:p>
          <a:p>
            <a:pPr lvl="1"/>
            <a:r>
              <a:rPr lang="zh-TW" altLang="en-US" dirty="0" smtClean="0"/>
              <a:t>然後你肯定會聽到小光光講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/>
              <a:t>二維的陣列</a:t>
            </a:r>
            <a:r>
              <a:rPr lang="en-US" altLang="zh-TW" dirty="0" smtClean="0"/>
              <a:t>…</a:t>
            </a:r>
            <a:r>
              <a:rPr lang="zh-TW" altLang="en-US" dirty="0" smtClean="0"/>
              <a:t> 就是</a:t>
            </a:r>
            <a:r>
              <a:rPr lang="en-US" altLang="zh-TW" dirty="0" smtClean="0"/>
              <a:t>A pointer points to a pointer points to a data \(‘w’)/</a:t>
            </a:r>
          </a:p>
          <a:p>
            <a:pPr lvl="2"/>
            <a:r>
              <a:rPr lang="zh-TW" altLang="en-US" dirty="0" smtClean="0"/>
              <a:t>當年的學長姐們 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_(:3JZ)_</a:t>
            </a:r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既然看過了恐怖的超噁心長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後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650125"/>
          </a:xfrm>
        </p:spPr>
        <p:txBody>
          <a:bodyPr/>
          <a:lstStyle/>
          <a:p>
            <a:pPr>
              <a:buNone/>
            </a:pPr>
            <a:r>
              <a:rPr lang="zh-TW" altLang="en-US" dirty="0" smtClean="0"/>
              <a:t>抱歉</a:t>
            </a:r>
            <a:r>
              <a:rPr lang="en-US" altLang="zh-TW" dirty="0" smtClean="0"/>
              <a:t>…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143108" y="3143248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我不該在這邊浪費時間在那邊玩繞口令的</a:t>
            </a:r>
            <a:r>
              <a:rPr lang="en-US" altLang="zh-TW" dirty="0" smtClean="0"/>
              <a:t>&lt;(__)&gt;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要傳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 進</a:t>
            </a:r>
            <a:r>
              <a:rPr lang="en-US" altLang="zh-TW" dirty="0" smtClean="0"/>
              <a:t>function?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那就傳</a:t>
            </a:r>
            <a:r>
              <a:rPr lang="en-US" altLang="zh-TW" dirty="0" smtClean="0"/>
              <a:t>pointer</a:t>
            </a:r>
            <a:r>
              <a:rPr lang="zh-TW" altLang="en-US" dirty="0" smtClean="0"/>
              <a:t>巴ˊ</a:t>
            </a:r>
            <a:r>
              <a:rPr lang="en-US" altLang="zh-TW" dirty="0" smtClean="0"/>
              <a:t>wˋ</a:t>
            </a:r>
            <a:r>
              <a:rPr lang="zh-TW" altLang="en-US" dirty="0" smtClean="0"/>
              <a:t> </a:t>
            </a:r>
            <a:r>
              <a:rPr lang="en-US" altLang="zh-TW" dirty="0" smtClean="0"/>
              <a:t>/~</a:t>
            </a:r>
          </a:p>
          <a:p>
            <a:pPr>
              <a:buNone/>
            </a:pPr>
            <a:endParaRPr lang="en-US" altLang="zh-TW" dirty="0" smtClean="0"/>
          </a:p>
          <a:p>
            <a:pPr lvl="1"/>
            <a:r>
              <a:rPr lang="zh-TW" altLang="en-US" dirty="0" smtClean="0"/>
              <a:t>哪呢</a:t>
            </a:r>
            <a:r>
              <a:rPr lang="en-US" altLang="zh-TW" dirty="0" smtClean="0"/>
              <a:t>?!</a:t>
            </a:r>
            <a:r>
              <a:rPr lang="zh-TW" altLang="en-US" dirty="0" smtClean="0"/>
              <a:t>  這不是跟小光光講的一樣嗎</a:t>
            </a:r>
            <a:r>
              <a:rPr lang="en-US" altLang="zh-TW" dirty="0" smtClean="0"/>
              <a:t>?!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 smtClean="0"/>
              <a:t>C</a:t>
            </a:r>
            <a:r>
              <a:rPr lang="zh-TW" altLang="en-US" dirty="0" smtClean="0"/>
              <a:t> 裡，想把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做為參數傳入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pointer</a:t>
            </a:r>
            <a:r>
              <a:rPr lang="zh-TW" altLang="en-US" dirty="0" smtClean="0"/>
              <a:t>是唯一的解</a:t>
            </a:r>
            <a:r>
              <a:rPr lang="en-US" altLang="zh-TW" dirty="0" smtClean="0"/>
              <a:t>!!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認真的來看一下怎麼傳吧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43240" y="5929330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</a:rPr>
              <a:t>用</a:t>
            </a:r>
            <a:r>
              <a:rPr lang="en-US" altLang="zh-TW" dirty="0" smtClean="0">
                <a:solidFill>
                  <a:schemeClr val="accent2"/>
                </a:solidFill>
              </a:rPr>
              <a:t>global</a:t>
            </a:r>
            <a:r>
              <a:rPr lang="zh-TW" altLang="en-US" dirty="0">
                <a:solidFill>
                  <a:schemeClr val="accent2"/>
                </a:solidFill>
              </a:rPr>
              <a:t>就先不</a:t>
            </a:r>
            <a:r>
              <a:rPr lang="zh-TW" altLang="en-US" dirty="0" smtClean="0">
                <a:solidFill>
                  <a:schemeClr val="accent2"/>
                </a:solidFill>
              </a:rPr>
              <a:t>談</a:t>
            </a:r>
            <a:r>
              <a:rPr lang="en-US" altLang="zh-TW" dirty="0" smtClean="0">
                <a:solidFill>
                  <a:schemeClr val="accent2"/>
                </a:solidFill>
              </a:rPr>
              <a:t>… </a:t>
            </a:r>
            <a:r>
              <a:rPr lang="zh-TW" altLang="en-US" dirty="0">
                <a:solidFill>
                  <a:schemeClr val="accent2"/>
                </a:solidFill>
              </a:rPr>
              <a:t>很多人對</a:t>
            </a:r>
            <a:r>
              <a:rPr lang="en-US" altLang="zh-TW" dirty="0">
                <a:solidFill>
                  <a:schemeClr val="accent2"/>
                </a:solidFill>
              </a:rPr>
              <a:t>global</a:t>
            </a:r>
            <a:r>
              <a:rPr lang="zh-TW" altLang="en-US" dirty="0">
                <a:solidFill>
                  <a:schemeClr val="accent2"/>
                </a:solidFill>
              </a:rPr>
              <a:t>很</a:t>
            </a:r>
            <a:r>
              <a:rPr lang="zh-TW" altLang="en-US" dirty="0" smtClean="0">
                <a:solidFill>
                  <a:schemeClr val="accent2"/>
                </a:solidFill>
              </a:rPr>
              <a:t>排斥</a:t>
            </a:r>
            <a:r>
              <a:rPr lang="en-US" altLang="zh-TW" dirty="0" smtClean="0">
                <a:solidFill>
                  <a:schemeClr val="accent2"/>
                </a:solidFill>
              </a:rPr>
              <a:t>…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4071942"/>
            <a:ext cx="3028049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71472" y="164305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000" b="1" dirty="0" smtClean="0"/>
              <a:t>Ｑ１：</a:t>
            </a:r>
            <a:r>
              <a:rPr lang="en-US" altLang="zh-TW" sz="2000" b="1" dirty="0" smtClean="0"/>
              <a:t>pointer(</a:t>
            </a:r>
            <a:r>
              <a:rPr lang="zh-TW" altLang="en-US" sz="2000" b="1" dirty="0" smtClean="0"/>
              <a:t>指標</a:t>
            </a:r>
            <a:r>
              <a:rPr lang="en-US" altLang="zh-TW" sz="2000" b="1" dirty="0" smtClean="0"/>
              <a:t>)</a:t>
            </a:r>
            <a:r>
              <a:rPr lang="zh-TW" altLang="en-US" sz="2000" b="1" dirty="0" smtClean="0"/>
              <a:t>是啥</a:t>
            </a:r>
            <a:r>
              <a:rPr lang="en-US" altLang="zh-TW" sz="2000" b="1" dirty="0" smtClean="0"/>
              <a:t>?</a:t>
            </a:r>
          </a:p>
          <a:p>
            <a:r>
              <a:rPr lang="en-US" altLang="zh-TW" sz="2000" dirty="0" smtClean="0"/>
              <a:t>A1: pointer</a:t>
            </a:r>
            <a:r>
              <a:rPr lang="zh-TW" altLang="en-US" sz="2000" dirty="0" smtClean="0"/>
              <a:t>就是一個</a:t>
            </a:r>
            <a:r>
              <a:rPr lang="en-US" altLang="zh-TW" sz="2000" dirty="0" smtClean="0"/>
              <a:t>type</a:t>
            </a:r>
            <a:r>
              <a:rPr lang="zh-TW" altLang="en-US" sz="2000" dirty="0" smtClean="0"/>
              <a:t> 儲存的內容是</a:t>
            </a:r>
            <a:r>
              <a:rPr lang="zh-TW" altLang="en-US" sz="2000" b="1" dirty="0" smtClean="0">
                <a:solidFill>
                  <a:schemeClr val="accent2"/>
                </a:solidFill>
              </a:rPr>
              <a:t>記憶體的位址</a:t>
            </a:r>
            <a:endParaRPr lang="en-US" altLang="zh-TW" sz="2000" b="1" dirty="0" smtClean="0">
              <a:solidFill>
                <a:schemeClr val="accent2"/>
              </a:solidFill>
            </a:endParaRPr>
          </a:p>
          <a:p>
            <a:pPr lvl="1"/>
            <a:r>
              <a:rPr lang="en-US" altLang="zh-TW" sz="1600" b="1" dirty="0" smtClean="0"/>
              <a:t>Q:</a:t>
            </a:r>
            <a:r>
              <a:rPr lang="zh-TW" altLang="en-US" sz="1600" b="1" dirty="0" smtClean="0"/>
              <a:t>記憶體位址是甚麼</a:t>
            </a:r>
            <a:r>
              <a:rPr lang="en-US" altLang="zh-TW" sz="1600" b="1" dirty="0" smtClean="0"/>
              <a:t>QQ?</a:t>
            </a:r>
          </a:p>
          <a:p>
            <a:pPr lvl="1"/>
            <a:r>
              <a:rPr lang="en-US" altLang="zh-TW" sz="1600" b="1" dirty="0" smtClean="0"/>
              <a:t>A:</a:t>
            </a:r>
            <a:r>
              <a:rPr lang="zh-TW" altLang="en-US" sz="1600" b="1" dirty="0" smtClean="0"/>
              <a:t>去看看你計概的東西</a:t>
            </a:r>
            <a:r>
              <a:rPr lang="en-US" altLang="zh-TW" sz="1600" b="1" dirty="0" smtClean="0"/>
              <a:t>… or </a:t>
            </a:r>
            <a:r>
              <a:rPr lang="en-US" altLang="zh-TW" sz="1600" b="1" dirty="0" err="1" smtClean="0"/>
              <a:t>google</a:t>
            </a:r>
            <a:r>
              <a:rPr lang="zh-TW" altLang="en-US" sz="1600" b="1" dirty="0" smtClean="0"/>
              <a:t> 簡單來講 就像是你家的</a:t>
            </a:r>
            <a:r>
              <a:rPr lang="zh-TW" altLang="en-US" sz="1600" b="1" dirty="0" smtClean="0">
                <a:solidFill>
                  <a:schemeClr val="accent2"/>
                </a:solidFill>
              </a:rPr>
              <a:t>門牌</a:t>
            </a:r>
            <a:r>
              <a:rPr lang="zh-TW" altLang="en-US" sz="1600" b="1" dirty="0" smtClean="0"/>
              <a:t>一樣</a:t>
            </a:r>
            <a:endParaRPr lang="en-US" altLang="zh-TW" sz="1600" b="1" dirty="0" smtClean="0"/>
          </a:p>
          <a:p>
            <a:pPr lvl="2"/>
            <a:r>
              <a:rPr lang="en-US" altLang="zh-TW" sz="1400" b="1" dirty="0" smtClean="0"/>
              <a:t>Pointer</a:t>
            </a:r>
            <a:r>
              <a:rPr lang="zh-TW" altLang="en-US" sz="1400" b="1" dirty="0" smtClean="0"/>
              <a:t>紀錄的東西就是</a:t>
            </a:r>
            <a:r>
              <a:rPr lang="zh-TW" altLang="en-US" sz="1400" b="1" dirty="0" smtClean="0">
                <a:solidFill>
                  <a:schemeClr val="accent2"/>
                </a:solidFill>
              </a:rPr>
              <a:t>門牌上的地址</a:t>
            </a:r>
            <a:r>
              <a:rPr lang="zh-TW" altLang="en-US" sz="1400" b="1" dirty="0" smtClean="0"/>
              <a:t>。你家有甚麼不關他的事</a:t>
            </a:r>
            <a:endParaRPr lang="en-US" altLang="zh-TW" sz="1400" b="1" dirty="0" smtClean="0"/>
          </a:p>
          <a:p>
            <a:endParaRPr lang="en-US" altLang="zh-TW" sz="2000" b="1" dirty="0" smtClean="0"/>
          </a:p>
          <a:p>
            <a:r>
              <a:rPr lang="zh-TW" altLang="en-US" sz="2000" b="1" dirty="0" smtClean="0"/>
              <a:t>Ｑ２：那要怎麼表示指標？</a:t>
            </a:r>
            <a:endParaRPr lang="en-US" altLang="zh-TW" sz="2000" b="1" dirty="0" smtClean="0"/>
          </a:p>
          <a:p>
            <a:r>
              <a:rPr lang="zh-TW" altLang="en-US" sz="2000" b="1" dirty="0" smtClean="0"/>
              <a:t>Ａ２：</a:t>
            </a:r>
            <a:r>
              <a:rPr lang="zh-TW" altLang="en-US" sz="2000" b="1" dirty="0" smtClean="0">
                <a:solidFill>
                  <a:schemeClr val="accent2"/>
                </a:solidFill>
              </a:rPr>
              <a:t>＊</a:t>
            </a:r>
            <a:r>
              <a:rPr lang="zh-TW" altLang="en-US" sz="2000" b="1" dirty="0" smtClean="0"/>
              <a:t>君！！</a:t>
            </a:r>
            <a:r>
              <a:rPr lang="zh-TW" altLang="en-US" sz="2000" b="1" dirty="0" smtClean="0">
                <a:solidFill>
                  <a:schemeClr val="accent2"/>
                </a:solidFill>
              </a:rPr>
              <a:t>下面例子表示一個</a:t>
            </a:r>
            <a:r>
              <a:rPr lang="en-US" altLang="zh-TW" sz="2000" b="1" dirty="0" smtClean="0">
                <a:solidFill>
                  <a:schemeClr val="accent2"/>
                </a:solidFill>
              </a:rPr>
              <a:t>pointer</a:t>
            </a:r>
            <a:r>
              <a:rPr lang="zh-TW" altLang="en-US" sz="2000" b="1" dirty="0" smtClean="0">
                <a:solidFill>
                  <a:schemeClr val="accent2"/>
                </a:solidFill>
              </a:rPr>
              <a:t>指去一個</a:t>
            </a:r>
            <a:r>
              <a:rPr lang="en-US" altLang="zh-TW" sz="2000" b="1" dirty="0" err="1" smtClean="0">
                <a:solidFill>
                  <a:schemeClr val="accent2"/>
                </a:solidFill>
              </a:rPr>
              <a:t>int</a:t>
            </a:r>
            <a:endParaRPr lang="en-US" altLang="zh-TW" sz="2000" b="1" dirty="0" smtClean="0">
              <a:solidFill>
                <a:schemeClr val="accent2"/>
              </a:solidFill>
            </a:endParaRPr>
          </a:p>
          <a:p>
            <a:pPr lvl="1"/>
            <a:r>
              <a:rPr lang="zh-TW" altLang="en-US" sz="1600" b="1" dirty="0" smtClean="0"/>
              <a:t>ＥＸ</a:t>
            </a:r>
            <a:endParaRPr lang="en-US" altLang="zh-TW" sz="1600" b="1" dirty="0" smtClean="0"/>
          </a:p>
          <a:p>
            <a:pPr lvl="1"/>
            <a:endParaRPr lang="en-US" altLang="zh-TW" sz="1600" b="1" dirty="0" smtClean="0"/>
          </a:p>
          <a:p>
            <a:pPr lvl="1"/>
            <a:endParaRPr lang="en-US" altLang="zh-TW" sz="1600" b="1" dirty="0" smtClean="0"/>
          </a:p>
          <a:p>
            <a:pPr lvl="1"/>
            <a:r>
              <a:rPr lang="zh-TW" altLang="en-US" sz="1600" b="1" dirty="0" smtClean="0"/>
              <a:t>當然你也可以</a:t>
            </a:r>
            <a:r>
              <a:rPr lang="en-US" altLang="zh-TW" sz="1600" b="1" dirty="0" smtClean="0"/>
              <a:t>float* , double* …etc.</a:t>
            </a:r>
            <a:r>
              <a:rPr lang="zh-TW" altLang="en-US" sz="1600" b="1" dirty="0" smtClean="0"/>
              <a:t> 甚至是</a:t>
            </a:r>
            <a:r>
              <a:rPr lang="en-US" altLang="zh-TW" sz="1600" b="1" dirty="0" smtClean="0"/>
              <a:t>void*</a:t>
            </a:r>
          </a:p>
          <a:p>
            <a:pPr lvl="1"/>
            <a:endParaRPr lang="en-US" altLang="zh-TW" sz="1600" b="1" dirty="0" smtClean="0"/>
          </a:p>
          <a:p>
            <a:r>
              <a:rPr lang="zh-TW" altLang="en-US" sz="2000" b="1" dirty="0" smtClean="0"/>
              <a:t>Ｑ３：那</a:t>
            </a:r>
            <a:r>
              <a:rPr lang="en-US" altLang="zh-TW" sz="2000" b="1" dirty="0" smtClean="0"/>
              <a:t>… </a:t>
            </a:r>
            <a:r>
              <a:rPr lang="zh-TW" altLang="en-US" sz="2000" b="1" dirty="0" smtClean="0"/>
              <a:t>我要怎麼用</a:t>
            </a:r>
            <a:r>
              <a:rPr lang="en-US" altLang="zh-TW" sz="2000" b="1" dirty="0" smtClean="0"/>
              <a:t>?</a:t>
            </a:r>
          </a:p>
          <a:p>
            <a:r>
              <a:rPr lang="zh-TW" altLang="en-US" sz="2000" b="1" dirty="0" smtClean="0"/>
              <a:t>Ａ３：拜託你持續地來醒獅團囉Ｏｖ＜</a:t>
            </a:r>
            <a:endParaRPr lang="en-US" altLang="zh-TW" sz="2000" b="1" dirty="0" smtClean="0"/>
          </a:p>
          <a:p>
            <a:pPr lvl="2"/>
            <a:r>
              <a:rPr lang="zh-TW" altLang="en-US" sz="1400" b="1" dirty="0" smtClean="0"/>
              <a:t>迷之音</a:t>
            </a:r>
            <a:r>
              <a:rPr lang="en-US" altLang="zh-TW" sz="1400" b="1" dirty="0" smtClean="0"/>
              <a:t>:</a:t>
            </a:r>
            <a:r>
              <a:rPr lang="zh-TW" altLang="en-US" sz="1400" b="1" dirty="0" smtClean="0"/>
              <a:t>我功力不夠深 </a:t>
            </a:r>
            <a:r>
              <a:rPr lang="en-US" altLang="zh-TW" sz="1400" b="1" dirty="0" smtClean="0"/>
              <a:t>, </a:t>
            </a:r>
            <a:r>
              <a:rPr lang="zh-TW" altLang="en-US" sz="1400" b="1" dirty="0" smtClean="0"/>
              <a:t>不敢講太多</a:t>
            </a:r>
            <a:r>
              <a:rPr lang="en-US" altLang="zh-TW" sz="1400" b="1" dirty="0" smtClean="0"/>
              <a:t>pointer</a:t>
            </a:r>
            <a:r>
              <a:rPr lang="zh-TW" altLang="en-US" sz="1400" b="1" dirty="0" smtClean="0"/>
              <a:t> </a:t>
            </a:r>
            <a:r>
              <a:rPr lang="en-US" altLang="zh-TW" sz="1400" b="1" dirty="0" smtClean="0"/>
              <a:t>QQ</a:t>
            </a:r>
          </a:p>
          <a:p>
            <a:pPr lvl="2"/>
            <a:endParaRPr lang="zh-TW" altLang="en-US" sz="1400" b="1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800" dirty="0" smtClean="0"/>
              <a:t>那只好再搶一下之後的</a:t>
            </a:r>
            <a:r>
              <a:rPr lang="en-US" altLang="zh-TW" sz="2800" dirty="0" smtClean="0"/>
              <a:t>pointer</a:t>
            </a:r>
            <a:r>
              <a:rPr lang="zh-TW" altLang="en-US" sz="2800" dirty="0" smtClean="0"/>
              <a:t>進度拉ˊ</a:t>
            </a:r>
            <a:r>
              <a:rPr lang="en-US" altLang="zh-TW" sz="2800" dirty="0" smtClean="0"/>
              <a:t>__&gt;ˋ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廢話不多說，直接舉個例子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傳入一維陣列</a:t>
            </a:r>
            <a:endParaRPr lang="zh-TW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428868"/>
            <a:ext cx="81439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1928794" y="385762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Type</a:t>
            </a:r>
            <a:r>
              <a:rPr lang="zh-TW" altLang="en-US" b="1" dirty="0" smtClean="0">
                <a:solidFill>
                  <a:srgbClr val="FF0000"/>
                </a:solidFill>
              </a:rPr>
              <a:t>*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rot="5400000">
            <a:off x="2035951" y="4179099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再一個！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8001024" cy="46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5286380" y="6215082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看到這邊應該能夠理解了吧</a:t>
            </a:r>
            <a:r>
              <a:rPr lang="en-US" altLang="zh-TW" dirty="0" smtClean="0"/>
              <a:t>XD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傳入後改值</a:t>
            </a:r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785926"/>
            <a:ext cx="83343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07249"/>
          </a:xfrm>
        </p:spPr>
        <p:txBody>
          <a:bodyPr/>
          <a:lstStyle/>
          <a:p>
            <a:r>
              <a:rPr lang="zh-TW" altLang="en-US" dirty="0" smtClean="0"/>
              <a:t>上面例子可以明顯看到，在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外面的時候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值已經被變動過了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為甚麼呢</a:t>
            </a:r>
            <a:r>
              <a:rPr lang="en-US" altLang="zh-TW" dirty="0" smtClean="0"/>
              <a:t>?!</a:t>
            </a:r>
          </a:p>
          <a:p>
            <a:pPr>
              <a:buNone/>
            </a:pPr>
            <a:r>
              <a:rPr lang="en-US" altLang="zh-TW" dirty="0" smtClean="0">
                <a:sym typeface="Wingdings" pitchFamily="2" charset="2"/>
              </a:rPr>
              <a:t>		</a:t>
            </a:r>
            <a:r>
              <a:rPr lang="en-US" altLang="zh-TW" sz="2000" dirty="0" smtClean="0">
                <a:sym typeface="Wingdings" pitchFamily="2" charset="2"/>
              </a:rPr>
              <a:t></a:t>
            </a:r>
            <a:r>
              <a:rPr lang="zh-TW" altLang="en-US" sz="2000" dirty="0" smtClean="0">
                <a:sym typeface="Wingdings" pitchFamily="2" charset="2"/>
              </a:rPr>
              <a:t> 因為</a:t>
            </a:r>
            <a:r>
              <a:rPr lang="en-US" altLang="zh-TW" sz="2000" dirty="0" smtClean="0">
                <a:sym typeface="Wingdings" pitchFamily="2" charset="2"/>
              </a:rPr>
              <a:t>pointer</a:t>
            </a:r>
            <a:r>
              <a:rPr lang="zh-TW" altLang="en-US" sz="2000" dirty="0" smtClean="0">
                <a:sym typeface="Wingdings" pitchFamily="2" charset="2"/>
              </a:rPr>
              <a:t>就</a:t>
            </a:r>
            <a:r>
              <a:rPr lang="zh-TW" altLang="en-US" sz="2000" b="1" dirty="0" smtClean="0">
                <a:solidFill>
                  <a:srgbClr val="FF0000"/>
                </a:solidFill>
                <a:sym typeface="Wingdings" pitchFamily="2" charset="2"/>
              </a:rPr>
              <a:t>只是紀錄位址</a:t>
            </a:r>
            <a:endParaRPr lang="en-US" altLang="zh-TW" sz="20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altLang="zh-TW" sz="2000" dirty="0" smtClean="0">
                <a:sym typeface="Wingdings" pitchFamily="2" charset="2"/>
              </a:rPr>
              <a:t>		</a:t>
            </a:r>
            <a:r>
              <a:rPr lang="zh-TW" altLang="en-US" sz="2000" dirty="0" smtClean="0">
                <a:sym typeface="Wingdings" pitchFamily="2" charset="2"/>
              </a:rPr>
              <a:t> 當你更動他位址上面的值的時候</a:t>
            </a:r>
            <a:endParaRPr lang="en-US" altLang="zh-TW" sz="20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zh-TW" sz="2000" dirty="0" smtClean="0">
                <a:sym typeface="Wingdings" pitchFamily="2" charset="2"/>
              </a:rPr>
              <a:t>		</a:t>
            </a:r>
            <a:r>
              <a:rPr lang="zh-TW" altLang="en-US" sz="2000" dirty="0" smtClean="0">
                <a:sym typeface="Wingdings" pitchFamily="2" charset="2"/>
              </a:rPr>
              <a:t> 當然不關位址的事啦</a:t>
            </a:r>
            <a:r>
              <a:rPr lang="en-US" altLang="zh-TW" sz="2000" dirty="0" smtClean="0">
                <a:sym typeface="Wingdings" pitchFamily="2" charset="2"/>
              </a:rPr>
              <a:t>~</a:t>
            </a:r>
            <a:r>
              <a:rPr lang="zh-TW" altLang="en-US" sz="2000" dirty="0" smtClean="0">
                <a:sym typeface="Wingdings" pitchFamily="2" charset="2"/>
              </a:rPr>
              <a:t> </a:t>
            </a:r>
            <a:endParaRPr lang="en-US" altLang="zh-TW" sz="20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zh-TW" sz="2000" dirty="0" smtClean="0">
                <a:sym typeface="Wingdings" pitchFamily="2" charset="2"/>
              </a:rPr>
              <a:t>		</a:t>
            </a:r>
            <a:r>
              <a:rPr lang="zh-TW" altLang="en-US" sz="2000" dirty="0" smtClean="0">
                <a:sym typeface="Wingdings" pitchFamily="2" charset="2"/>
              </a:rPr>
              <a:t> 所以你在外面</a:t>
            </a:r>
            <a:r>
              <a:rPr lang="en-US" altLang="zh-TW" sz="2000" dirty="0" smtClean="0">
                <a:sym typeface="Wingdings" pitchFamily="2" charset="2"/>
              </a:rPr>
              <a:t>print</a:t>
            </a:r>
            <a:r>
              <a:rPr lang="zh-TW" altLang="en-US" sz="2000" dirty="0" smtClean="0">
                <a:sym typeface="Wingdings" pitchFamily="2" charset="2"/>
              </a:rPr>
              <a:t>的時候就會是被</a:t>
            </a:r>
            <a:r>
              <a:rPr lang="en-US" altLang="zh-TW" sz="2000" dirty="0" smtClean="0">
                <a:sym typeface="Wingdings" pitchFamily="2" charset="2"/>
              </a:rPr>
              <a:t>+1</a:t>
            </a:r>
            <a:r>
              <a:rPr lang="zh-TW" altLang="en-US" sz="2000" dirty="0" smtClean="0">
                <a:sym typeface="Wingdings" pitchFamily="2" charset="2"/>
              </a:rPr>
              <a:t>的狀態了</a:t>
            </a:r>
            <a:r>
              <a:rPr lang="en-US" altLang="zh-TW" sz="2000" dirty="0" err="1" smtClean="0">
                <a:sym typeface="Wingdings" pitchFamily="2" charset="2"/>
              </a:rPr>
              <a:t>OwO</a:t>
            </a:r>
            <a:endParaRPr lang="en-US" altLang="zh-TW" sz="20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3571868" y="4643446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溫腥小提醒</a:t>
            </a:r>
            <a:r>
              <a:rPr lang="en-US" altLang="zh-TW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zh-TW" altLang="en-US" b="1" dirty="0">
                <a:solidFill>
                  <a:srgbClr val="FF0000"/>
                </a:solidFill>
              </a:rPr>
              <a:t>請隨時注意一下自己傳進</a:t>
            </a:r>
            <a:r>
              <a:rPr lang="en-US" altLang="zh-TW" b="1" dirty="0">
                <a:solidFill>
                  <a:srgbClr val="FF0000"/>
                </a:solidFill>
              </a:rPr>
              <a:t>function</a:t>
            </a:r>
            <a:r>
              <a:rPr lang="zh-TW" altLang="en-US" b="1" dirty="0">
                <a:solidFill>
                  <a:srgbClr val="FF0000"/>
                </a:solidFill>
              </a:rPr>
              <a:t>的</a:t>
            </a:r>
            <a:r>
              <a:rPr lang="en-US" altLang="zh-TW" b="1" dirty="0">
                <a:solidFill>
                  <a:srgbClr val="FF0000"/>
                </a:solidFill>
              </a:rPr>
              <a:t>array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28596" y="3000372"/>
            <a:ext cx="8229600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陣列是甚麼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取出最大值</a:t>
            </a:r>
            <a:r>
              <a:rPr lang="en-US" altLang="zh-TW" sz="2400" dirty="0" smtClean="0"/>
              <a:t>~</a:t>
            </a:r>
          </a:p>
          <a:p>
            <a:r>
              <a:rPr lang="zh-TW" altLang="en-US" sz="2400" dirty="0" smtClean="0"/>
              <a:t>要求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請寫一個會</a:t>
            </a:r>
            <a:r>
              <a:rPr lang="en-US" altLang="zh-TW" sz="2000" dirty="0" smtClean="0"/>
              <a:t>return </a:t>
            </a:r>
            <a:r>
              <a:rPr lang="zh-TW" altLang="en-US" sz="2000" dirty="0" smtClean="0"/>
              <a:t>出 </a:t>
            </a:r>
            <a:r>
              <a:rPr lang="en-US" altLang="zh-TW" sz="2000" dirty="0" smtClean="0"/>
              <a:t>1-D array</a:t>
            </a:r>
            <a:r>
              <a:rPr lang="zh-TW" altLang="en-US" sz="2000" dirty="0" smtClean="0"/>
              <a:t>中 數值最大的數字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EX: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a = {1,2,3,4,5} return “5”</a:t>
            </a:r>
          </a:p>
          <a:p>
            <a:pPr lvl="1"/>
            <a:endParaRPr lang="en-US" altLang="zh-TW" sz="2000" dirty="0" smtClean="0"/>
          </a:p>
          <a:p>
            <a:endParaRPr lang="en-US" altLang="zh-TW" sz="24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II</a:t>
            </a:r>
            <a:endParaRPr lang="zh-TW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71472" y="2571744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回家有時間試試看</a:t>
            </a:r>
            <a:endParaRPr lang="zh-TW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435811"/>
          </a:xfrm>
        </p:spPr>
        <p:txBody>
          <a:bodyPr/>
          <a:lstStyle/>
          <a:p>
            <a:r>
              <a:rPr lang="zh-TW" altLang="en-US" dirty="0" smtClean="0"/>
              <a:t>宣告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a[5] </a:t>
            </a:r>
            <a:r>
              <a:rPr lang="zh-TW" altLang="en-US" dirty="0" smtClean="0"/>
              <a:t>去 </a:t>
            </a:r>
            <a:r>
              <a:rPr lang="en-US" altLang="zh-TW" dirty="0" smtClean="0"/>
              <a:t>access a[6]</a:t>
            </a:r>
          </a:p>
          <a:p>
            <a:pPr lvl="1"/>
            <a:r>
              <a:rPr lang="en-US" altLang="zh-TW" dirty="0" smtClean="0"/>
              <a:t>Print</a:t>
            </a:r>
            <a:r>
              <a:rPr lang="zh-TW" altLang="en-US" dirty="0" smtClean="0"/>
              <a:t>值出來自己看看</a:t>
            </a:r>
            <a:endParaRPr lang="en-US" altLang="zh-TW" dirty="0" smtClean="0"/>
          </a:p>
          <a:p>
            <a:r>
              <a:rPr lang="zh-TW" altLang="en-US" dirty="0" smtClean="0"/>
              <a:t>傳二維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進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裡</a:t>
            </a:r>
            <a:endParaRPr lang="en-US" altLang="zh-TW" dirty="0" smtClean="0"/>
          </a:p>
          <a:p>
            <a:r>
              <a:rPr lang="zh-TW" altLang="en-US" dirty="0" smtClean="0"/>
              <a:t>看看它的</a:t>
            </a:r>
            <a:r>
              <a:rPr lang="en-US" altLang="zh-TW" dirty="0" smtClean="0"/>
              <a:t>warning~</a:t>
            </a:r>
          </a:p>
          <a:p>
            <a:pPr lvl="1">
              <a:buNone/>
            </a:pP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285992"/>
            <a:ext cx="568642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小光光</a:t>
            </a:r>
            <a:r>
              <a:rPr lang="en-US" altLang="zh-TW" dirty="0" smtClean="0"/>
              <a:t>PPT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Wiki Chess Board</a:t>
            </a:r>
          </a:p>
          <a:p>
            <a:endParaRPr lang="en-US" altLang="zh-TW" dirty="0" smtClean="0"/>
          </a:p>
          <a:p>
            <a:r>
              <a:rPr lang="zh-TW" altLang="en-US" dirty="0" smtClean="0">
                <a:hlinkClick r:id="rId2"/>
              </a:rPr>
              <a:t>配列 </a:t>
            </a:r>
            <a:r>
              <a:rPr lang="en-US" altLang="zh-TW" dirty="0" smtClean="0">
                <a:hlinkClick r:id="rId2"/>
              </a:rPr>
              <a:t>(array)</a:t>
            </a:r>
            <a:r>
              <a:rPr lang="zh-TW" altLang="en-US" dirty="0" smtClean="0">
                <a:hlinkClick r:id="rId2"/>
              </a:rPr>
              <a:t> </a:t>
            </a:r>
            <a:r>
              <a:rPr lang="en-US" altLang="zh-TW" dirty="0" smtClean="0"/>
              <a:t>&lt;-</a:t>
            </a:r>
            <a:r>
              <a:rPr lang="zh-TW" altLang="en-US" dirty="0" smtClean="0"/>
              <a:t>日文網站</a:t>
            </a:r>
            <a:r>
              <a:rPr lang="en-US" altLang="zh-TW" dirty="0" smtClean="0"/>
              <a:t>XD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28596" y="2928934"/>
            <a:ext cx="8229600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假設今天你有一大串的資料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Array</a:t>
            </a:r>
            <a:r>
              <a:rPr lang="zh-TW" altLang="en-US" dirty="0" smtClean="0"/>
              <a:t>示意圖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786058"/>
            <a:ext cx="7323397" cy="167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Microsoft MHei" pitchFamily="34" charset="-120"/>
                <a:ea typeface="Microsoft MHei" pitchFamily="34" charset="-120"/>
              </a:rPr>
              <a:t>Declare(</a:t>
            </a:r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宣告</a:t>
            </a:r>
            <a:r>
              <a:rPr lang="en-US" altLang="zh-TW" dirty="0" smtClean="0">
                <a:latin typeface="Microsoft MHei" pitchFamily="34" charset="-120"/>
                <a:ea typeface="Microsoft MHei" pitchFamily="34" charset="-120"/>
              </a:rPr>
              <a:t>)</a:t>
            </a:r>
          </a:p>
          <a:p>
            <a:endParaRPr lang="en-US" altLang="zh-TW" b="1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資料型態 </a:t>
            </a:r>
            <a:r>
              <a:rPr lang="zh-TW" altLang="en-US" b="1" dirty="0" smtClean="0"/>
              <a:t>變數名稱</a:t>
            </a:r>
            <a:r>
              <a:rPr lang="en-US" altLang="zh-TW" b="1" dirty="0" smtClean="0"/>
              <a:t>[</a:t>
            </a:r>
            <a:r>
              <a:rPr lang="en-US" altLang="zh-TW" b="1" dirty="0" smtClean="0">
                <a:solidFill>
                  <a:srgbClr val="00B0F0"/>
                </a:solidFill>
              </a:rPr>
              <a:t>Array</a:t>
            </a:r>
            <a:r>
              <a:rPr lang="zh-TW" altLang="en-US" b="1" dirty="0" smtClean="0">
                <a:solidFill>
                  <a:srgbClr val="00B0F0"/>
                </a:solidFill>
              </a:rPr>
              <a:t>大小</a:t>
            </a:r>
            <a:r>
              <a:rPr lang="en-US" altLang="zh-TW" b="1" dirty="0" smtClean="0"/>
              <a:t>];</a:t>
            </a:r>
          </a:p>
          <a:p>
            <a:pPr lvl="1"/>
            <a:r>
              <a:rPr lang="en-US" altLang="zh-TW" b="1" dirty="0" smtClean="0">
                <a:latin typeface="Microsoft MHei" pitchFamily="34" charset="-120"/>
                <a:ea typeface="Microsoft MHei" pitchFamily="34" charset="-120"/>
              </a:rPr>
              <a:t>Ex:</a:t>
            </a:r>
          </a:p>
          <a:p>
            <a:pPr lvl="2"/>
            <a:endParaRPr lang="en-US" altLang="zh-TW" b="1" dirty="0" smtClean="0">
              <a:latin typeface="Microsoft MHei" pitchFamily="34" charset="-120"/>
              <a:ea typeface="Microsoft MHei" pitchFamily="34" charset="-120"/>
            </a:endParaRPr>
          </a:p>
          <a:p>
            <a:pPr lvl="1"/>
            <a:endParaRPr lang="en-US" altLang="zh-TW" dirty="0" smtClean="0">
              <a:latin typeface="Microsoft MHei" pitchFamily="34" charset="-120"/>
              <a:ea typeface="Microsoft MHei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icrosoft MHei" pitchFamily="34" charset="-120"/>
                <a:ea typeface="Microsoft MHei" pitchFamily="34" charset="-120"/>
              </a:rPr>
              <a:t>使用方式</a:t>
            </a:r>
            <a:endParaRPr lang="zh-TW" altLang="en-US" dirty="0">
              <a:latin typeface="Microsoft MHei" pitchFamily="34" charset="-120"/>
              <a:ea typeface="Microsoft MHei" pitchFamily="34" charset="-12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3214686"/>
            <a:ext cx="34861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4929190" y="5786454"/>
            <a:ext cx="400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在</a:t>
            </a:r>
            <a:r>
              <a:rPr lang="en-US" altLang="zh-TW" b="1" dirty="0" smtClean="0">
                <a:solidFill>
                  <a:srgbClr val="FF0000"/>
                </a:solidFill>
              </a:rPr>
              <a:t>C/C++</a:t>
            </a:r>
            <a:r>
              <a:rPr lang="zh-TW" altLang="en-US" b="1" dirty="0" smtClean="0">
                <a:solidFill>
                  <a:srgbClr val="FF0000"/>
                </a:solidFill>
              </a:rPr>
              <a:t>裡，</a:t>
            </a:r>
            <a:r>
              <a:rPr lang="en-US" altLang="zh-TW" b="1" dirty="0" smtClean="0">
                <a:solidFill>
                  <a:srgbClr val="FF0000"/>
                </a:solidFill>
              </a:rPr>
              <a:t>Array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TW" b="1" dirty="0" smtClean="0">
                <a:solidFill>
                  <a:srgbClr val="FF0000"/>
                </a:solidFill>
              </a:rPr>
              <a:t>Index</a:t>
            </a:r>
            <a:r>
              <a:rPr lang="zh-TW" altLang="en-US" b="1" dirty="0" smtClean="0">
                <a:solidFill>
                  <a:srgbClr val="FF0000"/>
                </a:solidFill>
              </a:rPr>
              <a:t>都是由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開始</a:t>
            </a:r>
            <a:r>
              <a:rPr lang="en-US" altLang="zh-TW" b="1" dirty="0" smtClean="0">
                <a:solidFill>
                  <a:srgbClr val="FF0000"/>
                </a:solidFill>
              </a:rPr>
              <a:t>~ (n -1) !!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EX: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length = 100 =&gt;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~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99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for loop</a:t>
            </a:r>
            <a:r>
              <a:rPr lang="zh-TW" altLang="en-US" dirty="0" smtClean="0"/>
              <a:t>做初始化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42798" y="3244334"/>
            <a:ext cx="25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 </a:t>
            </a:r>
            <a:endParaRPr lang="zh-TW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2643182"/>
            <a:ext cx="3544981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string.h</a:t>
            </a:r>
            <a:r>
              <a:rPr lang="en-US" altLang="zh-TW" dirty="0" smtClean="0"/>
              <a:t> 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r>
              <a:rPr lang="zh-TW" altLang="en-US" dirty="0" smtClean="0"/>
              <a:t>有個叫</a:t>
            </a:r>
            <a:r>
              <a:rPr lang="en-US" altLang="zh-TW" dirty="0" err="1" smtClean="0"/>
              <a:t>memset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的東西 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其實你應該這樣做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429000"/>
            <a:ext cx="4143404" cy="161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3071810"/>
            <a:ext cx="27813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賦值</a:t>
            </a:r>
            <a:r>
              <a:rPr lang="en-US" altLang="zh-TW" dirty="0" smtClean="0"/>
              <a:t>(Assign)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&amp;&amp;</a:t>
            </a:r>
            <a:r>
              <a:rPr lang="zh-TW" altLang="en-US" dirty="0" smtClean="0"/>
              <a:t> 讀取</a:t>
            </a:r>
            <a:endParaRPr lang="zh-TW" alt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571612"/>
            <a:ext cx="38766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5000628" y="300037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&lt;=</a:t>
            </a:r>
            <a:r>
              <a:rPr lang="zh-TW" altLang="en-US" dirty="0" smtClean="0"/>
              <a:t>宣告君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14876" y="4000504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&lt;=</a:t>
            </a:r>
            <a:r>
              <a:rPr lang="zh-TW" altLang="en-US" dirty="0" smtClean="0"/>
              <a:t>賦值君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43240" y="5143512"/>
            <a:ext cx="4281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讀取方式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 變數名稱</a:t>
            </a:r>
            <a:r>
              <a:rPr lang="en-US" altLang="zh-TW" dirty="0" smtClean="0"/>
              <a:t>[index]</a:t>
            </a:r>
            <a:endParaRPr lang="zh-TW" altLang="en-US" dirty="0" smtClean="0"/>
          </a:p>
          <a:p>
            <a:r>
              <a:rPr lang="zh-TW" altLang="en-US" dirty="0" smtClean="0"/>
              <a:t>賦</a:t>
            </a:r>
            <a:r>
              <a:rPr lang="zh-TW" altLang="en-US" dirty="0"/>
              <a:t>值</a:t>
            </a:r>
            <a:r>
              <a:rPr lang="zh-TW" altLang="en-US" dirty="0" smtClean="0"/>
              <a:t>方式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 變數名稱</a:t>
            </a:r>
            <a:r>
              <a:rPr lang="en-US" altLang="zh-TW" dirty="0" smtClean="0"/>
              <a:t>[index] = </a:t>
            </a:r>
            <a:r>
              <a:rPr lang="zh-TW" altLang="en-US" dirty="0" smtClean="0"/>
              <a:t>你要的值</a:t>
            </a:r>
            <a:r>
              <a:rPr lang="en-US" altLang="zh-TW" dirty="0" smtClean="0"/>
              <a:t>;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643446"/>
            <a:ext cx="6743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字方塊 8"/>
          <p:cNvSpPr txBox="1"/>
          <p:nvPr/>
        </p:nvSpPr>
        <p:spPr>
          <a:xfrm>
            <a:off x="428596" y="435769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你也可以這樣宣告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82800" y="2647950"/>
              <a:ext cx="2432050" cy="952500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3457" y="2638682"/>
                <a:ext cx="2450736" cy="971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12950" y="3683000"/>
              <a:ext cx="2032000" cy="698500"/>
            </p14:xfrm>
          </p:contentPart>
        </mc:Choice>
        <mc:Fallback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03607" y="3673687"/>
                <a:ext cx="2050685" cy="71712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437</TotalTime>
  <Words>1054</Words>
  <Application>Microsoft Office PowerPoint</Application>
  <PresentationFormat>如螢幕大小 (4:3)</PresentationFormat>
  <Paragraphs>187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Microsoft MHei</vt:lpstr>
      <vt:lpstr>微軟正黑體</vt:lpstr>
      <vt:lpstr>Lucida Sans Unicode</vt:lpstr>
      <vt:lpstr>Verdana</vt:lpstr>
      <vt:lpstr>Wingdings</vt:lpstr>
      <vt:lpstr>Wingdings 2</vt:lpstr>
      <vt:lpstr>Wingdings 3</vt:lpstr>
      <vt:lpstr>匯合</vt:lpstr>
      <vt:lpstr>陣列-Array</vt:lpstr>
      <vt:lpstr>如果你已經預習過…</vt:lpstr>
      <vt:lpstr>陣列是甚麼?</vt:lpstr>
      <vt:lpstr>假設今天你有一大串的資料…</vt:lpstr>
      <vt:lpstr>Array示意圖</vt:lpstr>
      <vt:lpstr>使用方式</vt:lpstr>
      <vt:lpstr>利用for loop做初始化</vt:lpstr>
      <vt:lpstr>其實你應該這樣做…</vt:lpstr>
      <vt:lpstr>賦值(Assign) &amp;&amp; 讀取</vt:lpstr>
      <vt:lpstr>Exercise</vt:lpstr>
      <vt:lpstr>Two-Dimensional Array</vt:lpstr>
      <vt:lpstr>示意圖</vt:lpstr>
      <vt:lpstr>PowerPoint 簡報</vt:lpstr>
      <vt:lpstr>PowerPoint 簡報</vt:lpstr>
      <vt:lpstr>PowerPoint 簡報</vt:lpstr>
      <vt:lpstr>PowerPoint 簡報</vt:lpstr>
      <vt:lpstr>多維</vt:lpstr>
      <vt:lpstr>多維的初始化</vt:lpstr>
      <vt:lpstr>Exercise I</vt:lpstr>
      <vt:lpstr>傳入function內作運算</vt:lpstr>
      <vt:lpstr>給大家看個例子</vt:lpstr>
      <vt:lpstr>既然看過了恐怖的超噁心長code後…</vt:lpstr>
      <vt:lpstr>PowerPoint 簡報</vt:lpstr>
      <vt:lpstr>認真的來看一下怎麼傳吧</vt:lpstr>
      <vt:lpstr>那只好再搶一下之後的pointer進度拉ˊ__&gt;ˋ</vt:lpstr>
      <vt:lpstr>傳入一維陣列</vt:lpstr>
      <vt:lpstr>再一個！!</vt:lpstr>
      <vt:lpstr>傳入後改值</vt:lpstr>
      <vt:lpstr>PowerPoint 簡報</vt:lpstr>
      <vt:lpstr>Exercise II</vt:lpstr>
      <vt:lpstr>回家有時間試試看</vt:lpstr>
      <vt:lpstr>PowerPoint 簡報</vt:lpstr>
      <vt:lpstr>Reference</vt:lpstr>
    </vt:vector>
  </TitlesOfParts>
  <Company>C.M.T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趴吐－二維陣列及傳入函式</dc:title>
  <dc:creator>ChenYi</dc:creator>
  <cp:lastModifiedBy>joe</cp:lastModifiedBy>
  <cp:revision>107</cp:revision>
  <dcterms:created xsi:type="dcterms:W3CDTF">2015-10-12T16:30:23Z</dcterms:created>
  <dcterms:modified xsi:type="dcterms:W3CDTF">2016-10-16T12:28:40Z</dcterms:modified>
</cp:coreProperties>
</file>