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72" r:id="rId14"/>
    <p:sldId id="271" r:id="rId15"/>
    <p:sldId id="265" r:id="rId16"/>
    <p:sldId id="270" r:id="rId17"/>
    <p:sldId id="275" r:id="rId18"/>
    <p:sldId id="266" r:id="rId19"/>
    <p:sldId id="269" r:id="rId20"/>
    <p:sldId id="267" r:id="rId21"/>
    <p:sldId id="268" r:id="rId22"/>
    <p:sldId id="276" r:id="rId23"/>
    <p:sldId id="27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37" d="100"/>
          <a:sy n="37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5-09-22T16:21:26.6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5179 2595,'-36'0,"1"17,35-17,-35 0,-18 18,-35-18,17 0,-35 18,36-18,-71 0,35 0,-18 0,-34 0,34 0,1 0,-1 0,-17 0,18 0,-1 0,36 0,-35 0,-19 0,19 0,-18 0,17 0,-34 0,52 0,-53 0,71 0,-53 0,35 0,0 0,-35 0,53 0,-36 0,18-18,1 0,16 18,1 0,0 0,17 0,19 0,-37-17,36 17,-17 0,35 0,-36 0,36 0,0 0,-1 0,1-18,0 0,-1 1,36 17,-35-36,18 19,-1-1,-17-35,17 0,18 0,-35-35,35 53,-18-71,-35 18,35 0,1 17,17 36,-18-18,18 0,-17 18,17-18,0 0,0-18,0 19,0-19,0 36,0-18,0 35,0-35,0 18,0 0,0-18,0 17,0 1,52-35,-34 17,35 0,-18 18,-35-18,53 17,-17 1,-1 0,35-18,-34 35,17-35,-18 36,35-36,36 0,-53 35,35-17,-17-18,17 35,18-17,-36 0,36 17,0 1,-35-1,70-17,-18 17,18 18,-17-18,17 1,0 17,35-36,1 36,-18 0,-1 0,-17 0,1 0,-1 0,35 0,-17 0,0 0,35 18,-36 0,19 35,-1-36,-35 1,36 0,-72 34,72-16,-54-1,1 0,-18-17,-1 35,-34-36,17 36,0-17,-17 17,-1-18,-17 0,36 0,-54 1,18-19,0 1,-18 35,18-35,-18 17,-17-18,52 19,-52-19,17 36,18-17,-17 16,-1-34,0 17,-17 1,-18-1,35-17,-17 17,-18 0,17 0,-17-17,0 0,0 17,0-17,0 17,0-17,0 34,0 1,0 18,0-36,0 18,0-18,0 1,0 17,-17 0,-1-36,0 36,18-18,-35 18,0-35,35 17,-53 0,35 1,-35 34,36-52,-19 0,1 17,17-18,-17 1,-18 17,18-17,-36 17,19 1,-1-1,-36 18,19-53,-71 35,53-17,-1-1,19-17,-1 0,36 0,-18 0,0 0,18 0,0 0,-18 0,17 18,-17-18,1 35,34-35,-17 0,-1 0,1 0,17 0,-17 0,0 0,35 0,-53 0,18 0,-1 0,-17 0,36 0,-1 0,1 0,-1 0,0 0,18 0,-17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5-09-22T16:21:29.7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2300 1942,'-18'0,"0"0,1 0,-36 0,0 0,-18-18,1 18,-54-17,1-1,-1-17,1 35,-1 0,1 0,35 0,-1 0,19 0,17-18,-53 18,53 0,0-18,36 1,-19 17,-34-18,35 0,-36-17,18 0,-17 0,-1-36,36 36,-18-1,18-16,17 16,0 1,-17 0,17 17,1-17,-1 0,18-1,0 1,-18-18,-17 18,35-18,0 18,-17-36,17 36,0-18,0 0,0 0,0 18,0-1,0-16,0 16,0-17,0 36,0-1,0-17,17 17,-17 1,0-19,0 19,18-1,-1-17,19-1,-19 1,1 35,0-35,-1 35,-17-35,18 35,-18-18,35 18,0 0,-17-18,35 18,18-53,-18 53,17 0,1-17,34 17,-34 0,35 0,0-36,35 36,-71 0,36 0,-35 0,-1 0,36 0,-53 0,18 0,-1-17,1 17,17 0,-35 0,17 0,1 0,-18-18,-18 1,18 17,18 0,-1 0,-17 0,0 0,18 0,17 0,-35 0,17 0,-35 0,18 0,-17 0,-1 0,18 0,0 0,17 0,-17 0,53 35,18-35,-1 17,36 1,-36 0,-17-18,35 35,-53-17,36-1,-18-17,0 18,-1 17,-16-17,16-18,-34 17,35 1,0-18,-36 35,18-17,-35-18,18 18,-36-1,18 19,-18-36,1 17,-1 19,-17-36,17 35,-18-35,-17 17,18 1,-18 17,18-17,-1 17,-17 1,18 16,-18-52,0 36,0-19,0 1,0 0,0 17,0 0,0-17,0 17,-18 0,1 1,-19-1,1 18,0 0,-18-18,18 0,-1 1,-52-1,71 0,-36-17,0 35,0-36,-18 19,18-1,-35 18,53-53,0 17,-18 1,-18 0,53-18,-70 17,53 1,-36 0,-17 17,18-17,-18-1,17-17,18 36,-53-19,71-17,-18 0,-35 18,17-1,18-17,-17 0,-1 36,1-36,-36 0,35 17,1-17,-18 18,17-18,-35 35,36-35,17 18,17-18,19 0,17 0,-36 0,1 0,35 0,-35 18,0-18,-1 0,19 0,-1 0,-17 0,35 0,-35 0,17 0,0 35,-35-35,18 0,35 0,-18 0,-17 0,17 0,18 0,-17 0,-18 0,35 0,-36 0,1 0,35 0,-18 0,1 0,-1 0,0 0,1 0,-36-18,18 18,-36-53,1 18,-1 17,18-17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5-09-22T16:07:04.5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109 857,'0'0,"18"0,17 0,0 0,-35 0,18 0,-1 0,1 0,17 0,1 0,-1 0,-17 0,-1 0,1 0,-1 0,1 0,17 0,-35 0,18 0,0 0,-1 0,-17 0,36 0,-19 0,1 0,17 0,-17 0,35 0,-36 0,19 0,-19 0,1 0,-1 0,-17 0,18 0,0 0,-1 0,-17 0,18 0,0 0,-1 0,-17 0,36-18,-19 18,1 0,-1 0,1 0,0 0,-1 0,1 0,0 0,-18 0,17-17,19 17,-19 0,-17 0,36 0,-19 0,-17 0,35 0,-17 0,17 0,-35 0,18 0,0 0,-1 0,1 0,0 0,-1 0,1 0,-1 0,19 0,-36 0,35 0,0 0,-35 0,36 0,-19 0,-17 0,36 0,-36 0,17 0,-17 0,35 0,-17 0,17 0,-35 0,18 0,0 0,17 0,-35 0,18 0,-1 0,1 0,-18 0,17 0,19 0,-19 0,1 0,35 0,-35 0,-1 0,18 0,1 0,-1 0,-35 0,18 0,-1 0,1 0,-18 0,18 0,-1 0,18 0,-35 0,18 0,0 0,-1 0,-17 0,18 0,0 0,-1 0,-17 0,18 0,0 0,-1 0,-17 0,18 0,0 0,-1 0,1 0,-1 0,1 0,-18 0,18 0,-1 0,1 0,0 0,-1 0,1 0,0-36</inkml:trace>
  <inkml:trace contextRef="#ctx0" brushRef="#br0" timeOffset="6817">268 945,'-18'-18,"0"1,1-1,-1 0,18 18,-18 0,1 0,17 0,-18 0,1 0,-1 0,18 0,-18 0,-17 0,35 0,-35 0,35-17,0-1,-18 18,18-17,0 17,0-36,0 1,0 0,0 17,0-35,0 18,0 0,0-1,35 1,-35 0,0-1,36 19,-19-18,1 35,17-36,-17 1,52 0,-34 17,17 0,17-17,-35 17,18 1,0-1,-17-17,52 17,-18 1,-17 17,53 0,-35-36,17 19,35 17,-87 0,69 0,-52 0,0 0,0 0,0 0,-18 0,18 0,-17 0,-19 0,54 0,-18 17,0 19,35-1,-53-17,18-1,0 18,-18-35,18 36,-35-36,35 17,-53 1,35 0,-18-18,19 35,-1-17,-17-1,17 1,-17 17,17-35,0 35,0-17,1-18,-36 18,17-18,1 17,0 1,-18-18,0 18,0-1,0 1,0-18,0 18,0-1,0 1,-18-1,18 1,-18-18,18 18,-17-1,-1 1,0 0,1-1,17-17,-18 18,18-18,-17 18,-1-1,0-17,18 18,0-18,-17 18,-1-18,18 35,-18-35,18 17,-17 1,-1-18,0 0,18 0,-17 0,-1 18,18-18,-18 0,18 0,-17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5-09-22T16:17:33.6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37 144,'-18'0,"18"0,0 0,0 36,0-36,0 17,0-17,0 36,0-36,0 17,-18-17,18 35,0-35,0 18,0-18,0 35,0-35,0 36,18-19,0-17,-18 18,35-18,0 18,0-18,1 0,-19 0,36 35,-53-35,18 0,-18 17,35-17,0 0,-17 0,0 0,17 0,0 0,1 0,-19 0,36 0,-18 0,1 0,-19 18,19-18,-19 0,18 0,-17 0,0 0,17 0,-17 0,-1 0,1 0,0 0,-18 0,17 0,1 0,-1 0,1 0,0-18,-1 1,-17-1,36 18,-36 0,17-17,-17 17,0-36,0 19,0-1,0 18,0-18,0 1,0-1,0 18,0-35,0 17,0-17,0 35,0-18,0-35,0 36,0-1,0 0,0 1,0-1,-17 18,17-18,-18 18,18-17,-18 17,1-18,-1 18,-17 0,-18 0,35 0,-17 0,0 0,-18 0,18 0,-1 0,1 0,0 0,-1 0,19 0,-1 0,1 0,-1 0,-17 0,35 0,-18 0,18 0,-35 0,17 0,18 18,-18-18,1 0,-1 17,18-17,-35 0,17 0,-17 0,17 0,18 0,-17 18,-1-18,0 0,1 18,-1-18,0 17,18-17,-17 18,-1 0,1-1,17 1,-18-18,0 18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E6E24D-D7D6-4CD6-B0EE-750176BA9BD5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F32B41-4E47-4DB1-9EC8-FE7737CF2E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home.cc/Gossip/CGossip/OneDimArray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Array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陣列</a:t>
            </a:r>
            <a:r>
              <a:rPr lang="en-US" altLang="zh-TW" sz="4000" dirty="0" smtClean="0"/>
              <a:t>) part I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–</a:t>
            </a:r>
            <a:r>
              <a:rPr lang="zh-TW" altLang="en-US" sz="4000" dirty="0" smtClean="0"/>
              <a:t>預習篇</a:t>
            </a:r>
            <a:r>
              <a:rPr lang="en-US" altLang="zh-TW" sz="4000" dirty="0" smtClean="0"/>
              <a:t>I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43240" y="4357693"/>
            <a:ext cx="5429288" cy="453617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dirty="0" smtClean="0"/>
              <a:t>製作者</a:t>
            </a:r>
            <a:r>
              <a:rPr lang="en-US" altLang="zh-TW" dirty="0" smtClean="0"/>
              <a:t>:Chen Yi</a:t>
            </a:r>
          </a:p>
          <a:p>
            <a:r>
              <a:rPr lang="zh-TW" altLang="en-US" dirty="0" smtClean="0"/>
              <a:t>成功大學資工系醒獅團上課講義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賦值</a:t>
            </a:r>
            <a:r>
              <a:rPr lang="en-US" altLang="zh-TW" dirty="0" smtClean="0"/>
              <a:t>(Assign)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讀取</a:t>
            </a:r>
            <a:endParaRPr lang="zh-TW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71612"/>
            <a:ext cx="38766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5000628" y="30003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&lt;=</a:t>
            </a:r>
            <a:r>
              <a:rPr lang="zh-TW" altLang="en-US" dirty="0" smtClean="0"/>
              <a:t>宣告君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14876" y="400050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&lt;=</a:t>
            </a:r>
            <a:r>
              <a:rPr lang="zh-TW" altLang="en-US" dirty="0" smtClean="0"/>
              <a:t>賦值君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43240" y="5143512"/>
            <a:ext cx="428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讀取方式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變數名稱</a:t>
            </a:r>
            <a:r>
              <a:rPr lang="en-US" altLang="zh-TW" dirty="0" smtClean="0"/>
              <a:t>[index]</a:t>
            </a:r>
            <a:endParaRPr lang="zh-TW" altLang="en-US" dirty="0" smtClean="0"/>
          </a:p>
          <a:p>
            <a:r>
              <a:rPr lang="zh-TW" altLang="en-US" dirty="0" smtClean="0"/>
              <a:t>賦</a:t>
            </a:r>
            <a:r>
              <a:rPr lang="zh-TW" altLang="en-US" dirty="0"/>
              <a:t>值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變數名稱</a:t>
            </a:r>
            <a:r>
              <a:rPr lang="en-US" altLang="zh-TW" dirty="0" smtClean="0"/>
              <a:t>[index] = </a:t>
            </a:r>
            <a:r>
              <a:rPr lang="zh-TW" altLang="en-US" dirty="0" smtClean="0"/>
              <a:t>你要的值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2800" y="2647950"/>
              <a:ext cx="2432050" cy="952500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457" y="2638682"/>
                <a:ext cx="2450736" cy="97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2950" y="3683000"/>
              <a:ext cx="2032000" cy="698500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607" y="3673687"/>
                <a:ext cx="2050685" cy="7171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85926"/>
            <a:ext cx="2647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6343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571472" y="14287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14282" y="64291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MHei" pitchFamily="34" charset="-120"/>
                <a:ea typeface="Microsoft MHei" pitchFamily="34" charset="-120"/>
              </a:rPr>
              <a:t>讀取</a:t>
            </a:r>
            <a:r>
              <a:rPr lang="en-US" altLang="zh-TW" sz="2400" b="1" dirty="0" smtClean="0">
                <a:latin typeface="Microsoft MHei" pitchFamily="34" charset="-120"/>
                <a:ea typeface="Microsoft MHei" pitchFamily="34" charset="-120"/>
              </a:rPr>
              <a:t>&amp;&amp;</a:t>
            </a:r>
            <a:r>
              <a:rPr lang="zh-TW" altLang="en-US" sz="2400" b="1" dirty="0" smtClean="0">
                <a:latin typeface="Microsoft MHei" pitchFamily="34" charset="-120"/>
                <a:ea typeface="Microsoft MHei" pitchFamily="34" charset="-120"/>
              </a:rPr>
              <a:t>印出來</a:t>
            </a:r>
            <a:endParaRPr lang="zh-TW" altLang="en-US" sz="2400" b="1" dirty="0">
              <a:latin typeface="Microsoft MHei" pitchFamily="34" charset="-120"/>
              <a:ea typeface="Microsoft M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/>
            </a:r>
            <a:br>
              <a:rPr lang="en-US" altLang="zh-TW" dirty="0" smtClean="0">
                <a:latin typeface="Microsoft MHei" pitchFamily="34" charset="-120"/>
                <a:ea typeface="Microsoft MHei" pitchFamily="34" charset="-120"/>
              </a:rPr>
            </a:b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Initialize(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初始化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)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/>
            </a:r>
            <a:br>
              <a:rPr lang="zh-TW" altLang="en-US" dirty="0" smtClean="0">
                <a:latin typeface="Microsoft MHei" pitchFamily="34" charset="-120"/>
                <a:ea typeface="Microsoft MHei" pitchFamily="34" charset="-120"/>
              </a:rPr>
            </a:b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572008"/>
            <a:ext cx="61150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643050"/>
            <a:ext cx="4724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5072066" y="2928934"/>
            <a:ext cx="364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MHei" pitchFamily="34" charset="-120"/>
                <a:ea typeface="Microsoft MHei" pitchFamily="34" charset="-120"/>
              </a:rPr>
              <a:t>不初始化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的值，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Compiler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會在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Declare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時就幫你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自動初始化，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但不保證一定會而且是你要的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（依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compiler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種類而定）</a:t>
            </a: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57224" y="485776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Microsoft MHei" pitchFamily="34" charset="-120"/>
                <a:ea typeface="Microsoft MHei" pitchFamily="34" charset="-120"/>
              </a:rPr>
              <a:t>Result</a:t>
            </a:r>
            <a:endParaRPr lang="zh-TW" altLang="en-US" b="1" dirty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4348" y="128586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Microsoft MHei" pitchFamily="34" charset="-120"/>
                <a:ea typeface="Microsoft MHei" pitchFamily="34" charset="-120"/>
              </a:rPr>
              <a:t>初始化於宣告時</a:t>
            </a:r>
            <a:endParaRPr lang="zh-TW" altLang="en-US" b="1" dirty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00628" y="1428736"/>
            <a:ext cx="357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強烈建議要做全部初始化的動作</a:t>
            </a:r>
            <a:endParaRPr lang="zh-TW" altLang="en-US" b="1" dirty="0">
              <a:solidFill>
                <a:srgbClr val="FF0000"/>
              </a:solidFill>
              <a:latin typeface="Microsoft MHei" pitchFamily="34" charset="-120"/>
              <a:ea typeface="Microsoft MHei" pitchFamily="34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3938" y="2133600"/>
              <a:ext cx="1150937" cy="330200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2722" y="2124525"/>
                <a:ext cx="1173369" cy="34835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初始化於宣告後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714488"/>
            <a:ext cx="42195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857884" y="600076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其實可以算是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assign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了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XD</a:t>
            </a: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初始化於宣告後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071678"/>
            <a:ext cx="564360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642910" y="164305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72066" y="585789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看</a:t>
            </a:r>
            <a:r>
              <a:rPr lang="zh-TW" altLang="en-US" dirty="0" smtClean="0"/>
              <a:t>吧</a:t>
            </a:r>
            <a:r>
              <a:rPr lang="en-US" altLang="zh-TW" dirty="0" smtClean="0"/>
              <a:t>~</a:t>
            </a:r>
            <a:r>
              <a:rPr lang="zh-TW" altLang="en-US" dirty="0" smtClean="0"/>
              <a:t>  沒初始化的都亂給了</a:t>
            </a:r>
            <a:r>
              <a:rPr lang="en-US" altLang="zh-TW" dirty="0" err="1" smtClean="0"/>
              <a:t>OuO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5150" y="2276475"/>
              <a:ext cx="368300" cy="177800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942" y="2267411"/>
                <a:ext cx="386715" cy="1959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連續讀取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928934"/>
            <a:ext cx="33147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785786" y="2214554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沒錯就是剛剛的這個</a:t>
            </a:r>
            <a:r>
              <a:rPr lang="en-US" altLang="zh-TW" dirty="0" smtClean="0"/>
              <a:t>for loop!!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14876" y="4786322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Exercise : </a:t>
            </a:r>
            <a:r>
              <a:rPr lang="zh-TW" altLang="en-US" dirty="0" smtClean="0"/>
              <a:t>請試著使用</a:t>
            </a:r>
            <a:r>
              <a:rPr lang="en-US" altLang="zh-TW" dirty="0" smtClean="0"/>
              <a:t>while loop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連續賦值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84"/>
            <a:ext cx="62674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7" y="1672431"/>
            <a:ext cx="63722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err="1" smtClean="0">
                <a:latin typeface="Microsoft MHei" pitchFamily="34" charset="-120"/>
                <a:ea typeface="Microsoft MHei" pitchFamily="34" charset="-120"/>
              </a:rPr>
              <a:t>QwQ</a:t>
            </a:r>
            <a:r>
              <a:rPr lang="zh-TW" altLang="en-US" sz="2400" dirty="0" smtClean="0">
                <a:latin typeface="Microsoft MHei" pitchFamily="34" charset="-120"/>
                <a:ea typeface="Microsoft MHei" pitchFamily="34" charset="-120"/>
              </a:rPr>
              <a:t>自從上次收到主管命令後，馬上去學了怎麼使用</a:t>
            </a:r>
            <a:r>
              <a:rPr lang="en-US" altLang="zh-TW" sz="2400" dirty="0" smtClean="0">
                <a:latin typeface="Microsoft MHei" pitchFamily="34" charset="-120"/>
                <a:ea typeface="Microsoft MHei" pitchFamily="34" charset="-120"/>
              </a:rPr>
              <a:t>Array</a:t>
            </a:r>
            <a:r>
              <a:rPr lang="zh-TW" altLang="en-US" sz="2400" dirty="0" smtClean="0">
                <a:latin typeface="Microsoft MHei" pitchFamily="34" charset="-120"/>
                <a:ea typeface="Microsoft MHei" pitchFamily="34" charset="-120"/>
              </a:rPr>
              <a:t>，請您現在作為</a:t>
            </a:r>
            <a:r>
              <a:rPr lang="en-US" altLang="zh-TW" sz="2400" dirty="0" err="1" smtClean="0">
                <a:latin typeface="Microsoft MHei" pitchFamily="34" charset="-120"/>
                <a:ea typeface="Microsoft MHei" pitchFamily="34" charset="-120"/>
              </a:rPr>
              <a:t>QwQ</a:t>
            </a:r>
            <a:r>
              <a:rPr lang="zh-TW" altLang="en-US" sz="2400" dirty="0" smtClean="0">
                <a:latin typeface="Microsoft MHei" pitchFamily="34" charset="-120"/>
                <a:ea typeface="Microsoft MHei" pitchFamily="34" charset="-120"/>
              </a:rPr>
              <a:t>，利用陣列寫出以下要求之程式。</a:t>
            </a:r>
            <a:endParaRPr lang="en-US" altLang="zh-TW" sz="2400" dirty="0" smtClean="0">
              <a:latin typeface="Microsoft MHei" pitchFamily="34" charset="-120"/>
              <a:ea typeface="Microsoft MHei" pitchFamily="34" charset="-120"/>
            </a:endParaRPr>
          </a:p>
          <a:p>
            <a:pPr lvl="1"/>
            <a:r>
              <a:rPr lang="en-US" altLang="zh-TW" smtClean="0">
                <a:latin typeface="Microsoft MHei" pitchFamily="34" charset="-120"/>
                <a:ea typeface="Microsoft MHei" pitchFamily="34" charset="-120"/>
              </a:rPr>
              <a:t>Requirement: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pPr lvl="2"/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請紀錄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100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人員工的工作進度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pPr lvl="3"/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請使用陣列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</a:endParaRPr>
          </a:p>
          <a:p>
            <a:pPr lvl="3"/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請使用</a:t>
            </a:r>
            <a:r>
              <a:rPr lang="en-US" altLang="zh-TW" sz="16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float</a:t>
            </a:r>
            <a:r>
              <a:rPr lang="zh-TW" altLang="en-US" sz="16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type</a:t>
            </a:r>
            <a:r>
              <a:rPr lang="zh-TW" altLang="en-US" sz="16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 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,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 並限定範圍在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0~1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之間 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,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 若超出範圍請重新輸入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</a:endParaRPr>
          </a:p>
          <a:p>
            <a:pPr lvl="4"/>
            <a:r>
              <a:rPr lang="en-US" altLang="zh-TW" sz="1500" dirty="0" smtClean="0">
                <a:latin typeface="Microsoft MHei" pitchFamily="34" charset="-120"/>
                <a:ea typeface="Microsoft MHei" pitchFamily="34" charset="-120"/>
              </a:rPr>
              <a:t>0</a:t>
            </a:r>
            <a:r>
              <a:rPr lang="zh-TW" altLang="en-US" sz="1500" dirty="0" smtClean="0">
                <a:latin typeface="Microsoft MHei" pitchFamily="34" charset="-120"/>
                <a:ea typeface="Microsoft MHei" pitchFamily="34" charset="-120"/>
              </a:rPr>
              <a:t>代表完全沒做 </a:t>
            </a:r>
            <a:r>
              <a:rPr lang="en-US" altLang="zh-TW" sz="1500" dirty="0" smtClean="0">
                <a:latin typeface="Microsoft MHei" pitchFamily="34" charset="-120"/>
                <a:ea typeface="Microsoft MHei" pitchFamily="34" charset="-120"/>
              </a:rPr>
              <a:t>, 1</a:t>
            </a:r>
            <a:r>
              <a:rPr lang="zh-TW" altLang="en-US" sz="1500" dirty="0" smtClean="0">
                <a:latin typeface="Microsoft MHei" pitchFamily="34" charset="-120"/>
                <a:ea typeface="Microsoft MHei" pitchFamily="34" charset="-120"/>
              </a:rPr>
              <a:t> 代表已經完成</a:t>
            </a:r>
            <a:endParaRPr lang="en-US" altLang="zh-TW" sz="1500" dirty="0" smtClean="0">
              <a:latin typeface="Microsoft MHei" pitchFamily="34" charset="-120"/>
              <a:ea typeface="Microsoft MHei" pitchFamily="34" charset="-120"/>
            </a:endParaRPr>
          </a:p>
          <a:p>
            <a:pPr lvl="4"/>
            <a:r>
              <a:rPr lang="zh-TW" altLang="en-US" sz="1500" dirty="0" smtClean="0">
                <a:latin typeface="Microsoft MHei" pitchFamily="34" charset="-120"/>
                <a:ea typeface="Microsoft MHei" pitchFamily="34" charset="-120"/>
              </a:rPr>
              <a:t>輸出時請以</a:t>
            </a:r>
            <a:r>
              <a:rPr lang="en-US" altLang="zh-TW" sz="1500" dirty="0" smtClean="0">
                <a:latin typeface="Microsoft MHei" pitchFamily="34" charset="-120"/>
                <a:ea typeface="Microsoft MHei" pitchFamily="34" charset="-120"/>
              </a:rPr>
              <a:t>%</a:t>
            </a:r>
            <a:r>
              <a:rPr lang="zh-TW" altLang="en-US" sz="1500" dirty="0" smtClean="0">
                <a:latin typeface="Microsoft MHei" pitchFamily="34" charset="-120"/>
                <a:ea typeface="Microsoft MHei" pitchFamily="34" charset="-120"/>
              </a:rPr>
              <a:t>來表示進度完成率</a:t>
            </a:r>
            <a:endParaRPr lang="en-US" altLang="zh-TW" sz="1500" dirty="0" smtClean="0">
              <a:latin typeface="Microsoft MHei" pitchFamily="34" charset="-120"/>
              <a:ea typeface="Microsoft MHei" pitchFamily="34" charset="-120"/>
            </a:endParaRPr>
          </a:p>
          <a:p>
            <a:pPr lvl="2"/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整支程式需求</a:t>
            </a:r>
            <a:endParaRPr lang="en-US" altLang="zh-TW" sz="1800" dirty="0" smtClean="0">
              <a:latin typeface="Microsoft MHei" pitchFamily="34" charset="-120"/>
              <a:ea typeface="Microsoft MHei" pitchFamily="34" charset="-120"/>
            </a:endParaRPr>
          </a:p>
          <a:p>
            <a:pPr lvl="3"/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能在一開始 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or 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途中選擇讀取 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or 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寫入資料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</a:endParaRPr>
          </a:p>
          <a:p>
            <a:pPr lvl="1"/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</a:rPr>
              <a:t>Extra:</a:t>
            </a:r>
          </a:p>
          <a:p>
            <a:pPr lvl="2"/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“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能的話麻煩不要從第一個開始做存取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”(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給使用者自行選擇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)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</a:endParaRPr>
          </a:p>
          <a:p>
            <a:pPr lvl="2"/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“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從文件讀取員工進度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”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 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||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 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“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印成文件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(.txt)”</a:t>
            </a:r>
          </a:p>
          <a:p>
            <a:pPr lvl="2"/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“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請維持良好的變數命名 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</a:rPr>
              <a:t>&amp;&amp; coding style”---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</a:rPr>
              <a:t>給人看的時候別人能一看就懂</a:t>
            </a:r>
            <a:endParaRPr lang="en-US" altLang="zh-TW" sz="1800" dirty="0" smtClean="0">
              <a:latin typeface="Microsoft MHei" pitchFamily="34" charset="-120"/>
              <a:ea typeface="Microsoft MHei" pitchFamily="34" charset="-120"/>
            </a:endParaRPr>
          </a:p>
          <a:p>
            <a:pPr lvl="3"/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請善用縮排及空格Ｏｖ＜　（有些人是沒縮排或沒空格就不看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code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的喔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XD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）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</a:endParaRPr>
          </a:p>
          <a:p>
            <a:pPr lvl="3"/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註解一下接下來要做的事 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</a:rPr>
              <a:t>&amp;&amp;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</a:rPr>
              <a:t> 變數要拿來做啥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</a:endParaRPr>
          </a:p>
          <a:p>
            <a:pPr lvl="3"/>
            <a:endParaRPr lang="en-US" altLang="zh-TW" sz="1600" dirty="0" smtClean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Time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沒有標準答案這回事</a:t>
            </a:r>
            <a:r>
              <a:rPr lang="en-US" altLang="zh-TW" dirty="0" smtClean="0"/>
              <a:t>!!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請多多練習您的社交技巧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和同學或學長一起討論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Answer~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注意事項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初步介紹 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&amp;&amp;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使用時機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None/>
            </a:pP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使用教學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練習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Reference</a:t>
            </a:r>
          </a:p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Hints For Newbie</a:t>
            </a:r>
          </a:p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ilyUPC" pitchFamily="34" charset="-34"/>
                <a:cs typeface="LilyUPC" pitchFamily="34" charset="-34"/>
              </a:rPr>
              <a:t>Outline</a:t>
            </a:r>
            <a:endParaRPr lang="zh-TW" altLang="en-US" dirty="0">
              <a:latin typeface="LilyUPC" pitchFamily="34" charset="-34"/>
              <a:cs typeface="LilyUPC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/>
          <a:lstStyle/>
          <a:p>
            <a:pPr>
              <a:buNone/>
            </a:pPr>
            <a:r>
              <a:rPr lang="en-US" altLang="zh-TW" dirty="0" err="1" smtClean="0">
                <a:latin typeface="Microsoft MHei" pitchFamily="34" charset="-120"/>
                <a:ea typeface="Microsoft MHei" pitchFamily="34" charset="-120"/>
              </a:rPr>
              <a:t>QwQ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在完成上面的工作後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3042" y="3071810"/>
            <a:ext cx="5929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發現了一件恐怖的事</a:t>
            </a:r>
            <a:r>
              <a:rPr lang="en-US" altLang="zh-TW" sz="40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…</a:t>
            </a:r>
          </a:p>
          <a:p>
            <a:endParaRPr lang="zh-TW" altLang="en-US" sz="4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>
                <a:latin typeface="Microsoft MHei" pitchFamily="34" charset="-120"/>
                <a:ea typeface="Microsoft MHei" pitchFamily="34" charset="-120"/>
              </a:rPr>
              <a:t>公司是</a:t>
            </a:r>
            <a:r>
              <a:rPr lang="zh-TW" altLang="en-US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有分部門的</a:t>
            </a:r>
            <a:endParaRPr lang="en-US" altLang="zh-TW" b="1" dirty="0" smtClean="0">
              <a:solidFill>
                <a:srgbClr val="FF0000"/>
              </a:solidFill>
              <a:latin typeface="Microsoft MHei" pitchFamily="34" charset="-120"/>
              <a:ea typeface="Microsoft MHei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而且如果今天又進來新人了呢</a:t>
            </a:r>
            <a:r>
              <a:rPr lang="en-US" altLang="zh-TW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~?!!!</a:t>
            </a: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28860" y="3071810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MHei" pitchFamily="34" charset="-120"/>
                <a:ea typeface="Microsoft MHei" pitchFamily="34" charset="-120"/>
              </a:rPr>
              <a:t>想要更進階點</a:t>
            </a:r>
            <a:r>
              <a:rPr lang="en-US" altLang="zh-TW" b="1" dirty="0" smtClean="0">
                <a:latin typeface="Microsoft MHei" pitchFamily="34" charset="-120"/>
                <a:ea typeface="Microsoft MHei" pitchFamily="34" charset="-120"/>
              </a:rPr>
              <a:t>?</a:t>
            </a:r>
            <a:r>
              <a:rPr lang="zh-TW" altLang="en-US" b="1" dirty="0">
                <a:latin typeface="Microsoft MHei" pitchFamily="34" charset="-120"/>
                <a:ea typeface="Microsoft MHei" pitchFamily="34" charset="-120"/>
              </a:rPr>
              <a:t> </a:t>
            </a:r>
            <a:endParaRPr lang="en-US" altLang="zh-TW" b="1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zh-TW" altLang="en-US" b="1" dirty="0" smtClean="0">
                <a:latin typeface="Microsoft MHei" pitchFamily="34" charset="-120"/>
                <a:ea typeface="Microsoft MHei" pitchFamily="34" charset="-120"/>
              </a:rPr>
              <a:t>詳情請見</a:t>
            </a:r>
            <a:r>
              <a:rPr lang="en-US" altLang="zh-TW" b="1" dirty="0" smtClean="0">
                <a:latin typeface="Microsoft MHei" pitchFamily="34" charset="-120"/>
                <a:ea typeface="Microsoft MHei" pitchFamily="34" charset="-120"/>
              </a:rPr>
              <a:t>Part II(</a:t>
            </a:r>
            <a:r>
              <a:rPr lang="en-US" altLang="zh-TW" b="1" dirty="0" err="1" smtClean="0">
                <a:latin typeface="Microsoft MHei" pitchFamily="34" charset="-120"/>
                <a:ea typeface="Microsoft MHei" pitchFamily="34" charset="-120"/>
              </a:rPr>
              <a:t>AwakeLion</a:t>
            </a:r>
            <a:r>
              <a:rPr lang="en-US" altLang="zh-TW" b="1" dirty="0" smtClean="0">
                <a:latin typeface="Microsoft MHei" pitchFamily="34" charset="-120"/>
                <a:ea typeface="Microsoft MHei" pitchFamily="34" charset="-120"/>
              </a:rPr>
              <a:t>) &lt;(__)&gt;</a:t>
            </a:r>
          </a:p>
          <a:p>
            <a:r>
              <a:rPr lang="en-US" altLang="zh-TW" b="1" dirty="0" smtClean="0">
                <a:latin typeface="Microsoft MHei" pitchFamily="34" charset="-120"/>
                <a:ea typeface="Microsoft MHei" pitchFamily="34" charset="-120"/>
              </a:rPr>
              <a:t>			---</a:t>
            </a:r>
            <a:r>
              <a:rPr lang="zh-TW" altLang="en-US" b="1" dirty="0" smtClean="0">
                <a:latin typeface="Microsoft MHei" pitchFamily="34" charset="-120"/>
                <a:ea typeface="Microsoft MHei" pitchFamily="34" charset="-120"/>
              </a:rPr>
              <a:t>我們上課時見</a:t>
            </a:r>
            <a:endParaRPr lang="en-US" altLang="zh-TW" b="1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OpenCC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C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tutorial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GOOOOOOGLE!!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請盡量試著使用</a:t>
            </a:r>
            <a:r>
              <a:rPr lang="zh-TW" altLang="en-US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</a:rPr>
              <a:t>全英文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作程式上面的交流及資料查詢。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Compile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 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Error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很重要  請仔細關注！！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pPr lvl="1"/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自己看習慣後會成長很快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pPr lvl="1"/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不會就自己複製貼上</a:t>
            </a:r>
            <a:r>
              <a:rPr lang="en-US" altLang="zh-TW" dirty="0" err="1" smtClean="0">
                <a:latin typeface="Microsoft MHei" pitchFamily="34" charset="-120"/>
                <a:ea typeface="Microsoft MHei" pitchFamily="34" charset="-120"/>
              </a:rPr>
              <a:t>google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en-US" altLang="zh-TW" dirty="0" err="1" smtClean="0">
                <a:latin typeface="Microsoft MHei" pitchFamily="34" charset="-120"/>
                <a:ea typeface="Microsoft MHei" pitchFamily="34" charset="-120"/>
              </a:rPr>
              <a:t>StackOverflow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 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是你的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coding(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初學進階都是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)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好夥伴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XD</a:t>
            </a: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遇到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Bug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時可以試著利用</a:t>
            </a:r>
            <a:r>
              <a:rPr lang="en-US" altLang="zh-TW" dirty="0" err="1" smtClean="0">
                <a:latin typeface="Microsoft MHei" pitchFamily="34" charset="-120"/>
                <a:ea typeface="Microsoft MHei" pitchFamily="34" charset="-120"/>
              </a:rPr>
              <a:t>printf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來幫忙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debug</a:t>
            </a:r>
          </a:p>
          <a:p>
            <a:pPr lvl="1"/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之後我相信有人會幫講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GDB(debugger)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的</a:t>
            </a:r>
            <a:r>
              <a:rPr lang="en-US" altLang="zh-TW" dirty="0" err="1" smtClean="0">
                <a:latin typeface="Microsoft MHei" pitchFamily="34" charset="-120"/>
                <a:ea typeface="Microsoft MHei" pitchFamily="34" charset="-120"/>
              </a:rPr>
              <a:t>Ov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&lt;</a:t>
            </a: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Hints For Newbie</a:t>
            </a: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因為在下不是很習慣做中文的程式講解，內容可能有些許中英混雜的情況發生，煩請見諒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&lt;(__)&gt;</a:t>
            </a:r>
          </a:p>
          <a:p>
            <a:pPr>
              <a:buNone/>
            </a:pP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另外全程使用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C99 (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我討厭不能在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for loop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裡宣告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)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TW" sz="14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for(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int</a:t>
            </a:r>
            <a:r>
              <a:rPr lang="en-US" altLang="zh-TW" sz="14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i</a:t>
            </a:r>
            <a:r>
              <a:rPr lang="en-US" altLang="zh-TW" sz="14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= 0 </a:t>
            </a:r>
            <a:r>
              <a:rPr lang="en-US" altLang="zh-TW" sz="14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; </a:t>
            </a:r>
            <a:r>
              <a:rPr lang="en-US" altLang="zh-TW" sz="14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i</a:t>
            </a:r>
            <a:r>
              <a:rPr lang="en-US" altLang="zh-TW" sz="14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&lt; XXX ; </a:t>
            </a:r>
            <a:r>
              <a:rPr lang="en-US" altLang="zh-TW" sz="14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i</a:t>
            </a:r>
            <a:r>
              <a:rPr lang="en-US" altLang="zh-TW" sz="14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++) &lt;= </a:t>
            </a:r>
            <a:r>
              <a:rPr lang="zh-TW" altLang="en-US" sz="14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這個</a:t>
            </a:r>
            <a:endParaRPr lang="en-US" altLang="zh-TW" sz="14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所以請在下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compile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指令時加上 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–std=c99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Ex :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gcc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–o (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你家想要的輸出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)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(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你家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.c)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–std=c99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 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(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印象中是這樣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XD)</a:t>
            </a:r>
          </a:p>
          <a:p>
            <a:pPr lvl="1">
              <a:buFont typeface="Wingdings" pitchFamily="2" charset="2"/>
              <a:buChar char="l"/>
            </a:pP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因為是預習版的關係，在這邊只強調一些基礎用法</a:t>
            </a: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>
              <a:buFont typeface="Wingdings" pitchFamily="2" charset="2"/>
              <a:buChar char="l"/>
            </a:pP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來上課的時候，會再講一些些進階的，要變得很會使用的話，還是建議自己多</a:t>
            </a:r>
            <a:r>
              <a:rPr lang="en-US" altLang="zh-TW" sz="16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google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講者我討厭文謅謅的東西，又我認為大學生應該自己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google</a:t>
            </a: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>
              <a:buFont typeface="Wingdings" pitchFamily="2" charset="2"/>
              <a:buChar char="l"/>
            </a:pP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所以有關於陣列在記憶體裡的東西我不會講太多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(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上課時</a:t>
            </a:r>
            <a:r>
              <a:rPr lang="en-US" altLang="zh-TW" sz="16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當天來上課你會練習不少題目，所以</a:t>
            </a:r>
            <a:r>
              <a:rPr lang="zh-TW" altLang="en-US" sz="1600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強烈建議一定要先自己看過練過預習版內容</a:t>
            </a:r>
            <a:r>
              <a:rPr lang="zh-TW" altLang="en-US" sz="16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。</a:t>
            </a:r>
            <a:endParaRPr lang="en-US" altLang="zh-TW" sz="16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trike="sngStrike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想用的時候</a:t>
            </a:r>
            <a:r>
              <a:rPr lang="en-US" altLang="zh-TW" strike="sngStrike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… </a:t>
            </a:r>
            <a:r>
              <a:rPr lang="zh-TW" altLang="en-US" strike="sngStrike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就用阿</a:t>
            </a:r>
            <a:r>
              <a:rPr lang="en-US" altLang="zh-TW" strike="sngStrike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XD</a:t>
            </a:r>
          </a:p>
          <a:p>
            <a:pPr lvl="1"/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良好的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Coding Style 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能在開發專案時，帶給您意想不到的加速。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當有一連串</a:t>
            </a:r>
            <a:r>
              <a:rPr lang="zh-TW" altLang="en-US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類型及目的相似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的大量變數時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r>
              <a:rPr lang="en-US" altLang="zh-TW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Array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就會是你的好夥伴～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特別是</a:t>
            </a:r>
            <a:r>
              <a:rPr lang="zh-TW" altLang="en-US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有</a:t>
            </a:r>
            <a:r>
              <a:rPr lang="en-US" altLang="zh-TW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Index</a:t>
            </a:r>
            <a:r>
              <a:rPr lang="zh-TW" altLang="en-US" b="1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需求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的時候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6"/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8"/>
            <a:r>
              <a:rPr lang="en-US" altLang="zh-TW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P.s.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當然有其他解法，不過在這邊先不講Ｏｖ＜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endParaRPr lang="zh-TW" altLang="en-US" dirty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甚麼時候會使用到陣列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?</a:t>
            </a:r>
            <a:endParaRPr lang="zh-TW" altLang="en-US" dirty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42910" y="2571744"/>
            <a:ext cx="8229600" cy="1428760"/>
          </a:xfrm>
        </p:spPr>
        <p:txBody>
          <a:bodyPr/>
          <a:lstStyle/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舉個例子：</a:t>
            </a:r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OuO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今天想要寫一個 </a:t>
            </a:r>
            <a:r>
              <a:rPr lang="zh-TW" altLang="en-US" sz="2000" u="sng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紀錄</a:t>
            </a:r>
            <a:r>
              <a:rPr lang="en-US" altLang="zh-TW" sz="2000" u="sng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5</a:t>
            </a:r>
            <a:r>
              <a:rPr lang="zh-TW" altLang="en-US" sz="2000" u="sng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人小組的分工完成度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的程式</a:t>
            </a: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於是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…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經過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OuO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的努力，寫了類似下面的程式碼</a:t>
            </a: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endParaRPr lang="en-US" altLang="zh-TW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28604"/>
            <a:ext cx="7939111" cy="614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寫完的同時，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OuO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收第一封信，組長跟他說</a:t>
            </a: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“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ㄟㄟ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~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我們組要跟另一組合併喔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Ov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&lt;”</a:t>
            </a:r>
          </a:p>
          <a:p>
            <a:pPr lvl="1"/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“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人數從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5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人變成</a:t>
            </a:r>
            <a:r>
              <a:rPr lang="en-US" altLang="zh-TW" sz="2000" dirty="0" smtClean="0">
                <a:solidFill>
                  <a:srgbClr val="FF0000"/>
                </a:solidFill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10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人了，麻煩改一下工作進度記錄的那支程式喔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Ov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&lt;”</a:t>
            </a:r>
          </a:p>
          <a:p>
            <a:pPr lvl="1"/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pPr lvl="1"/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於是勤勞的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OuO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又重新改寫了一次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…</a:t>
            </a:r>
          </a:p>
          <a:p>
            <a:pPr lvl="1"/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主管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:</a:t>
            </a:r>
          </a:p>
          <a:p>
            <a:pPr lvl="2"/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“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唉喲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! 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這東西有前途耶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~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能改成記錄整個公司的專案進度嗎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?”</a:t>
            </a:r>
          </a:p>
          <a:p>
            <a:pPr lvl="3"/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(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大量變數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)</a:t>
            </a:r>
          </a:p>
          <a:p>
            <a:pPr lvl="2"/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“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另外，能的話可以不要每次都從Ａ員工開始改啊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”</a:t>
            </a:r>
          </a:p>
          <a:p>
            <a:pPr lvl="3"/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(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不要連續讀寫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)(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有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Index</a:t>
            </a:r>
            <a:r>
              <a:rPr lang="zh-TW" altLang="en-US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需求</a:t>
            </a:r>
            <a:r>
              <a:rPr lang="en-US" altLang="zh-TW" sz="18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)</a:t>
            </a:r>
          </a:p>
          <a:p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  <a:p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不會使用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Array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的 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OuO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 一聽到後</a:t>
            </a:r>
            <a:r>
              <a:rPr lang="en-US" altLang="zh-TW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… 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馬上就去改名成</a:t>
            </a:r>
            <a:r>
              <a:rPr lang="en-US" altLang="zh-TW" sz="2000" dirty="0" err="1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QwQ</a:t>
            </a:r>
            <a:r>
              <a:rPr lang="zh-TW" altLang="en-US" sz="2000" dirty="0" smtClean="0">
                <a:latin typeface="Microsoft MHei" pitchFamily="34" charset="-120"/>
                <a:ea typeface="Microsoft MHei" pitchFamily="34" charset="-120"/>
                <a:cs typeface="LilyUPC" pitchFamily="34" charset="-34"/>
              </a:rPr>
              <a:t>了</a:t>
            </a:r>
            <a:endParaRPr lang="en-US" altLang="zh-TW" sz="2000" dirty="0" smtClean="0">
              <a:latin typeface="Microsoft MHei" pitchFamily="34" charset="-120"/>
              <a:ea typeface="Microsoft MHei" pitchFamily="34" charset="-120"/>
              <a:cs typeface="LilyUPC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從上面的例子可以看到</a:t>
            </a:r>
            <a:endParaRPr lang="en-US" altLang="zh-TW" dirty="0" smtClean="0">
              <a:latin typeface="+mn-ea"/>
            </a:endParaRPr>
          </a:p>
          <a:p>
            <a:pPr lvl="1"/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各個變數彼此間的</a:t>
            </a:r>
            <a:r>
              <a:rPr lang="zh-TW" altLang="en-US" sz="2000" b="1" dirty="0" smtClean="0">
                <a:solidFill>
                  <a:srgbClr val="FF0000"/>
                </a:solidFill>
                <a:latin typeface="+mn-ea"/>
              </a:rPr>
              <a:t>相似性很高</a:t>
            </a:r>
            <a:endParaRPr lang="en-US" altLang="zh-TW" sz="20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有可能需要</a:t>
            </a:r>
            <a:r>
              <a:rPr lang="zh-TW" altLang="en-US" sz="2000" b="1" dirty="0" smtClean="0">
                <a:solidFill>
                  <a:srgbClr val="FF0000"/>
                </a:solidFill>
                <a:latin typeface="+mn-ea"/>
              </a:rPr>
              <a:t>不連續的讀取</a:t>
            </a:r>
            <a:r>
              <a:rPr lang="en-US" altLang="zh-TW" sz="20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  <a:latin typeface="+mn-ea"/>
              </a:rPr>
              <a:t>利用</a:t>
            </a:r>
            <a:r>
              <a:rPr lang="en-US" altLang="zh-TW" sz="2000" b="1" dirty="0" smtClean="0">
                <a:solidFill>
                  <a:srgbClr val="FF0000"/>
                </a:solidFill>
                <a:latin typeface="+mn-ea"/>
              </a:rPr>
              <a:t>Index</a:t>
            </a:r>
            <a:r>
              <a:rPr lang="zh-TW" altLang="en-US" sz="2000" b="1" dirty="0" smtClean="0">
                <a:solidFill>
                  <a:srgbClr val="FF0000"/>
                </a:solidFill>
                <a:latin typeface="+mn-ea"/>
              </a:rPr>
              <a:t>讀寫資料</a:t>
            </a:r>
            <a:r>
              <a:rPr lang="en-US" altLang="zh-TW" sz="20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/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大量變數</a:t>
            </a: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Ａ</a:t>
            </a:r>
            <a:r>
              <a:rPr lang="en-US" altLang="zh-TW" dirty="0" err="1" smtClean="0"/>
              <a:t>rray</a:t>
            </a:r>
            <a:r>
              <a:rPr lang="en-US" altLang="zh-TW" dirty="0" smtClean="0"/>
              <a:t> Is Always Your Friend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Declare(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宣告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)</a:t>
            </a:r>
          </a:p>
          <a:p>
            <a:endParaRPr lang="en-US" altLang="zh-TW" b="1" dirty="0" smtClean="0"/>
          </a:p>
          <a:p>
            <a:pPr lvl="1"/>
            <a:r>
              <a:rPr lang="zh-TW" altLang="en-US" b="1" dirty="0" smtClean="0"/>
              <a:t>資料型態 名稱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大小</a:t>
            </a:r>
            <a:r>
              <a:rPr lang="en-US" altLang="zh-TW" b="1" dirty="0" smtClean="0"/>
              <a:t>];</a:t>
            </a:r>
          </a:p>
          <a:p>
            <a:pPr lvl="1"/>
            <a:r>
              <a:rPr lang="en-US" altLang="zh-TW" b="1" dirty="0" smtClean="0">
                <a:latin typeface="Microsoft MHei" pitchFamily="34" charset="-120"/>
                <a:ea typeface="Microsoft MHei" pitchFamily="34" charset="-120"/>
              </a:rPr>
              <a:t>Ex:</a:t>
            </a:r>
          </a:p>
          <a:p>
            <a:pPr lvl="2"/>
            <a:endParaRPr lang="en-US" altLang="zh-TW" b="1" dirty="0" smtClean="0">
              <a:latin typeface="Microsoft MHei" pitchFamily="34" charset="-120"/>
              <a:ea typeface="Microsoft MHei" pitchFamily="34" charset="-120"/>
            </a:endParaRPr>
          </a:p>
          <a:p>
            <a:pPr lvl="1"/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使用方式</a:t>
            </a: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214686"/>
            <a:ext cx="34861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4929190" y="5786454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在</a:t>
            </a:r>
            <a:r>
              <a:rPr lang="en-US" altLang="zh-TW" b="1" dirty="0" smtClean="0">
                <a:solidFill>
                  <a:srgbClr val="FF0000"/>
                </a:solidFill>
              </a:rPr>
              <a:t>C/C++</a:t>
            </a:r>
            <a:r>
              <a:rPr lang="zh-TW" altLang="en-US" b="1" dirty="0" smtClean="0">
                <a:solidFill>
                  <a:srgbClr val="FF0000"/>
                </a:solidFill>
              </a:rPr>
              <a:t>裡，</a:t>
            </a:r>
            <a:r>
              <a:rPr lang="en-US" altLang="zh-TW" b="1" dirty="0" smtClean="0">
                <a:solidFill>
                  <a:srgbClr val="FF0000"/>
                </a:solidFill>
              </a:rPr>
              <a:t>Array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Index</a:t>
            </a:r>
            <a:r>
              <a:rPr lang="zh-TW" altLang="en-US" b="1" dirty="0" smtClean="0">
                <a:solidFill>
                  <a:srgbClr val="FF0000"/>
                </a:solidFill>
              </a:rPr>
              <a:t>都是由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開始</a:t>
            </a:r>
            <a:r>
              <a:rPr lang="en-US" altLang="zh-TW" b="1" dirty="0" smtClean="0">
                <a:solidFill>
                  <a:srgbClr val="FF0000"/>
                </a:solidFill>
              </a:rPr>
              <a:t>!!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EX: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length = 100 =&gt;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~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99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</TotalTime>
  <Words>981</Words>
  <Application>Microsoft Office PowerPoint</Application>
  <PresentationFormat>如螢幕大小 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Microsoft MHei</vt:lpstr>
      <vt:lpstr>微軟正黑體</vt:lpstr>
      <vt:lpstr>LilyUPC</vt:lpstr>
      <vt:lpstr>Lucida Sans Unicode</vt:lpstr>
      <vt:lpstr>Verdana</vt:lpstr>
      <vt:lpstr>Wingdings</vt:lpstr>
      <vt:lpstr>Wingdings 2</vt:lpstr>
      <vt:lpstr>Wingdings 3</vt:lpstr>
      <vt:lpstr>匯合</vt:lpstr>
      <vt:lpstr>Array (陣列) part I –預習篇I</vt:lpstr>
      <vt:lpstr>Outline</vt:lpstr>
      <vt:lpstr>注意事項</vt:lpstr>
      <vt:lpstr>甚麼時候會使用到陣列?</vt:lpstr>
      <vt:lpstr>PowerPoint 簡報</vt:lpstr>
      <vt:lpstr>PowerPoint 簡報</vt:lpstr>
      <vt:lpstr>PowerPoint 簡報</vt:lpstr>
      <vt:lpstr>Ａrray Is Always Your Friend</vt:lpstr>
      <vt:lpstr>使用方式</vt:lpstr>
      <vt:lpstr>賦值(Assign) &amp;&amp; 讀取</vt:lpstr>
      <vt:lpstr>PowerPoint 簡報</vt:lpstr>
      <vt:lpstr> Initialize(初始化) </vt:lpstr>
      <vt:lpstr>初始化於宣告後</vt:lpstr>
      <vt:lpstr>初始化於宣告後</vt:lpstr>
      <vt:lpstr>連續讀取</vt:lpstr>
      <vt:lpstr>連續賦值</vt:lpstr>
      <vt:lpstr>Result</vt:lpstr>
      <vt:lpstr>Practice Time</vt:lpstr>
      <vt:lpstr>Answer~</vt:lpstr>
      <vt:lpstr>PowerPoint 簡報</vt:lpstr>
      <vt:lpstr>PowerPoint 簡報</vt:lpstr>
      <vt:lpstr>Reference</vt:lpstr>
      <vt:lpstr>Hints For Newbie</vt:lpstr>
    </vt:vector>
  </TitlesOfParts>
  <Company>C.M.T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Array</dc:title>
  <dc:creator>ChenYi</dc:creator>
  <cp:lastModifiedBy>joe</cp:lastModifiedBy>
  <cp:revision>211</cp:revision>
  <dcterms:created xsi:type="dcterms:W3CDTF">2015-09-22T13:59:00Z</dcterms:created>
  <dcterms:modified xsi:type="dcterms:W3CDTF">2016-10-16T12:26:08Z</dcterms:modified>
</cp:coreProperties>
</file>