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90" r:id="rId4"/>
    <p:sldId id="259" r:id="rId5"/>
    <p:sldId id="286" r:id="rId6"/>
    <p:sldId id="332" r:id="rId7"/>
    <p:sldId id="287" r:id="rId8"/>
    <p:sldId id="302" r:id="rId9"/>
    <p:sldId id="305" r:id="rId10"/>
    <p:sldId id="291" r:id="rId11"/>
    <p:sldId id="338" r:id="rId12"/>
    <p:sldId id="307" r:id="rId13"/>
    <p:sldId id="311" r:id="rId14"/>
    <p:sldId id="308" r:id="rId15"/>
    <p:sldId id="312" r:id="rId16"/>
    <p:sldId id="309" r:id="rId17"/>
    <p:sldId id="351" r:id="rId18"/>
    <p:sldId id="313" r:id="rId19"/>
    <p:sldId id="339" r:id="rId20"/>
    <p:sldId id="341" r:id="rId21"/>
    <p:sldId id="340" r:id="rId22"/>
    <p:sldId id="296" r:id="rId23"/>
    <p:sldId id="295" r:id="rId24"/>
    <p:sldId id="314" r:id="rId25"/>
    <p:sldId id="316" r:id="rId26"/>
    <p:sldId id="353" r:id="rId27"/>
    <p:sldId id="297" r:id="rId28"/>
    <p:sldId id="321" r:id="rId29"/>
    <p:sldId id="298" r:id="rId30"/>
    <p:sldId id="317" r:id="rId31"/>
    <p:sldId id="318" r:id="rId32"/>
    <p:sldId id="319" r:id="rId33"/>
    <p:sldId id="322" r:id="rId34"/>
    <p:sldId id="300" r:id="rId35"/>
    <p:sldId id="350" r:id="rId36"/>
    <p:sldId id="334" r:id="rId37"/>
    <p:sldId id="335" r:id="rId38"/>
    <p:sldId id="336" r:id="rId39"/>
    <p:sldId id="354" r:id="rId40"/>
    <p:sldId id="337" r:id="rId41"/>
    <p:sldId id="325" r:id="rId42"/>
    <p:sldId id="333" r:id="rId43"/>
    <p:sldId id="342" r:id="rId44"/>
    <p:sldId id="346" r:id="rId45"/>
    <p:sldId id="347" r:id="rId46"/>
    <p:sldId id="348" r:id="rId47"/>
    <p:sldId id="349" r:id="rId48"/>
    <p:sldId id="344" r:id="rId49"/>
    <p:sldId id="345" r:id="rId50"/>
    <p:sldId id="32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740EA03E-DEBF-419A-B159-BC7DCC346444}">
          <p14:sldIdLst>
            <p14:sldId id="256"/>
          </p14:sldIdLst>
        </p14:section>
        <p14:section name="大綱" id="{DA04DD9B-2EAD-4370-86EE-09AC6158CB3D}">
          <p14:sldIdLst>
            <p14:sldId id="257"/>
            <p14:sldId id="290"/>
          </p14:sldIdLst>
        </p14:section>
        <p14:section name="認識" id="{71090D24-1E0D-4AB4-B935-BEEACE0C1A41}">
          <p14:sldIdLst>
            <p14:sldId id="259"/>
            <p14:sldId id="286"/>
            <p14:sldId id="332"/>
            <p14:sldId id="287"/>
            <p14:sldId id="302"/>
            <p14:sldId id="305"/>
          </p14:sldIdLst>
        </p14:section>
        <p14:section name="宣告" id="{5705B64D-91C0-4C55-AF29-80B2D23E1491}">
          <p14:sldIdLst>
            <p14:sldId id="291"/>
            <p14:sldId id="338"/>
            <p14:sldId id="307"/>
            <p14:sldId id="311"/>
            <p14:sldId id="308"/>
            <p14:sldId id="312"/>
            <p14:sldId id="309"/>
            <p14:sldId id="351"/>
            <p14:sldId id="313"/>
          </p14:sldIdLst>
        </p14:section>
        <p14:section name="練習" id="{F9F7DB73-2E24-497C-A7F0-EC4564D6A305}">
          <p14:sldIdLst>
            <p14:sldId id="339"/>
            <p14:sldId id="341"/>
            <p14:sldId id="340"/>
          </p14:sldIdLst>
        </p14:section>
        <p14:section name="讀入" id="{F036AF86-E800-44CD-96C9-871E6B4F2176}">
          <p14:sldIdLst>
            <p14:sldId id="296"/>
            <p14:sldId id="295"/>
            <p14:sldId id="314"/>
          </p14:sldIdLst>
        </p14:section>
        <p14:section name="寫出" id="{F10A830A-C782-4C96-BC16-780B849B0F4D}">
          <p14:sldIdLst>
            <p14:sldId id="316"/>
            <p14:sldId id="353"/>
            <p14:sldId id="297"/>
          </p14:sldIdLst>
        </p14:section>
        <p14:section name="小結" id="{08119364-EFC4-419D-8DCD-8A03BFD3615E}">
          <p14:sldIdLst>
            <p14:sldId id="321"/>
          </p14:sldIdLst>
        </p14:section>
        <p14:section name="運算" id="{0B8C3A7D-BC57-43E7-8DFD-C673E48EFBEB}">
          <p14:sldIdLst>
            <p14:sldId id="298"/>
            <p14:sldId id="317"/>
            <p14:sldId id="318"/>
            <p14:sldId id="319"/>
          </p14:sldIdLst>
        </p14:section>
        <p14:section name="小結" id="{2ACE11DB-586E-404A-95D2-B6AE3ED78BCE}">
          <p14:sldIdLst>
            <p14:sldId id="322"/>
          </p14:sldIdLst>
        </p14:section>
        <p14:section name="函數" id="{261812D3-5818-4B30-A4EF-85EAD027495B}">
          <p14:sldIdLst>
            <p14:sldId id="300"/>
            <p14:sldId id="350"/>
            <p14:sldId id="334"/>
            <p14:sldId id="335"/>
            <p14:sldId id="336"/>
            <p14:sldId id="354"/>
            <p14:sldId id="337"/>
            <p14:sldId id="325"/>
            <p14:sldId id="333"/>
          </p14:sldIdLst>
        </p14:section>
        <p14:section name="練習" id="{82F84430-F0B9-4D57-BFEC-8D12B9F262E7}">
          <p14:sldIdLst>
            <p14:sldId id="342"/>
            <p14:sldId id="346"/>
            <p14:sldId id="347"/>
            <p14:sldId id="348"/>
            <p14:sldId id="349"/>
          </p14:sldIdLst>
        </p14:section>
        <p14:section name="總結" id="{A5DD156C-8F65-4928-A995-565C09933D21}">
          <p14:sldIdLst>
            <p14:sldId id="344"/>
            <p14:sldId id="345"/>
          </p14:sldIdLst>
        </p14:section>
        <p14:section name="練習" id="{114F5807-E481-4CED-B1F9-A02E132D46FF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10" autoAdjust="0"/>
  </p:normalViewPr>
  <p:slideViewPr>
    <p:cSldViewPr snapToGrid="0">
      <p:cViewPr varScale="1">
        <p:scale>
          <a:sx n="36" d="100"/>
          <a:sy n="36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75A4-CD23-4315-AF73-B99255FE169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BBD3-1400-4D95-914E-7F46D23D2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3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1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r>
              <a:rPr lang="en-US" baseline="0" dirty="0" smtClean="0"/>
              <a:t> o</a:t>
            </a:r>
            <a:r>
              <a:rPr lang="en-US" dirty="0" smtClean="0"/>
              <a:t>ver</a:t>
            </a:r>
            <a:r>
              <a:rPr lang="en-US" baseline="0" dirty="0" smtClean="0"/>
              <a:t>flow the buffer cause gets() don't care those stuffs.</a:t>
            </a:r>
          </a:p>
          <a:p>
            <a:r>
              <a:rPr lang="en-US" baseline="0" dirty="0" smtClean="0"/>
              <a:t>When buffer's full, memory outside might be written and software could crash.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3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9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8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4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6BBD3-1400-4D95-914E-7F46D23D2E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資訊系</a:t>
            </a:r>
            <a:r>
              <a:rPr lang="en-US" altLang="zh-TW" dirty="0" smtClean="0"/>
              <a:t>107</a:t>
            </a:r>
          </a:p>
          <a:p>
            <a:r>
              <a:rPr lang="zh-TW" altLang="en-US" dirty="0"/>
              <a:t>鄭宇軒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要知道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不像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cs typeface="Consolas" panose="020B0609020204030204" pitchFamily="49" charset="0"/>
              </a:rPr>
              <a:t>,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dirty="0" smtClean="0">
                <a:cs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char </a:t>
            </a:r>
            <a:r>
              <a:rPr lang="zh-TW" altLang="en-US" dirty="0" smtClean="0"/>
              <a:t>是基本的型態，所以要存取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時我們有兩個選擇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藉由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array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藉由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pointer:</a:t>
            </a:r>
            <a:r>
              <a:rPr lang="zh-TW" altLang="en-US" dirty="0" smtClean="0"/>
              <a:t> 不可更改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可更改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array: </a:t>
            </a:r>
            <a:r>
              <a:rPr lang="zh-TW" altLang="en-US" dirty="0" smtClean="0"/>
              <a:t>不可更改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可更改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無論哪一種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都只是記憶體裡的一排字元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8" y="3382961"/>
            <a:ext cx="5776451" cy="34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string\array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直接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宣告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har date[7];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宣告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初始化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[7]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"Oct 29";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har c[]={'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O','c','t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','\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  <a:p>
            <a:pPr lvl="1">
              <a:lnSpc>
                <a:spcPct val="150000"/>
              </a:lnSpc>
            </a:pP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宣告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dirty="0" smtClean="0"/>
              <a:t>初始化偷懶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"Oct 29";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讓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compiler </a:t>
            </a:r>
            <a:r>
              <a:rPr lang="zh-TW" altLang="en-US" dirty="0" smtClean="0"/>
              <a:t>自己算剛好長度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n + 1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遇到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超長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尤其好用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939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string\array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如</a:t>
            </a:r>
            <a:r>
              <a:rPr lang="zh-TW" altLang="en-US" dirty="0"/>
              <a:t>果</a:t>
            </a:r>
            <a:r>
              <a:rPr lang="zh-TW" altLang="en-US" dirty="0" smtClean="0"/>
              <a:t>還有空位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compiler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TW" altLang="en-US" dirty="0"/>
              <a:t>會用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 </a:t>
            </a:r>
            <a:r>
              <a:rPr lang="zh-TW" altLang="en-US" dirty="0" smtClean="0"/>
              <a:t>把</a:t>
            </a:r>
            <a:r>
              <a:rPr lang="zh-TW" altLang="en-US" dirty="0"/>
              <a:t>它</a:t>
            </a:r>
            <a:r>
              <a:rPr lang="zh-TW" altLang="en-US" dirty="0" smtClean="0"/>
              <a:t>填滿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千萬記得要計算多一格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這樣在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的最後才有辦法放進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endParaRPr lang="en-US" altLang="zh-TW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沒有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zh-TW" altLang="en-US" dirty="0" smtClean="0"/>
              <a:t> 會讓程式運作困難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計算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的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長度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string\pointer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直接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宣告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*date;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宣告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初始化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"Oct 29";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string\pointer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好佳在</a:t>
            </a:r>
            <a:r>
              <a:rPr lang="en-US" altLang="zh-TW" dirty="0" smtClean="0"/>
              <a:t>, pointer </a:t>
            </a:r>
            <a:r>
              <a:rPr lang="zh-TW" altLang="en-US" dirty="0" smtClean="0"/>
              <a:t>都跟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 長很像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不用特別記</a:t>
            </a:r>
            <a:r>
              <a:rPr lang="en-US" altLang="zh-TW" dirty="0" smtClean="0"/>
              <a:t>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 smtClean="0"/>
              <a:t>…</a:t>
            </a:r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 smtClean="0"/>
              <a:t>…</a:t>
            </a: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dirty="0" smtClean="0"/>
              <a:t>…</a:t>
            </a: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咦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string\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比較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因為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array </a:t>
            </a:r>
            <a:r>
              <a:rPr lang="zh-TW" altLang="en-US" dirty="0" smtClean="0"/>
              <a:t>跟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 </a:t>
            </a:r>
            <a:r>
              <a:rPr lang="zh-TW" altLang="en-US" dirty="0" smtClean="0"/>
              <a:t>有某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「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特殊關係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詳情請回想上回醒獅團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所以在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這塊上才能交互使用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但是</a:t>
            </a:r>
            <a:r>
              <a:rPr lang="en-US" altLang="zh-TW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類</a:t>
            </a:r>
            <a:r>
              <a:rPr lang="zh-TW" altLang="en-US" dirty="0"/>
              <a:t>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它存著一個個的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dirty="0" smtClean="0"/>
              <a:t>; </a:t>
            </a:r>
            <a:r>
              <a:rPr lang="zh-TW" altLang="en-US" dirty="0" smtClean="0"/>
              <a:t>在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它直接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指向</a:t>
            </a:r>
            <a:r>
              <a:rPr lang="zh-TW" altLang="en-US" dirty="0" smtClean="0"/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689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string\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比較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string";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*p  = "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string";</a:t>
            </a:r>
          </a:p>
          <a:p>
            <a:pPr>
              <a:lnSpc>
                <a:spcPct val="150000"/>
              </a:lnSpc>
            </a:pP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P[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'k';	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  <a:cs typeface="Courier New" panose="02070309020205020404" pitchFamily="49" charset="0"/>
              </a:rPr>
              <a:t>如果用這種寫法</a:t>
            </a:r>
            <a:r>
              <a:rPr lang="zh-TW" altLang="en-US" dirty="0">
                <a:latin typeface="+mn-ea"/>
                <a:cs typeface="Courier New" panose="02070309020205020404" pitchFamily="49" charset="0"/>
              </a:rPr>
              <a:t>，</a:t>
            </a:r>
            <a:r>
              <a:rPr lang="zh-TW" altLang="en-US" dirty="0" smtClean="0">
                <a:latin typeface="+mn-ea"/>
                <a:cs typeface="Courier New" panose="02070309020205020404" pitchFamily="49" charset="0"/>
              </a:rPr>
              <a:t>程式會不能執行</a:t>
            </a:r>
            <a:endParaRPr lang="en-US" altLang="zh-TW" dirty="0" smtClean="0">
              <a:latin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比較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變數名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zh-TW" dirty="0"/>
              <a:t> </a:t>
            </a:r>
            <a:r>
              <a:rPr lang="zh-TW" altLang="en-US" dirty="0"/>
              <a:t>是 </a:t>
            </a:r>
            <a:r>
              <a:rPr lang="en-US" altLang="zh-TW" dirty="0"/>
              <a:t>array</a:t>
            </a:r>
            <a:r>
              <a:rPr lang="zh-TW" altLang="en-US" dirty="0"/>
              <a:t> 的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名稱</a:t>
            </a:r>
            <a:r>
              <a:rPr lang="en-US" altLang="zh-TW" dirty="0" smtClean="0"/>
              <a:t>;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是可以指向其他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的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記憶體</a:t>
            </a:r>
            <a:r>
              <a:rPr lang="en-US" altLang="zh-TW" dirty="0"/>
              <a:t>: </a:t>
            </a:r>
            <a:r>
              <a:rPr lang="zh-TW" altLang="en-US" dirty="0"/>
              <a:t>宣告 </a:t>
            </a:r>
            <a:r>
              <a:rPr lang="en-US" altLang="zh-TW" dirty="0"/>
              <a:t>array</a:t>
            </a:r>
            <a:r>
              <a:rPr lang="zh-TW" altLang="en-US" dirty="0"/>
              <a:t>  有給</a:t>
            </a:r>
            <a:r>
              <a:rPr lang="en-US" altLang="zh-TW" dirty="0"/>
              <a:t>; </a:t>
            </a:r>
            <a:r>
              <a:rPr lang="zh-TW" altLang="en-US" dirty="0"/>
              <a:t>宣告 </a:t>
            </a:r>
            <a:r>
              <a:rPr lang="en-US" altLang="zh-TW" dirty="0"/>
              <a:t>pointer </a:t>
            </a:r>
            <a:r>
              <a:rPr lang="zh-TW" altLang="en-US" dirty="0"/>
              <a:t>沒有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混用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 跟 </a:t>
            </a:r>
            <a:r>
              <a:rPr lang="en-US" altLang="zh-TW" dirty="0" smtClean="0"/>
              <a:t>pointer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"string";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04071"/>
            <a:ext cx="5638800" cy="34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340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*p 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'd';		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/***WRONG***/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那這樣呢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17342" y="4483510"/>
            <a:ext cx="5030069" cy="158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*p 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*p = "d";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141412" y="4483510"/>
            <a:ext cx="4875930" cy="175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*p 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"d";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本日行程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視為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視為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比較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Read 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一個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請出 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請出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Write 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一個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TW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340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  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/***WRONG***/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那這樣呢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17342" y="4483510"/>
            <a:ext cx="5030069" cy="158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= "d";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141412" y="4483510"/>
            <a:ext cx="4875930" cy="175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= 'd';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86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 4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那這樣呢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499117" y="2097088"/>
            <a:ext cx="2251587" cy="156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*p;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41412" y="4336026"/>
            <a:ext cx="3238859" cy="17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380271" y="4336026"/>
            <a:ext cx="3023419" cy="17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403690" y="4336026"/>
            <a:ext cx="3347014" cy="17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p;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Read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請出 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文法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scanf ( const char * format, ...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因為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zh-TW" altLang="en-US" dirty="0" smtClean="0"/>
              <a:t> 是個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pointer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所以不用寫成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背起來就對了</a:t>
            </a:r>
            <a:r>
              <a:rPr lang="en-US" altLang="zh-TW" dirty="0" smtClean="0"/>
              <a:t>…)</a:t>
            </a:r>
            <a:endParaRPr lang="en-US" altLang="zh-TW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開始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zh-TW" altLang="en-US" dirty="0" smtClean="0"/>
              <a:t> 會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跳過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space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再把所有字元存進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結束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當遇到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space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tab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newline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就會停止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最後放一個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'\0' </a:t>
            </a:r>
            <a:r>
              <a:rPr lang="zh-TW" altLang="en-US" dirty="0" smtClean="0"/>
              <a:t>然後收工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Read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請出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文法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開頭</a:t>
            </a:r>
            <a:r>
              <a:rPr lang="en-US" altLang="zh-TW" dirty="0" smtClean="0"/>
              <a:t>: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不</a:t>
            </a:r>
            <a:r>
              <a:rPr lang="zh-TW" altLang="en-US" dirty="0" smtClean="0"/>
              <a:t>跳過 </a:t>
            </a:r>
            <a:r>
              <a:rPr lang="en-US" altLang="zh-TW" dirty="0" smtClean="0"/>
              <a:t>space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結束</a:t>
            </a:r>
            <a:r>
              <a:rPr lang="en-US" altLang="zh-TW" dirty="0" smtClean="0"/>
              <a:t>:</a:t>
            </a:r>
            <a:r>
              <a:rPr lang="zh-TW" altLang="en-US" dirty="0" smtClean="0"/>
              <a:t> 遇到 </a:t>
            </a:r>
            <a:r>
              <a:rPr lang="en-US" altLang="zh-TW" dirty="0" smtClean="0"/>
              <a:t>newline, </a:t>
            </a:r>
            <a:r>
              <a:rPr lang="zh-TW" altLang="en-US" dirty="0" smtClean="0"/>
              <a:t>把 </a:t>
            </a:r>
            <a:r>
              <a:rPr lang="en-US" altLang="zh-TW" dirty="0" smtClean="0"/>
              <a:t>newline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丟掉</a:t>
            </a:r>
            <a:r>
              <a:rPr lang="zh-TW" altLang="en-US" dirty="0"/>
              <a:t>然後</a:t>
            </a:r>
            <a:r>
              <a:rPr lang="zh-TW" altLang="en-US" dirty="0" smtClean="0"/>
              <a:t>存入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C11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後已經被拿掉了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12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Read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string\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小心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兩位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zh-TW" altLang="en-US" dirty="0" smtClean="0"/>
              <a:t> 跟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zh-TW" altLang="en-US" dirty="0" smtClean="0"/>
              <a:t> 都不會判斷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空間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有可能更動到未知的記憶體區塊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所以說</a:t>
            </a:r>
            <a:r>
              <a:rPr lang="en-US" altLang="zh-TW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zh-TW" altLang="en-US" dirty="0" smtClean="0"/>
              <a:t> 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把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zh-TW" altLang="en-US" dirty="0" smtClean="0"/>
              <a:t> 改成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%ns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是指定的大小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用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阿就不要用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改用 </a:t>
            </a:r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 10,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Write 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string\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4195558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文法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char * format, ... ); 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= "now writing";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1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Write 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string\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4195558"/>
          </a:xfrm>
        </p:spPr>
        <p:txBody>
          <a:bodyPr numCol="2"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變化型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%.ps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TW" altLang="en-US" dirty="0" smtClean="0"/>
              <a:t>控制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數量</a:t>
            </a:r>
            <a:endParaRPr lang="en-US" altLang="zh-TW" dirty="0" smtClean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/>
              <a:t>控制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長度</a:t>
            </a:r>
            <a:endParaRPr lang="en-US" altLang="zh-TW" dirty="0" smtClean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TW" altLang="en-US" dirty="0" smtClean="0"/>
              <a:t>改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靠左</a:t>
            </a:r>
            <a:r>
              <a:rPr lang="zh-TW" altLang="en-US" dirty="0"/>
              <a:t>對齊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%-m.ps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/>
              <a:t>聯合必殺技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91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Write 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文法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寫完以後</a:t>
            </a:r>
            <a:r>
              <a:rPr lang="en-US" altLang="zh-TW" dirty="0" smtClean="0"/>
              <a:t>,</a:t>
            </a: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自動</a:t>
            </a:r>
            <a:r>
              <a:rPr lang="zh-TW" altLang="en-US" dirty="0" smtClean="0"/>
              <a:t>加一個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newline</a:t>
            </a:r>
            <a:r>
              <a:rPr lang="en-US" altLang="zh-TW" dirty="0" smtClean="0"/>
              <a:t>,</a:t>
            </a:r>
            <a:r>
              <a:rPr lang="zh-TW" altLang="en-US" dirty="0" smtClean="0"/>
              <a:t> 真是乖寶寶</a:t>
            </a:r>
            <a:r>
              <a:rPr lang="en-US" altLang="zh-TW" dirty="0" smtClean="0"/>
              <a:t>…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3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回顧精彩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重播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知道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的本質</a:t>
            </a:r>
            <a:endParaRPr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知道開始一個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知道處理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的方式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知道把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 拿進來用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知道把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string 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拿出來曬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使用一個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計算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長度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41" y="2097088"/>
            <a:ext cx="8221140" cy="20732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7" y="4729929"/>
            <a:ext cx="3459587" cy="5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本日行程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string,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藉由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來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計算長度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複製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移接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比較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藉由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 String Library…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使用一個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複製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75" y="2097088"/>
            <a:ext cx="8178073" cy="228384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0" y="4885050"/>
            <a:ext cx="6165861" cy="4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使用一個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移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接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86" y="2097088"/>
            <a:ext cx="6397052" cy="340449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56" y="5501580"/>
            <a:ext cx="2239711" cy="3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使用一個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string\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比較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04" y="2097088"/>
            <a:ext cx="6431574" cy="3476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06" y="5573288"/>
            <a:ext cx="1728769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回顧精彩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重播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計算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的長度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複製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到另一個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複製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並接在另一個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之後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比較兩個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 的同異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8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 Library: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include&lt;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trlen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trcpy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/>
              <a:t>算長度 </a:t>
            </a:r>
            <a:r>
              <a:rPr lang="en-US" altLang="zh-TW" dirty="0"/>
              <a:t>(</a:t>
            </a:r>
            <a:r>
              <a:rPr lang="zh-TW" altLang="en-US" dirty="0"/>
              <a:t>不包括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char*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dirty="0">
                <a:cs typeface="Courier New" panose="02070309020205020404" pitchFamily="49" charset="0"/>
              </a:rPr>
              <a:t>is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cs typeface="Courier New" panose="02070309020205020404" pitchFamily="49" charset="0"/>
              </a:rPr>
              <a:t>type of the result of 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cs typeface="Consolas" panose="020B0609020204030204" pitchFamily="49" charset="0"/>
              </a:rPr>
              <a:t>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alignof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cs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and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2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(str1, str2) = </a:t>
            </a:r>
            <a:r>
              <a:rPr lang="zh-TW" altLang="en-US" dirty="0" smtClean="0"/>
              <a:t>複製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fr-FR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fr-FR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strcpy(char </a:t>
            </a:r>
            <a:r>
              <a:rPr lang="fr-FR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*str1, const char </a:t>
            </a:r>
            <a:r>
              <a:rPr lang="fr-FR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*str2);</a:t>
            </a:r>
            <a:endParaRPr lang="fr-FR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代表不能被更動的值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更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安全</a:t>
            </a:r>
            <a:r>
              <a:rPr lang="zh-TW" altLang="en-US" dirty="0" smtClean="0"/>
              <a:t>的替代方案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(str1, str2, n)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(str1, str2) = 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連接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*strcat(char </a:t>
            </a:r>
            <a:r>
              <a:rPr lang="fr-FR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*str1, </a:t>
            </a:r>
            <a:r>
              <a:rPr lang="fr-FR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const char </a:t>
            </a:r>
            <a:r>
              <a:rPr lang="fr-FR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*str2);</a:t>
            </a:r>
          </a:p>
          <a:p>
            <a:pPr>
              <a:lnSpc>
                <a:spcPct val="150000"/>
              </a:lnSpc>
            </a:pPr>
            <a:endParaRPr lang="fr-FR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trncat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(str1, str2, n)</a:t>
            </a:r>
          </a:p>
        </p:txBody>
      </p:sp>
    </p:spTree>
    <p:extLst>
      <p:ext uri="{BB962C8B-B14F-4D97-AF65-F5344CB8AC3E}">
        <p14:creationId xmlns:p14="http://schemas.microsoft.com/office/powerpoint/2010/main" val="735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str2) = 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比較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char * str1,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char * str2 );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str2, n)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87273"/>
              </p:ext>
            </p:extLst>
          </p:nvPr>
        </p:nvGraphicFramePr>
        <p:xfrm>
          <a:off x="1141411" y="3014502"/>
          <a:ext cx="9906000" cy="277669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953000"/>
                <a:gridCol w="4953000"/>
              </a:tblGrid>
              <a:tr h="5048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indicates</a:t>
                      </a:r>
                    </a:p>
                  </a:txBody>
                  <a:tcPr anchor="ctr"/>
                </a:tc>
              </a:tr>
              <a:tr h="883495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&lt;0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first character that does not match has a lower value in str1 than in str2</a:t>
                      </a:r>
                    </a:p>
                  </a:txBody>
                  <a:tcPr anchor="ctr"/>
                </a:tc>
              </a:tr>
              <a:tr h="504854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=0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contents of both strings are equal</a:t>
                      </a:r>
                    </a:p>
                  </a:txBody>
                  <a:tcPr anchor="ctr"/>
                </a:tc>
              </a:tr>
              <a:tr h="8834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first character that does not match has a greater value in str1 than in str2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什麼樣的概念</a:t>
            </a:r>
            <a:r>
              <a:rPr lang="en-US" altLang="zh-TW" dirty="0"/>
              <a:t>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電腦中一段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連續的記憶體</a:t>
            </a:r>
            <a:r>
              <a:rPr lang="zh-TW" altLang="en-US" dirty="0" smtClean="0"/>
              <a:t>，存放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/>
              <a:t>並以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/>
              <a:t>標示結尾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57" y="3796349"/>
            <a:ext cx="6905308" cy="23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分割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char*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char*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str2 );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string\command line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argv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來看看 </a:t>
            </a:r>
            <a:r>
              <a:rPr lang="en-US" dirty="0" smtClean="0"/>
              <a:t>command line argument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main(</a:t>
            </a:r>
            <a:r>
              <a:rPr lang="en-US" altLang="en-US" dirty="0" err="1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argc</a:t>
            </a:r>
            <a:r>
              <a:rPr lang="en-US" altLang="en-US" dirty="0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, char *</a:t>
            </a:r>
            <a:r>
              <a:rPr lang="en-US" altLang="en-US" dirty="0" err="1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argv</a:t>
            </a:r>
            <a:r>
              <a:rPr lang="en-US" altLang="en-US" dirty="0" smtClean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[])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 </a:t>
            </a:r>
            <a:r>
              <a:rPr lang="zh-TW" altLang="en-US" dirty="0"/>
              <a:t>其實也是一個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zh-TW" altLang="en-US" dirty="0" smtClean="0"/>
              <a:t>哦</a:t>
            </a:r>
            <a:r>
              <a:rPr lang="en-US" altLang="zh-TW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\command line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argv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zh-TW" altLang="en-US" dirty="0" smtClean="0"/>
              <a:t> </a:t>
            </a:r>
            <a:r>
              <a:rPr lang="zh-TW" altLang="en-US" dirty="0"/>
              <a:t>紀錄 </a:t>
            </a:r>
            <a:r>
              <a:rPr lang="en-US" altLang="zh-TW" dirty="0"/>
              <a:t>argument</a:t>
            </a:r>
            <a:r>
              <a:rPr lang="zh-TW" altLang="en-US" dirty="0"/>
              <a:t> 的數量</a:t>
            </a:r>
            <a:r>
              <a:rPr lang="en-US" altLang="zh-TW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/>
              <a:t>是</a:t>
            </a:r>
            <a:r>
              <a:rPr lang="en-US" altLang="zh-TW" dirty="0"/>
              <a:t> pointer of array, </a:t>
            </a:r>
            <a:r>
              <a:rPr lang="zh-TW" altLang="en-US" dirty="0"/>
              <a:t>指向排列好的 </a:t>
            </a:r>
            <a:r>
              <a:rPr lang="en-US" altLang="zh-TW" dirty="0"/>
              <a:t>argument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工三小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en-US" dirty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*</a:t>
            </a:r>
            <a:r>
              <a:rPr lang="en-US" altLang="en-US" dirty="0" err="1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[] </a:t>
            </a:r>
            <a:r>
              <a:rPr lang="zh-TW" altLang="en-US" dirty="0"/>
              <a:t>是指向 </a:t>
            </a:r>
            <a:r>
              <a:rPr lang="en-US" altLang="zh-TW" dirty="0"/>
              <a:t>array </a:t>
            </a:r>
            <a:r>
              <a:rPr lang="zh-TW" altLang="en-US" dirty="0"/>
              <a:t>的 </a:t>
            </a:r>
            <a:r>
              <a:rPr lang="en-US" altLang="zh-TW" dirty="0"/>
              <a:t>pointer, </a:t>
            </a:r>
            <a:r>
              <a:rPr lang="zh-TW" altLang="en-US" dirty="0"/>
              <a:t>也就是指向 </a:t>
            </a:r>
            <a:r>
              <a:rPr lang="en-US" altLang="zh-TW" dirty="0"/>
              <a:t>pointer</a:t>
            </a:r>
            <a:r>
              <a:rPr lang="zh-TW" altLang="en-US" dirty="0"/>
              <a:t> 的 </a:t>
            </a:r>
            <a:r>
              <a:rPr lang="en-US" altLang="zh-TW" dirty="0"/>
              <a:t>pointer</a:t>
            </a:r>
            <a:r>
              <a:rPr lang="en-US" altLang="zh-TW" dirty="0" smtClean="0"/>
              <a:t>?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詳情請回想上回醒獅團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…)</a:t>
            </a: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6114197" y="2838731"/>
            <a:ext cx="1310185" cy="655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還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length, char *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/***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exercise***/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"0123456789";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9876543210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cs typeface="Courier New" panose="02070309020205020404" pitchFamily="49" charset="0"/>
              </a:rPr>
              <a:t>input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限用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cs typeface="Courier New" panose="02070309020205020404" pitchFamily="49" charset="0"/>
              </a:rPr>
              <a:t>, </a:t>
            </a:r>
            <a:r>
              <a:rPr lang="zh-TW" altLang="en-US" dirty="0" smtClean="0">
                <a:cs typeface="Courier New" panose="02070309020205020404" pitchFamily="49" charset="0"/>
              </a:rPr>
              <a:t>迴圈限用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一個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553382" y="4489041"/>
            <a:ext cx="8111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還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(char *str1,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str2)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/***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exercise***/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"0123456789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abcdefg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abcdefg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不能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迴圈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array 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的長度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646249" y="4070120"/>
            <a:ext cx="8963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還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7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func3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/***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exercise***/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每</a:t>
            </a:r>
            <a:r>
              <a:rPr lang="zh-TW" altLang="en-US" dirty="0" smtClean="0">
                <a:cs typeface="Consolas" panose="020B0609020204030204" pitchFamily="49" charset="0"/>
              </a:rPr>
              <a:t>回合 </a:t>
            </a:r>
            <a:r>
              <a:rPr lang="en-US" altLang="zh-TW" dirty="0" smtClean="0">
                <a:cs typeface="Consolas" panose="020B0609020204030204" pitchFamily="49" charset="0"/>
              </a:rPr>
              <a:t>scan </a:t>
            </a:r>
            <a:r>
              <a:rPr lang="zh-TW" altLang="en-US" dirty="0" smtClean="0">
                <a:cs typeface="Consolas" panose="020B0609020204030204" pitchFamily="49" charset="0"/>
              </a:rPr>
              <a:t>一個字</a:t>
            </a:r>
            <a:r>
              <a:rPr lang="en-US" altLang="zh-TW" dirty="0" smtClean="0">
                <a:cs typeface="Consolas" panose="020B0609020204030204" pitchFamily="49" charset="0"/>
              </a:rPr>
              <a:t>, </a:t>
            </a:r>
            <a:r>
              <a:rPr lang="zh-TW" altLang="en-US" dirty="0">
                <a:cs typeface="Consolas" panose="020B0609020204030204" pitchFamily="49" charset="0"/>
              </a:rPr>
              <a:t>接</a:t>
            </a:r>
            <a:r>
              <a:rPr lang="zh-TW" altLang="en-US" dirty="0" smtClean="0">
                <a:cs typeface="Consolas" panose="020B0609020204030204" pitchFamily="49" charset="0"/>
              </a:rPr>
              <a:t>在原本的字串後</a:t>
            </a:r>
            <a:r>
              <a:rPr lang="en-US" altLang="zh-TW" dirty="0" smtClean="0">
                <a:cs typeface="Consolas" panose="020B0609020204030204" pitchFamily="49" charset="0"/>
              </a:rPr>
              <a:t>, </a:t>
            </a:r>
            <a:r>
              <a:rPr lang="zh-TW" altLang="en-US" dirty="0" smtClean="0">
                <a:cs typeface="Consolas" panose="020B0609020204030204" pitchFamily="49" charset="0"/>
              </a:rPr>
              <a:t>每回合都要 </a:t>
            </a:r>
            <a:r>
              <a:rPr lang="en-US" altLang="zh-TW" dirty="0" smtClean="0">
                <a:cs typeface="Consolas" panose="020B0609020204030204" pitchFamily="49" charset="0"/>
              </a:rPr>
              <a:t>print,</a:t>
            </a:r>
            <a:r>
              <a:rPr lang="zh-TW" altLang="en-US" dirty="0"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cs typeface="Consolas" panose="020B0609020204030204" pitchFamily="49" charset="0"/>
              </a:rPr>
              <a:t>scan </a:t>
            </a:r>
            <a:r>
              <a:rPr lang="zh-TW" altLang="en-US" dirty="0" smtClean="0">
                <a:cs typeface="Consolas" panose="020B0609020204030204" pitchFamily="49" charset="0"/>
              </a:rPr>
              <a:t>到關鍵字</a:t>
            </a:r>
            <a:r>
              <a:rPr lang="en-US" altLang="zh-TW" dirty="0"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altLang="zh-TW" dirty="0" smtClean="0">
                <a:cs typeface="Consolas" panose="020B0609020204030204" pitchFamily="49" charset="0"/>
              </a:rPr>
              <a:t> </a:t>
            </a:r>
            <a:r>
              <a:rPr lang="zh-TW" altLang="en-US" dirty="0" smtClean="0">
                <a:cs typeface="Consolas" panose="020B0609020204030204" pitchFamily="49" charset="0"/>
              </a:rPr>
              <a:t>就跳出</a:t>
            </a:r>
            <a:r>
              <a:rPr lang="en-US" altLang="zh-TW" dirty="0" smtClean="0">
                <a:cs typeface="Consolas" panose="020B0609020204030204" pitchFamily="49" charset="0"/>
              </a:rPr>
              <a:t>, 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注意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cs typeface="Consolas" panose="020B0609020204030204" pitchFamily="49" charset="0"/>
              </a:rPr>
              <a:t>array 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長度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進階</a:t>
            </a:r>
            <a:r>
              <a:rPr lang="en-US" altLang="zh-TW" dirty="0" smtClean="0">
                <a:cs typeface="Consolas" panose="020B0609020204030204" pitchFamily="49" charset="0"/>
              </a:rPr>
              <a:t>:</a:t>
            </a:r>
            <a:r>
              <a:rPr lang="zh-TW" altLang="en-US" dirty="0" smtClean="0"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cs typeface="Consolas" panose="020B0609020204030204" pitchFamily="49" charset="0"/>
              </a:rPr>
              <a:t>scan </a:t>
            </a:r>
            <a:r>
              <a:rPr lang="zh-TW" altLang="en-US" dirty="0" smtClean="0">
                <a:cs typeface="Consolas" panose="020B0609020204030204" pitchFamily="49" charset="0"/>
              </a:rPr>
              <a:t>到關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鍵字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跳出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476874" y="3844904"/>
            <a:ext cx="98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還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70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func4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str1,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str2,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str3) {}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/***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exercise***/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ijklmno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			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defgh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str3[]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defgh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ijklmno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由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短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的排到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長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smtClean="0">
                <a:cs typeface="Courier New" panose="02070309020205020404" pitchFamily="49" charset="0"/>
              </a:rPr>
              <a:t>,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形成金字塔</a:t>
            </a:r>
            <a:endParaRPr 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383899" y="4476136"/>
            <a:ext cx="634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還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func5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/***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strtok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exercise***/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are the best		you, are, the, best.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dirty="0" smtClean="0">
                <a:cs typeface="Courier New" panose="02070309020205020404" pitchFamily="49" charset="0"/>
              </a:rPr>
              <a:t>scan</a:t>
            </a:r>
            <a:r>
              <a:rPr lang="zh-TW" altLang="en-US" dirty="0" smtClean="0"/>
              <a:t>一句</a:t>
            </a:r>
            <a:r>
              <a:rPr lang="zh-TW" altLang="en-US" dirty="0"/>
              <a:t>話</a:t>
            </a:r>
            <a:r>
              <a:rPr lang="en-US" altLang="zh-TW" dirty="0"/>
              <a:t>,</a:t>
            </a:r>
            <a:r>
              <a:rPr lang="zh-TW" altLang="en-US" dirty="0"/>
              <a:t> 把單字用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空白</a:t>
            </a:r>
            <a:r>
              <a:rPr lang="zh-TW" altLang="en-US" dirty="0" smtClean="0"/>
              <a:t>分割後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逗號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 </a:t>
            </a:r>
            <a:r>
              <a:rPr lang="en-US" altLang="zh-TW" dirty="0" smtClean="0">
                <a:cs typeface="Courier New" panose="02070309020205020404" pitchFamily="49" charset="0"/>
              </a:rPr>
              <a:t>print </a:t>
            </a:r>
            <a:r>
              <a:rPr lang="zh-TW" altLang="en-US" dirty="0" smtClean="0"/>
              <a:t>出句子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最後一個逗號改成句號</a:t>
            </a:r>
            <a:endParaRPr 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79952" y="3807296"/>
            <a:ext cx="648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本日行程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Declare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視為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array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視為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比較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Read 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一個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請出 </a:t>
            </a: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請出 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Write 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一個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請出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TW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本日行程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一個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string,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藉由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來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計算長度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複製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移接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比較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活用一個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string,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藉由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 String Library…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world.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裡面可包含</a:t>
            </a:r>
            <a:r>
              <a:rPr lang="zh-TW" altLang="en-US" dirty="0" smtClean="0">
                <a:solidFill>
                  <a:schemeClr val="tx2"/>
                </a:solidFill>
              </a:rPr>
              <a:t>英文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chemeClr val="tx2"/>
                </a:solidFill>
              </a:rPr>
              <a:t>數字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2"/>
                </a:solidFill>
              </a:rPr>
              <a:t>符號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escape sequences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我們都看過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newline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'\n'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dirty="0" smtClean="0"/>
              <a:t>跟新角色 </a:t>
            </a:r>
            <a:r>
              <a:rPr lang="en-US" altLang="zh-TW" dirty="0" smtClean="0"/>
              <a:t>null character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57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好戲上場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就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說你們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…)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0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c = 'a';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 - 32;		/***c is now '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'***/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smtClean="0"/>
              <a:t>scan</a:t>
            </a:r>
            <a:r>
              <a:rPr lang="zh-TW" altLang="en-US" dirty="0"/>
              <a:t>一段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, </a:t>
            </a:r>
            <a:r>
              <a:rPr lang="zh-TW" altLang="en-US" dirty="0"/>
              <a:t>去掉</a:t>
            </a:r>
            <a:r>
              <a:rPr lang="zh-TW" altLang="en-US" dirty="0" smtClean="0"/>
              <a:t>所有標點</a:t>
            </a:r>
            <a:r>
              <a:rPr lang="zh-TW" altLang="en-US" dirty="0"/>
              <a:t>符號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zh-TW" altLang="en-US" dirty="0"/>
              <a:t>每個單字開頭改</a:t>
            </a:r>
            <a:r>
              <a:rPr lang="zh-TW" altLang="en-US" dirty="0" smtClean="0"/>
              <a:t>大寫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從短排到長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A</a:t>
            </a:r>
            <a:r>
              <a:rPr lang="zh-TW" altLang="en-US" dirty="0" smtClean="0"/>
              <a:t>排到</a:t>
            </a:r>
            <a:r>
              <a:rPr lang="en-US" altLang="zh-TW" dirty="0" smtClean="0"/>
              <a:t>Z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dirty="0">
                <a:cs typeface="Courier New" panose="02070309020205020404" pitchFamily="49" charset="0"/>
              </a:rPr>
              <a:t>每</a:t>
            </a:r>
            <a:r>
              <a:rPr lang="zh-TW" altLang="en-US" dirty="0" smtClean="0">
                <a:cs typeface="Courier New" panose="02070309020205020404" pitchFamily="49" charset="0"/>
              </a:rPr>
              <a:t>個單字都要換行</a:t>
            </a:r>
            <a:r>
              <a:rPr lang="en-US" altLang="zh-TW" dirty="0" smtClean="0">
                <a:cs typeface="Courier New" panose="02070309020205020404" pitchFamily="49" charset="0"/>
              </a:rPr>
              <a:t>:</a:t>
            </a:r>
            <a:r>
              <a:rPr lang="zh-TW" alt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"%s\n",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更多的 </a:t>
            </a:r>
            <a:r>
              <a:rPr lang="en-US" altLang="zh-TW" dirty="0" smtClean="0">
                <a:solidFill>
                  <a:schemeClr val="tx2"/>
                </a:solidFill>
              </a:rPr>
              <a:t>escape sequences</a:t>
            </a:r>
            <a:r>
              <a:rPr lang="en-US" altLang="zh-TW" dirty="0" smtClean="0"/>
              <a:t>: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\'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\?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具有特殊意義的</a:t>
            </a:r>
            <a:r>
              <a:rPr lang="zh-TW" altLang="en-US" dirty="0" smtClean="0"/>
              <a:t>字元，就必須在前面加上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"\"</a:t>
            </a:r>
            <a:endParaRPr lang="en-US" altLang="zh-TW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文字很長的時候</a:t>
            </a:r>
            <a:r>
              <a:rPr lang="en-US" altLang="zh-TW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Programming: A Modern Approach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K.N. \ King");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那就用 </a:t>
            </a:r>
            <a:r>
              <a:rPr lang="en-US" altLang="zh-TW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"\"</a:t>
            </a:r>
            <a:r>
              <a:rPr lang="zh-TW" altLang="en-US" dirty="0" smtClean="0"/>
              <a:t> 連結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它的功能是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連結程式碼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這裡當然也能連結 </a:t>
            </a:r>
            <a:r>
              <a:rPr lang="en-US" altLang="zh-TW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這裡有另一種更好的方法</a:t>
            </a:r>
            <a:r>
              <a:rPr lang="en-US" altLang="zh-TW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Programming: A Modern Approach by K.N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King");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相鄰的</a:t>
            </a:r>
            <a:r>
              <a:rPr lang="zh-TW" altLang="en-US" dirty="0"/>
              <a:t>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會被視為同一</a:t>
            </a:r>
            <a:r>
              <a:rPr lang="zh-TW" altLang="en-US" dirty="0"/>
              <a:t>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交給 </a:t>
            </a:r>
            <a:r>
              <a:rPr lang="en-US" altLang="zh-TW" dirty="0" smtClean="0">
                <a:solidFill>
                  <a:schemeClr val="tx2"/>
                </a:solidFill>
              </a:rPr>
              <a:t>compiler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它會自動把多個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連成一塊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認識一個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小心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/>
              <a:t>不可跟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搞</a:t>
            </a:r>
            <a:r>
              <a:rPr lang="zh-TW" altLang="en-US" dirty="0" smtClean="0"/>
              <a:t>混</a:t>
            </a:r>
            <a:r>
              <a:rPr lang="en-US" altLang="zh-TW" dirty="0" smtClean="0"/>
              <a:t>!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*p =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'a';		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TW" alt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altLang="zh-TW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zh-TW" alt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/>
              <a:t> 補充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</a:t>
            </a:r>
            <a:r>
              <a:rPr lang="en-US" dirty="0" smtClean="0"/>
              <a:t>tring literal </a:t>
            </a:r>
            <a:r>
              <a:rPr lang="zh-TW" altLang="en-US" dirty="0"/>
              <a:t>跟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 variable </a:t>
            </a:r>
            <a:r>
              <a:rPr lang="zh-TW" altLang="en-US" dirty="0" smtClean="0"/>
              <a:t>是什麼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1597</Words>
  <Application>Microsoft Office PowerPoint</Application>
  <PresentationFormat>寬螢幕</PresentationFormat>
  <Paragraphs>320</Paragraphs>
  <Slides>50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Menlo</vt:lpstr>
      <vt:lpstr>微軟正黑體</vt:lpstr>
      <vt:lpstr>新細明體</vt:lpstr>
      <vt:lpstr>Arial</vt:lpstr>
      <vt:lpstr>Calibri</vt:lpstr>
      <vt:lpstr>Consolas</vt:lpstr>
      <vt:lpstr>Courier New</vt:lpstr>
      <vt:lpstr>Georgia</vt:lpstr>
      <vt:lpstr>Trebuchet MS</vt:lpstr>
      <vt:lpstr>電路</vt:lpstr>
      <vt:lpstr>字串 string</vt:lpstr>
      <vt:lpstr>本日行程</vt:lpstr>
      <vt:lpstr>本日行程</vt:lpstr>
      <vt:lpstr>認識一個 string</vt:lpstr>
      <vt:lpstr>認識一個 string</vt:lpstr>
      <vt:lpstr>認識一個 string</vt:lpstr>
      <vt:lpstr>認識一個 string</vt:lpstr>
      <vt:lpstr>認識一個 string</vt:lpstr>
      <vt:lpstr>認識一個 string</vt:lpstr>
      <vt:lpstr>Declare 一個 string</vt:lpstr>
      <vt:lpstr>Declare 一個 string</vt:lpstr>
      <vt:lpstr>Declare 一個 string\array</vt:lpstr>
      <vt:lpstr>Declare 一個 string\array</vt:lpstr>
      <vt:lpstr>Declare 一個 string\pointer</vt:lpstr>
      <vt:lpstr>Declare 一個 string\pointer</vt:lpstr>
      <vt:lpstr>Declare 一個 string\比較</vt:lpstr>
      <vt:lpstr>Declare 一個 string\比較</vt:lpstr>
      <vt:lpstr>Declare 一個 string\比較</vt:lpstr>
      <vt:lpstr>好戲上場(我4說你們…)</vt:lpstr>
      <vt:lpstr>好戲上場(我4說你們…)</vt:lpstr>
      <vt:lpstr>好戲上場(我4說你們…)</vt:lpstr>
      <vt:lpstr>Read 一個 string\請出 scanf()</vt:lpstr>
      <vt:lpstr>Read 一個 string\請出 gets()</vt:lpstr>
      <vt:lpstr>Read 一個 string\小心</vt:lpstr>
      <vt:lpstr>Write 一個 string\請出 printf()</vt:lpstr>
      <vt:lpstr>Write 一個 string\請出 printf()</vt:lpstr>
      <vt:lpstr>Write 一個 string\請出 puts()</vt:lpstr>
      <vt:lpstr>回顧精彩重播</vt:lpstr>
      <vt:lpstr>使用一個 string\計算長度</vt:lpstr>
      <vt:lpstr>使用一個 string\複製</vt:lpstr>
      <vt:lpstr>使用一個 string\移接</vt:lpstr>
      <vt:lpstr>使用一個 string\比較</vt:lpstr>
      <vt:lpstr>回顧精彩重播</vt:lpstr>
      <vt:lpstr>活用一個 string</vt:lpstr>
      <vt:lpstr>活用一個 string</vt:lpstr>
      <vt:lpstr>活用一個 string</vt:lpstr>
      <vt:lpstr>活用一個 string</vt:lpstr>
      <vt:lpstr>活用一個 string</vt:lpstr>
      <vt:lpstr>活用一個 string</vt:lpstr>
      <vt:lpstr>活用一個 string</vt:lpstr>
      <vt:lpstr>活用一個 string\command line argv</vt:lpstr>
      <vt:lpstr>活用一個 string\command line argv</vt:lpstr>
      <vt:lpstr>好戲上場(還4說你們…)</vt:lpstr>
      <vt:lpstr>好戲上場(還4說你們…)</vt:lpstr>
      <vt:lpstr>好戲上場(還4說你們…)</vt:lpstr>
      <vt:lpstr>好戲上場(還4說你們…)</vt:lpstr>
      <vt:lpstr>好戲上場(還4說你們…)</vt:lpstr>
      <vt:lpstr>本日行程</vt:lpstr>
      <vt:lpstr>本日行程</vt:lpstr>
      <vt:lpstr>好戲上場(就4說你們…)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 string</dc:title>
  <dc:creator>wannaplay1304@gmail.com</dc:creator>
  <cp:lastModifiedBy>joe</cp:lastModifiedBy>
  <cp:revision>153</cp:revision>
  <dcterms:created xsi:type="dcterms:W3CDTF">2015-10-26T12:59:25Z</dcterms:created>
  <dcterms:modified xsi:type="dcterms:W3CDTF">2016-10-16T12:31:31Z</dcterms:modified>
</cp:coreProperties>
</file>