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8" r:id="rId9"/>
    <p:sldId id="264" r:id="rId10"/>
    <p:sldId id="266" r:id="rId11"/>
    <p:sldId id="265" r:id="rId12"/>
    <p:sldId id="267" r:id="rId13"/>
    <p:sldId id="269" r:id="rId14"/>
    <p:sldId id="271" r:id="rId15"/>
    <p:sldId id="272" r:id="rId16"/>
    <p:sldId id="270" r:id="rId17"/>
    <p:sldId id="273" r:id="rId18"/>
    <p:sldId id="274" r:id="rId19"/>
    <p:sldId id="275" r:id="rId20"/>
    <p:sldId id="276" r:id="rId21"/>
    <p:sldId id="285" r:id="rId22"/>
    <p:sldId id="277" r:id="rId23"/>
    <p:sldId id="278" r:id="rId24"/>
    <p:sldId id="281" r:id="rId25"/>
    <p:sldId id="280" r:id="rId26"/>
    <p:sldId id="282" r:id="rId27"/>
    <p:sldId id="283" r:id="rId28"/>
    <p:sldId id="284" r:id="rId29"/>
    <p:sldId id="26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子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按一下以編輯母片子標題樣式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將圖片拖曳至版面配置區或按一下圖示以新增</a:t>
            </a:r>
            <a:endParaRPr kumimoji="0" lang="en-US" dirty="0"/>
          </a:p>
        </p:txBody>
      </p:sp>
      <p:sp>
        <p:nvSpPr>
          <p:cNvPr id="9" name="流程圖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10/16/2016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doc/tutorial/pointers/" TargetMode="External"/><Relationship Id="rId3" Type="http://schemas.openxmlformats.org/officeDocument/2006/relationships/hyperlink" Target="http://www.cprogramming.com/declare_vs_define.html" TargetMode="External"/><Relationship Id="rId7" Type="http://schemas.openxmlformats.org/officeDocument/2006/relationships/hyperlink" Target="https://msdn.microsoft.com/en-us/library/5cb46ksf.aspx" TargetMode="External"/><Relationship Id="rId2" Type="http://schemas.openxmlformats.org/officeDocument/2006/relationships/hyperlink" Target="http://www.cprogramming.com/reference/preprocessor/ifndef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plusplus.com/reference/ostream/endl/" TargetMode="External"/><Relationship Id="rId5" Type="http://schemas.openxmlformats.org/officeDocument/2006/relationships/hyperlink" Target="http://www.cplusplus.com/reference/cstdio/scanf/" TargetMode="External"/><Relationship Id="rId4" Type="http://schemas.openxmlformats.org/officeDocument/2006/relationships/hyperlink" Target="http://www.cplusplus.com/reference/cstdio/printf/" TargetMode="External"/><Relationship Id="rId9" Type="http://schemas.openxmlformats.org/officeDocument/2006/relationships/hyperlink" Target="http://www.codeguru.com/cpp/cpp/cpp_mfc/stl/article.php/c4027/C-Tutorial-A-Beginners-Guide-to-stdvector-Part-1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2560" y="2505935"/>
            <a:ext cx="7406640" cy="1472184"/>
          </a:xfrm>
        </p:spPr>
        <p:txBody>
          <a:bodyPr>
            <a:normAutofit/>
          </a:bodyPr>
          <a:lstStyle/>
          <a:p>
            <a:r>
              <a:rPr kumimoji="1" lang="en-US" altLang="zh-TW" sz="7200" dirty="0" smtClean="0"/>
              <a:t>Intro to C++</a:t>
            </a:r>
            <a:endParaRPr kumimoji="1"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13429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Practice 1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試著用</a:t>
            </a:r>
            <a:r>
              <a:rPr kumimoji="1" lang="en-US" altLang="zh-TW" dirty="0" err="1" smtClean="0"/>
              <a:t>std</a:t>
            </a:r>
            <a:r>
              <a:rPr kumimoji="1" lang="en-US" altLang="zh-TW" dirty="0" smtClean="0"/>
              <a:t>::</a:t>
            </a:r>
            <a:r>
              <a:rPr kumimoji="1" lang="en-US" altLang="zh-TW" dirty="0" err="1" smtClean="0"/>
              <a:t>cout</a:t>
            </a:r>
            <a:r>
              <a:rPr kumimoji="1" lang="zh-TW" altLang="en-US" dirty="0" smtClean="0"/>
              <a:t> 輸出一個簡單的自我介紹</a:t>
            </a:r>
            <a:endParaRPr kumimoji="1" lang="en-US" altLang="zh-TW" dirty="0" smtClean="0"/>
          </a:p>
          <a:p>
            <a:r>
              <a:rPr kumimoji="1" lang="en-US" altLang="zh-TW" dirty="0" smtClean="0"/>
              <a:t>ps. </a:t>
            </a:r>
            <a:r>
              <a:rPr kumimoji="1" lang="zh-TW" altLang="en-US" dirty="0" smtClean="0"/>
              <a:t>每一項記得換行～</a:t>
            </a:r>
            <a:endParaRPr kumimoji="1" lang="en-US" altLang="zh-TW" dirty="0"/>
          </a:p>
          <a:p>
            <a:r>
              <a:rPr kumimoji="1" lang="en-US" altLang="zh-TW" dirty="0" smtClean="0"/>
              <a:t>Ex:</a:t>
            </a:r>
            <a:r>
              <a:rPr kumimoji="1" lang="zh-TW" altLang="en-US" dirty="0" smtClean="0"/>
              <a:t> 名字、學號、系級</a:t>
            </a:r>
            <a:r>
              <a:rPr kumimoji="1" lang="is-IS" altLang="zh-TW" dirty="0" smtClean="0"/>
              <a:t>……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014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Basic I/O (cont.)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C++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read</a:t>
            </a:r>
            <a:r>
              <a:rPr kumimoji="1" lang="zh-TW" altLang="zh-TW" dirty="0"/>
              <a:t> </a:t>
            </a:r>
            <a:r>
              <a:rPr kumimoji="1" lang="en-US" altLang="zh-TW" dirty="0" smtClean="0"/>
              <a:t>input:</a:t>
            </a:r>
          </a:p>
          <a:p>
            <a:pPr lvl="1"/>
            <a:r>
              <a:rPr kumimoji="1" lang="en-US" altLang="zh-TW" dirty="0" err="1" smtClean="0"/>
              <a:t>std:cin</a:t>
            </a:r>
            <a:r>
              <a:rPr kumimoji="1" lang="zh-TW" altLang="en-US" dirty="0" smtClean="0"/>
              <a:t>：類似</a:t>
            </a:r>
            <a:r>
              <a:rPr kumimoji="1" lang="en-US" altLang="zh-TW" dirty="0" err="1" smtClean="0"/>
              <a:t>scanf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輸入串流物件</a:t>
            </a:r>
            <a:r>
              <a:rPr kumimoji="1" lang="en-US" altLang="zh-TW" dirty="0" smtClean="0"/>
              <a:t>(input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stream</a:t>
            </a:r>
            <a:r>
              <a:rPr kumimoji="1" lang="zh-TW" altLang="en-US" dirty="0" smtClean="0"/>
              <a:t> </a:t>
            </a:r>
            <a:r>
              <a:rPr kumimoji="1" lang="zh-TW" altLang="zh-TW" dirty="0"/>
              <a:t>o</a:t>
            </a:r>
            <a:r>
              <a:rPr kumimoji="1" lang="en-US" altLang="zh-TW" dirty="0" err="1" smtClean="0"/>
              <a:t>bject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en-US" altLang="zh-TW" dirty="0" smtClean="0"/>
              <a:t>&gt;&gt;: input stream extraction operator</a:t>
            </a:r>
          </a:p>
          <a:p>
            <a:pPr lvl="1"/>
            <a:r>
              <a:rPr kumimoji="1" lang="zh-TW" altLang="en-US" dirty="0" smtClean="0"/>
              <a:t>不需要</a:t>
            </a:r>
            <a:r>
              <a:rPr kumimoji="1" lang="en-US" altLang="zh-TW" dirty="0" smtClean="0"/>
              <a:t>%d,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%f</a:t>
            </a:r>
            <a:r>
              <a:rPr kumimoji="1" lang="is-IS" altLang="zh-TW" dirty="0" smtClean="0"/>
              <a:t>…</a:t>
            </a:r>
            <a:r>
              <a:rPr kumimoji="1" lang="zh-TW" altLang="en-US" dirty="0" smtClean="0"/>
              <a:t>等等，不用</a:t>
            </a:r>
            <a:r>
              <a:rPr kumimoji="1" lang="en-US" altLang="zh-TW" dirty="0" smtClean="0">
                <a:solidFill>
                  <a:srgbClr val="FF0000"/>
                </a:solidFill>
              </a:rPr>
              <a:t>&amp;</a:t>
            </a:r>
          </a:p>
          <a:p>
            <a:pPr lvl="1"/>
            <a:r>
              <a:rPr kumimoji="1" lang="zh-TW" altLang="en-US" dirty="0" smtClean="0">
                <a:solidFill>
                  <a:srgbClr val="FF0000"/>
                </a:solidFill>
              </a:rPr>
              <a:t>不用</a:t>
            </a:r>
            <a:r>
              <a:rPr kumimoji="1" lang="zh-TW" altLang="en-US" dirty="0" smtClean="0"/>
              <a:t>加</a:t>
            </a:r>
            <a:r>
              <a:rPr kumimoji="1" lang="en-US" altLang="zh-TW" dirty="0" err="1" smtClean="0"/>
              <a:t>std:endl</a:t>
            </a:r>
            <a:r>
              <a:rPr kumimoji="1" lang="zh-TW" altLang="en-US" dirty="0" smtClean="0"/>
              <a:t>在句尾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Ex: </a:t>
            </a:r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pic>
        <p:nvPicPr>
          <p:cNvPr id="4" name="圖片 3" descr="std_ci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012" y="5092740"/>
            <a:ext cx="3716167" cy="938426"/>
          </a:xfrm>
          <a:prstGeom prst="rect">
            <a:avLst/>
          </a:prstGeom>
        </p:spPr>
      </p:pic>
      <p:pic>
        <p:nvPicPr>
          <p:cNvPr id="5" name="圖片 4" descr="cin_resul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16" y="4333926"/>
            <a:ext cx="2484782" cy="61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1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Basic I/O (cont.)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namespace?</a:t>
            </a:r>
          </a:p>
          <a:p>
            <a:pPr lvl="1"/>
            <a:r>
              <a:rPr kumimoji="1" lang="en-US" altLang="zh-TW" dirty="0" smtClean="0"/>
              <a:t>A:  </a:t>
            </a:r>
            <a:r>
              <a:rPr lang="en-US" altLang="zh-TW" dirty="0" smtClean="0"/>
              <a:t>A </a:t>
            </a:r>
            <a:r>
              <a:rPr lang="en-US" altLang="zh-TW" dirty="0"/>
              <a:t>namespace is a declarative region that provides a scope to the </a:t>
            </a:r>
            <a:r>
              <a:rPr lang="en-US" altLang="zh-TW" dirty="0" smtClean="0"/>
              <a:t>identifiers inside </a:t>
            </a:r>
            <a:r>
              <a:rPr lang="en-US" altLang="zh-TW" dirty="0"/>
              <a:t>it</a:t>
            </a:r>
            <a:r>
              <a:rPr lang="en-US" altLang="zh-TW" dirty="0" smtClean="0"/>
              <a:t>.</a:t>
            </a:r>
          </a:p>
          <a:p>
            <a:pPr lvl="1"/>
            <a:r>
              <a:rPr lang="zh-TW" altLang="en-US" dirty="0" smtClean="0"/>
              <a:t>怎麼使用呢？</a:t>
            </a:r>
            <a:r>
              <a:rPr lang="zh-TW" altLang="en-US" dirty="0" smtClean="0">
                <a:sym typeface="Wingdings"/>
              </a:rPr>
              <a:t> 這樣用：</a:t>
            </a:r>
            <a:r>
              <a:rPr lang="en-US" altLang="zh-TW" dirty="0" smtClean="0">
                <a:sym typeface="Wingdings"/>
              </a:rPr>
              <a:t>using</a:t>
            </a:r>
            <a:r>
              <a:rPr lang="zh-TW" altLang="en-US" dirty="0" smtClean="0">
                <a:sym typeface="Wingdings"/>
              </a:rPr>
              <a:t> </a:t>
            </a:r>
            <a:r>
              <a:rPr lang="en-US" altLang="zh-TW" dirty="0" smtClean="0">
                <a:sym typeface="Wingdings"/>
              </a:rPr>
              <a:t>namespace</a:t>
            </a:r>
            <a:r>
              <a:rPr lang="zh-TW" altLang="en-US" dirty="0" smtClean="0">
                <a:sym typeface="Wingdings"/>
              </a:rPr>
              <a:t> </a:t>
            </a:r>
            <a:r>
              <a:rPr lang="en-US" altLang="zh-TW" dirty="0" smtClean="0">
                <a:sym typeface="Wingdings"/>
              </a:rPr>
              <a:t>OO;</a:t>
            </a:r>
          </a:p>
          <a:p>
            <a:pPr lvl="1"/>
            <a:r>
              <a:rPr kumimoji="1" lang="en-US" altLang="zh-TW" dirty="0" smtClean="0"/>
              <a:t> ex: using namespace </a:t>
            </a:r>
            <a:r>
              <a:rPr kumimoji="1" lang="en-US" altLang="zh-TW" dirty="0" err="1" smtClean="0"/>
              <a:t>std</a:t>
            </a:r>
            <a:r>
              <a:rPr kumimoji="1" lang="en-US" altLang="zh-TW" dirty="0" smtClean="0"/>
              <a:t>;</a:t>
            </a:r>
          </a:p>
          <a:p>
            <a:pPr lvl="1"/>
            <a:endParaRPr kumimoji="1" lang="zh-TW" altLang="en-US" dirty="0"/>
          </a:p>
        </p:txBody>
      </p:sp>
      <p:pic>
        <p:nvPicPr>
          <p:cNvPr id="4" name="圖片 3" descr="using_namespac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07" y="4449806"/>
            <a:ext cx="4373043" cy="221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9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Practice 2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 smtClean="0"/>
              <a:t>試寫一個</a:t>
            </a:r>
            <a:r>
              <a:rPr kumimoji="1" lang="zh-TW" altLang="zh-TW" dirty="0"/>
              <a:t>C</a:t>
            </a:r>
            <a:r>
              <a:rPr kumimoji="1" lang="en-US" altLang="zh-TW" dirty="0" smtClean="0"/>
              <a:t>++</a:t>
            </a:r>
            <a:r>
              <a:rPr kumimoji="1" lang="zh-TW" altLang="en-US" dirty="0" smtClean="0"/>
              <a:t>程式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讀取兩個數字</a:t>
            </a:r>
            <a:r>
              <a:rPr kumimoji="1" lang="en-US" altLang="zh-TW" dirty="0" smtClean="0"/>
              <a:t>(ex: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&amp;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b)</a:t>
            </a:r>
            <a:r>
              <a:rPr kumimoji="1" lang="zh-TW" altLang="en-US" dirty="0" smtClean="0"/>
              <a:t>，對這兩個數字做整數的四則運算，再輸出各個值</a:t>
            </a:r>
            <a:endParaRPr kumimoji="1" lang="en-US" altLang="zh-TW" dirty="0" smtClean="0"/>
          </a:p>
          <a:p>
            <a:pPr lvl="1"/>
            <a:r>
              <a:rPr kumimoji="1" lang="zh-TW" altLang="zh-TW" dirty="0" smtClean="0"/>
              <a:t>p</a:t>
            </a:r>
            <a:r>
              <a:rPr kumimoji="1" lang="en-US" altLang="zh-TW" dirty="0" smtClean="0"/>
              <a:t>s.</a:t>
            </a:r>
            <a:r>
              <a:rPr kumimoji="1" lang="zh-TW" altLang="en-US" dirty="0" smtClean="0"/>
              <a:t> 要注意四則運算的規則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Sample input:  </a:t>
            </a:r>
          </a:p>
          <a:p>
            <a:pPr lvl="2"/>
            <a:r>
              <a:rPr kumimoji="1" lang="en-US" altLang="zh-TW" dirty="0" smtClean="0"/>
              <a:t>8 7</a:t>
            </a:r>
          </a:p>
          <a:p>
            <a:pPr lvl="1"/>
            <a:r>
              <a:rPr kumimoji="1" lang="en-US" altLang="zh-TW" dirty="0" smtClean="0"/>
              <a:t>Sample output: </a:t>
            </a:r>
          </a:p>
          <a:p>
            <a:pPr lvl="2"/>
            <a:r>
              <a:rPr kumimoji="1" lang="en-US" altLang="zh-TW" dirty="0" smtClean="0"/>
              <a:t>a + b = 15</a:t>
            </a:r>
          </a:p>
          <a:p>
            <a:pPr lvl="2"/>
            <a:r>
              <a:rPr kumimoji="1" lang="en-US" altLang="zh-TW" dirty="0"/>
              <a:t>a</a:t>
            </a:r>
            <a:r>
              <a:rPr kumimoji="1" lang="en-US" altLang="zh-TW" dirty="0" smtClean="0"/>
              <a:t> - </a:t>
            </a:r>
            <a:r>
              <a:rPr kumimoji="1" lang="en-US" altLang="zh-TW" dirty="0"/>
              <a:t>b = 1</a:t>
            </a:r>
            <a:endParaRPr kumimoji="1" lang="zh-TW" altLang="en-US" dirty="0"/>
          </a:p>
          <a:p>
            <a:pPr lvl="2"/>
            <a:r>
              <a:rPr kumimoji="1" lang="en-US" altLang="zh-TW" dirty="0"/>
              <a:t>a</a:t>
            </a:r>
            <a:r>
              <a:rPr kumimoji="1" lang="en-US" altLang="zh-TW" dirty="0" smtClean="0"/>
              <a:t> * </a:t>
            </a:r>
            <a:r>
              <a:rPr kumimoji="1" lang="en-US" altLang="zh-TW" dirty="0"/>
              <a:t>b = </a:t>
            </a:r>
            <a:r>
              <a:rPr kumimoji="1" lang="en-US" altLang="zh-TW" dirty="0" smtClean="0"/>
              <a:t>56</a:t>
            </a:r>
            <a:endParaRPr kumimoji="1" lang="zh-TW" altLang="en-US" dirty="0"/>
          </a:p>
          <a:p>
            <a:pPr lvl="2"/>
            <a:r>
              <a:rPr kumimoji="1" lang="en-US" altLang="zh-TW" dirty="0"/>
              <a:t>a</a:t>
            </a:r>
            <a:r>
              <a:rPr kumimoji="1" lang="en-US" altLang="zh-TW" dirty="0" smtClean="0"/>
              <a:t> / </a:t>
            </a:r>
            <a:r>
              <a:rPr kumimoji="1" lang="en-US" altLang="zh-TW" dirty="0"/>
              <a:t>b = </a:t>
            </a:r>
            <a:r>
              <a:rPr kumimoji="1" lang="en-US" altLang="zh-TW" dirty="0" smtClean="0"/>
              <a:t>1.14286</a:t>
            </a:r>
            <a:endParaRPr kumimoji="1" lang="zh-TW" altLang="en-US" dirty="0"/>
          </a:p>
          <a:p>
            <a:pPr lvl="2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25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Pointer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sz="2800" dirty="0"/>
              <a:t>p</a:t>
            </a:r>
            <a:r>
              <a:rPr kumimoji="1" lang="en-US" altLang="zh-TW" sz="2800" dirty="0" smtClean="0"/>
              <a:t>ointer: </a:t>
            </a:r>
            <a:r>
              <a:rPr kumimoji="1" lang="zh-TW" altLang="en-US" sz="2800" dirty="0" smtClean="0"/>
              <a:t>能夠儲存位址 </a:t>
            </a:r>
            <a:r>
              <a:rPr kumimoji="1" lang="zh-TW" altLang="en-US" sz="2800" dirty="0" smtClean="0">
                <a:sym typeface="Wingdings"/>
              </a:rPr>
              <a:t> </a:t>
            </a:r>
            <a:r>
              <a:rPr kumimoji="1" lang="en-US" altLang="zh-TW" sz="2800" dirty="0" smtClean="0">
                <a:sym typeface="Wingdings"/>
              </a:rPr>
              <a:t>pointer</a:t>
            </a:r>
            <a:r>
              <a:rPr kumimoji="1" lang="zh-TW" altLang="en-US" sz="2800" dirty="0" smtClean="0">
                <a:sym typeface="Wingdings"/>
              </a:rPr>
              <a:t> </a:t>
            </a:r>
            <a:r>
              <a:rPr kumimoji="1" lang="en-US" altLang="zh-TW" sz="2800" dirty="0" smtClean="0">
                <a:sym typeface="Wingdings"/>
              </a:rPr>
              <a:t>variable</a:t>
            </a:r>
            <a:endParaRPr kumimoji="1" lang="en-US" altLang="zh-TW" sz="2800" dirty="0" smtClean="0"/>
          </a:p>
          <a:p>
            <a:r>
              <a:rPr kumimoji="1" lang="en-US" altLang="zh-TW" sz="2800" dirty="0" smtClean="0"/>
              <a:t>&amp;</a:t>
            </a:r>
            <a:r>
              <a:rPr kumimoji="1" lang="zh-TW" altLang="en-US" sz="2800" dirty="0" smtClean="0"/>
              <a:t>：取址運算子</a:t>
            </a:r>
            <a:r>
              <a:rPr kumimoji="1" lang="en-US" altLang="zh-TW" sz="2800" dirty="0" smtClean="0"/>
              <a:t>(address-of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operator)</a:t>
            </a:r>
            <a:r>
              <a:rPr kumimoji="1" lang="zh-TW" altLang="en-US" sz="2800" dirty="0" smtClean="0"/>
              <a:t> </a:t>
            </a:r>
            <a:r>
              <a:rPr kumimoji="1" lang="zh-TW" altLang="en-US" sz="2800" dirty="0" smtClean="0">
                <a:sym typeface="Wingdings"/>
              </a:rPr>
              <a:t> 取得某個變數的記憶體</a:t>
            </a:r>
            <a:r>
              <a:rPr kumimoji="1" lang="zh-TW" altLang="en-US" sz="2800" dirty="0" smtClean="0">
                <a:solidFill>
                  <a:srgbClr val="FF0000"/>
                </a:solidFill>
                <a:sym typeface="Wingdings"/>
              </a:rPr>
              <a:t>位置</a:t>
            </a:r>
            <a:endParaRPr kumimoji="1" lang="en-US" altLang="zh-TW" sz="2800" dirty="0" smtClean="0">
              <a:solidFill>
                <a:srgbClr val="FF0000"/>
              </a:solidFill>
              <a:sym typeface="Wingdings"/>
            </a:endParaRPr>
          </a:p>
          <a:p>
            <a:r>
              <a:rPr kumimoji="1" lang="zh-TW" altLang="zh-TW" sz="2800" dirty="0" smtClean="0">
                <a:sym typeface="Wingdings"/>
              </a:rPr>
              <a:t>*</a:t>
            </a:r>
            <a:r>
              <a:rPr kumimoji="1" lang="zh-TW" altLang="en-US" sz="2800" dirty="0" smtClean="0">
                <a:sym typeface="Wingdings"/>
              </a:rPr>
              <a:t>：</a:t>
            </a:r>
            <a:r>
              <a:rPr kumimoji="1" lang="en-US" altLang="zh-TW" sz="2800" dirty="0" smtClean="0">
                <a:sym typeface="Wingdings"/>
              </a:rPr>
              <a:t>dereference</a:t>
            </a:r>
            <a:r>
              <a:rPr kumimoji="1" lang="zh-TW" altLang="en-US" sz="2800" dirty="0" smtClean="0">
                <a:sym typeface="Wingdings"/>
              </a:rPr>
              <a:t> </a:t>
            </a:r>
            <a:r>
              <a:rPr kumimoji="1" lang="en-US" altLang="zh-TW" sz="2800" dirty="0" smtClean="0">
                <a:sym typeface="Wingdings"/>
              </a:rPr>
              <a:t>operator</a:t>
            </a:r>
            <a:r>
              <a:rPr kumimoji="1" lang="zh-TW" altLang="en-US" sz="2800" dirty="0" smtClean="0">
                <a:sym typeface="Wingdings"/>
              </a:rPr>
              <a:t>  取得變數指向的</a:t>
            </a:r>
            <a:r>
              <a:rPr kumimoji="1" lang="en-US" altLang="zh-TW" sz="2800" dirty="0" smtClean="0">
                <a:sym typeface="Wingdings"/>
              </a:rPr>
              <a:t>object</a:t>
            </a:r>
            <a:r>
              <a:rPr kumimoji="1" lang="zh-TW" altLang="en-US" sz="2800" dirty="0" smtClean="0">
                <a:sym typeface="Wingdings"/>
              </a:rPr>
              <a:t>的</a:t>
            </a:r>
            <a:r>
              <a:rPr kumimoji="1" lang="zh-TW" altLang="en-US" sz="2800" dirty="0" smtClean="0">
                <a:solidFill>
                  <a:srgbClr val="FF0000"/>
                </a:solidFill>
                <a:sym typeface="Wingdings"/>
              </a:rPr>
              <a:t>值</a:t>
            </a:r>
            <a:endParaRPr kumimoji="1" lang="en-US" altLang="zh-TW" sz="2800" dirty="0" smtClean="0">
              <a:solidFill>
                <a:srgbClr val="FF0000"/>
              </a:solidFill>
              <a:sym typeface="Wingdings"/>
            </a:endParaRPr>
          </a:p>
          <a:p>
            <a:r>
              <a:rPr kumimoji="1" lang="zh-TW" altLang="en-US" sz="2800" dirty="0" smtClean="0">
                <a:solidFill>
                  <a:srgbClr val="000000"/>
                </a:solidFill>
                <a:sym typeface="Wingdings"/>
              </a:rPr>
              <a:t>宣告一個</a:t>
            </a:r>
            <a:r>
              <a:rPr kumimoji="1" lang="en-US" altLang="zh-TW" sz="2800" dirty="0" smtClean="0">
                <a:solidFill>
                  <a:srgbClr val="000000"/>
                </a:solidFill>
                <a:sym typeface="Wingdings"/>
              </a:rPr>
              <a:t>pointer:</a:t>
            </a:r>
            <a:r>
              <a:rPr kumimoji="1" lang="zh-TW" altLang="en-US" sz="2800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kumimoji="1" lang="en-US" altLang="zh-TW" sz="2800" dirty="0" err="1" smtClean="0">
                <a:solidFill>
                  <a:srgbClr val="000000"/>
                </a:solidFill>
                <a:sym typeface="Wingdings"/>
              </a:rPr>
              <a:t>int</a:t>
            </a:r>
            <a:r>
              <a:rPr kumimoji="1" lang="en-US" altLang="zh-TW" sz="2800" dirty="0" smtClean="0">
                <a:solidFill>
                  <a:srgbClr val="000000"/>
                </a:solidFill>
                <a:sym typeface="Wingdings"/>
              </a:rPr>
              <a:t> *p = &amp;a; </a:t>
            </a:r>
            <a:r>
              <a:rPr kumimoji="1" lang="zh-TW" altLang="en-US" sz="2800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kumimoji="1" lang="en-US" altLang="zh-TW" sz="2800" dirty="0" smtClean="0">
                <a:solidFill>
                  <a:srgbClr val="000000"/>
                </a:solidFill>
                <a:sym typeface="Wingdings"/>
              </a:rPr>
              <a:t>(</a:t>
            </a:r>
            <a:r>
              <a:rPr kumimoji="1" lang="zh-TW" altLang="en-US" sz="2800" dirty="0" smtClean="0">
                <a:solidFill>
                  <a:srgbClr val="000000"/>
                </a:solidFill>
                <a:sym typeface="Wingdings"/>
              </a:rPr>
              <a:t>假設</a:t>
            </a:r>
            <a:r>
              <a:rPr kumimoji="1" lang="en-US" altLang="zh-TW" sz="2800" dirty="0" err="1" smtClean="0">
                <a:solidFill>
                  <a:srgbClr val="000000"/>
                </a:solidFill>
                <a:sym typeface="Wingdings"/>
              </a:rPr>
              <a:t>int</a:t>
            </a:r>
            <a:r>
              <a:rPr kumimoji="1" lang="zh-TW" altLang="en-US" sz="2800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kumimoji="1" lang="en-US" altLang="zh-TW" sz="2800" dirty="0" smtClean="0">
                <a:solidFill>
                  <a:srgbClr val="000000"/>
                </a:solidFill>
                <a:sym typeface="Wingdings"/>
              </a:rPr>
              <a:t>a</a:t>
            </a:r>
            <a:r>
              <a:rPr kumimoji="1" lang="zh-TW" altLang="en-US" sz="2800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kumimoji="1" lang="en-US" altLang="zh-TW" sz="2800" dirty="0" smtClean="0">
                <a:solidFill>
                  <a:srgbClr val="000000"/>
                </a:solidFill>
                <a:sym typeface="Wingdings"/>
              </a:rPr>
              <a:t>=</a:t>
            </a:r>
            <a:r>
              <a:rPr kumimoji="1" lang="zh-TW" altLang="en-US" sz="2800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kumimoji="1" lang="en-US" altLang="zh-TW" sz="2800" dirty="0" smtClean="0">
                <a:solidFill>
                  <a:srgbClr val="000000"/>
                </a:solidFill>
                <a:sym typeface="Wingdings"/>
              </a:rPr>
              <a:t>4)</a:t>
            </a:r>
          </a:p>
          <a:p>
            <a:pPr lvl="1"/>
            <a:r>
              <a:rPr kumimoji="1" lang="zh-TW" altLang="en-US" sz="2400" dirty="0" smtClean="0">
                <a:solidFill>
                  <a:srgbClr val="000000"/>
                </a:solidFill>
                <a:sym typeface="Wingdings"/>
              </a:rPr>
              <a:t>意義：宣告一個變數</a:t>
            </a:r>
            <a:r>
              <a:rPr kumimoji="1" lang="en-US" altLang="zh-TW" sz="2400" dirty="0" smtClean="0">
                <a:solidFill>
                  <a:srgbClr val="000000"/>
                </a:solidFill>
                <a:sym typeface="Wingdings"/>
              </a:rPr>
              <a:t>p</a:t>
            </a:r>
            <a:r>
              <a:rPr kumimoji="1" lang="zh-TW" altLang="en-US" sz="2400" dirty="0" smtClean="0">
                <a:solidFill>
                  <a:srgbClr val="000000"/>
                </a:solidFill>
                <a:sym typeface="Wingdings"/>
              </a:rPr>
              <a:t>，</a:t>
            </a:r>
            <a:r>
              <a:rPr kumimoji="1" lang="en-US" altLang="zh-TW" sz="2400" dirty="0" smtClean="0">
                <a:solidFill>
                  <a:srgbClr val="000000"/>
                </a:solidFill>
                <a:sym typeface="Wingdings"/>
              </a:rPr>
              <a:t>p</a:t>
            </a:r>
            <a:r>
              <a:rPr kumimoji="1" lang="zh-TW" altLang="en-US" sz="2400" dirty="0" smtClean="0">
                <a:solidFill>
                  <a:srgbClr val="000000"/>
                </a:solidFill>
                <a:sym typeface="Wingdings"/>
              </a:rPr>
              <a:t>儲存了一個</a:t>
            </a:r>
            <a:r>
              <a:rPr kumimoji="1" lang="en-US" altLang="zh-TW" sz="2400" dirty="0" smtClean="0">
                <a:solidFill>
                  <a:srgbClr val="000000"/>
                </a:solidFill>
                <a:sym typeface="Wingdings"/>
              </a:rPr>
              <a:t>integer a</a:t>
            </a:r>
            <a:r>
              <a:rPr kumimoji="1" lang="zh-TW" altLang="en-US" sz="2400" dirty="0" smtClean="0">
                <a:solidFill>
                  <a:srgbClr val="000000"/>
                </a:solidFill>
                <a:sym typeface="Wingdings"/>
              </a:rPr>
              <a:t>的位置</a:t>
            </a:r>
            <a:r>
              <a:rPr kumimoji="1" lang="en-US" altLang="zh-TW" sz="2400" dirty="0" smtClean="0">
                <a:solidFill>
                  <a:srgbClr val="000000"/>
                </a:solidFill>
                <a:sym typeface="Wingdings"/>
              </a:rPr>
              <a:t>(p </a:t>
            </a:r>
            <a:r>
              <a:rPr kumimoji="1" lang="zh-TW" altLang="en-US" sz="2400" dirty="0" smtClean="0">
                <a:solidFill>
                  <a:srgbClr val="000000"/>
                </a:solidFill>
                <a:sym typeface="Wingdings"/>
              </a:rPr>
              <a:t>指向 </a:t>
            </a:r>
            <a:r>
              <a:rPr kumimoji="1" lang="en-US" altLang="zh-TW" sz="2400" dirty="0" smtClean="0">
                <a:solidFill>
                  <a:srgbClr val="000000"/>
                </a:solidFill>
                <a:sym typeface="Wingdings"/>
              </a:rPr>
              <a:t>a</a:t>
            </a:r>
            <a:r>
              <a:rPr kumimoji="1" lang="zh-TW" altLang="en-US" sz="2400" dirty="0" smtClean="0">
                <a:solidFill>
                  <a:srgbClr val="000000"/>
                </a:solidFill>
                <a:sym typeface="Wingdings"/>
              </a:rPr>
              <a:t>這個</a:t>
            </a:r>
            <a:r>
              <a:rPr kumimoji="1" lang="en-US" altLang="zh-TW" sz="2400" dirty="0" smtClean="0">
                <a:solidFill>
                  <a:srgbClr val="000000"/>
                </a:solidFill>
                <a:sym typeface="Wingdings"/>
              </a:rPr>
              <a:t>integer</a:t>
            </a:r>
            <a:r>
              <a:rPr kumimoji="1" lang="zh-TW" altLang="en-US" sz="2400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kumimoji="1" lang="en-US" altLang="zh-TW" sz="2400" dirty="0" smtClean="0">
                <a:solidFill>
                  <a:srgbClr val="000000"/>
                </a:solidFill>
                <a:sym typeface="Wingdings"/>
              </a:rPr>
              <a:t>object)</a:t>
            </a:r>
          </a:p>
          <a:p>
            <a:r>
              <a:rPr kumimoji="1" lang="zh-TW" altLang="en-US" sz="2800" dirty="0" smtClean="0">
                <a:solidFill>
                  <a:srgbClr val="000000"/>
                </a:solidFill>
                <a:sym typeface="Wingdings"/>
              </a:rPr>
              <a:t>實際使用時：</a:t>
            </a:r>
            <a:endParaRPr kumimoji="1" lang="en-US" altLang="zh-TW" sz="2800" dirty="0" smtClean="0">
              <a:solidFill>
                <a:srgbClr val="000000"/>
              </a:solidFill>
              <a:sym typeface="Wingdings"/>
            </a:endParaRPr>
          </a:p>
          <a:p>
            <a:pPr lvl="1"/>
            <a:r>
              <a:rPr kumimoji="1" lang="en-US" altLang="zh-TW" sz="2400" dirty="0" smtClean="0">
                <a:solidFill>
                  <a:srgbClr val="000000"/>
                </a:solidFill>
                <a:sym typeface="Wingdings"/>
              </a:rPr>
              <a:t>Function declaration:   void </a:t>
            </a:r>
            <a:r>
              <a:rPr kumimoji="1" lang="en-US" altLang="zh-TW" sz="2400" dirty="0" err="1" smtClean="0">
                <a:solidFill>
                  <a:srgbClr val="000000"/>
                </a:solidFill>
                <a:sym typeface="Wingdings"/>
              </a:rPr>
              <a:t>func</a:t>
            </a:r>
            <a:r>
              <a:rPr kumimoji="1" lang="en-US" altLang="zh-TW" sz="2400" dirty="0" smtClean="0">
                <a:solidFill>
                  <a:srgbClr val="000000"/>
                </a:solidFill>
                <a:sym typeface="Wingdings"/>
              </a:rPr>
              <a:t>( </a:t>
            </a:r>
            <a:r>
              <a:rPr kumimoji="1" lang="en-US" altLang="zh-TW" sz="2400" dirty="0" err="1" smtClean="0">
                <a:solidFill>
                  <a:srgbClr val="000000"/>
                </a:solidFill>
                <a:sym typeface="Wingdings"/>
              </a:rPr>
              <a:t>int</a:t>
            </a:r>
            <a:r>
              <a:rPr kumimoji="1" lang="en-US" altLang="zh-TW" sz="2400" dirty="0" smtClean="0">
                <a:solidFill>
                  <a:srgbClr val="000000"/>
                </a:solidFill>
                <a:sym typeface="Wingdings"/>
              </a:rPr>
              <a:t> *p );</a:t>
            </a:r>
          </a:p>
          <a:p>
            <a:pPr lvl="1"/>
            <a:r>
              <a:rPr kumimoji="1" lang="en-US" altLang="zh-TW" sz="2400" dirty="0" smtClean="0">
                <a:solidFill>
                  <a:srgbClr val="000000"/>
                </a:solidFill>
                <a:sym typeface="Wingdings"/>
              </a:rPr>
              <a:t>Function call:   </a:t>
            </a:r>
            <a:r>
              <a:rPr kumimoji="1" lang="en-US" altLang="zh-TW" sz="2400" dirty="0" err="1" smtClean="0">
                <a:solidFill>
                  <a:srgbClr val="000000"/>
                </a:solidFill>
                <a:sym typeface="Wingdings"/>
              </a:rPr>
              <a:t>func</a:t>
            </a:r>
            <a:r>
              <a:rPr kumimoji="1" lang="en-US" altLang="zh-TW" sz="2400" dirty="0" smtClean="0">
                <a:solidFill>
                  <a:srgbClr val="000000"/>
                </a:solidFill>
                <a:sym typeface="Wingdings"/>
              </a:rPr>
              <a:t>( &amp;a );</a:t>
            </a:r>
          </a:p>
          <a:p>
            <a:endParaRPr kumimoji="1" lang="en-US" altLang="zh-TW" sz="2800" dirty="0" smtClean="0">
              <a:solidFill>
                <a:srgbClr val="000000"/>
              </a:solidFill>
              <a:sym typeface="Wingdings"/>
            </a:endParaRPr>
          </a:p>
          <a:p>
            <a:endParaRPr kumimoji="1" lang="en-US" altLang="zh-TW" dirty="0" smtClean="0">
              <a:solidFill>
                <a:srgbClr val="000000"/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15869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Pointer (cont.)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舉例：</a:t>
            </a:r>
            <a:endParaRPr kumimoji="1" lang="zh-TW" altLang="en-US" dirty="0"/>
          </a:p>
        </p:txBody>
      </p:sp>
      <p:pic>
        <p:nvPicPr>
          <p:cNvPr id="5" name="圖片 4" descr="pointer 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643" y="1417638"/>
            <a:ext cx="4838700" cy="1866900"/>
          </a:xfrm>
          <a:prstGeom prst="rect">
            <a:avLst/>
          </a:prstGeom>
        </p:spPr>
      </p:pic>
      <p:pic>
        <p:nvPicPr>
          <p:cNvPr id="4" name="圖片 3" descr="pointer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886" y="607762"/>
            <a:ext cx="2152802" cy="986701"/>
          </a:xfrm>
          <a:prstGeom prst="rect">
            <a:avLst/>
          </a:prstGeom>
        </p:spPr>
      </p:pic>
      <p:pic>
        <p:nvPicPr>
          <p:cNvPr id="6" name="圖片 5" descr="pointer_pic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5" y="4038825"/>
            <a:ext cx="6127750" cy="2482850"/>
          </a:xfrm>
          <a:prstGeom prst="rect">
            <a:avLst/>
          </a:prstGeom>
        </p:spPr>
      </p:pic>
      <p:pic>
        <p:nvPicPr>
          <p:cNvPr id="7" name="圖片 6" descr="pointer_poi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198" y="4042823"/>
            <a:ext cx="2517375" cy="50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0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Array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TW" sz="2800" dirty="0" smtClean="0"/>
          </a:p>
          <a:p>
            <a:r>
              <a:rPr kumimoji="1" lang="en-US" altLang="zh-TW" sz="2800" dirty="0" smtClean="0"/>
              <a:t>A sequence of variables</a:t>
            </a:r>
          </a:p>
          <a:p>
            <a:r>
              <a:rPr kumimoji="1" lang="en-US" altLang="zh-TW" sz="2800" dirty="0" smtClean="0"/>
              <a:t>Array </a:t>
            </a:r>
            <a:r>
              <a:rPr kumimoji="1" lang="zh-TW" altLang="en-US" sz="2800" dirty="0" smtClean="0"/>
              <a:t>在記憶體中是連續的</a:t>
            </a:r>
            <a:endParaRPr kumimoji="1" lang="en-US" altLang="zh-TW" sz="2800" dirty="0" smtClean="0"/>
          </a:p>
          <a:p>
            <a:r>
              <a:rPr kumimoji="1" lang="zh-TW" altLang="en-US" sz="2800" dirty="0" smtClean="0"/>
              <a:t>當一個</a:t>
            </a:r>
            <a:r>
              <a:rPr kumimoji="1" lang="en-US" altLang="zh-TW" sz="2800" dirty="0" smtClean="0"/>
              <a:t>array</a:t>
            </a:r>
            <a:r>
              <a:rPr kumimoji="1" lang="zh-TW" altLang="en-US" sz="2800" dirty="0" smtClean="0"/>
              <a:t>被傳進一個</a:t>
            </a:r>
            <a:r>
              <a:rPr kumimoji="1" lang="en-US" altLang="zh-TW" sz="2800" dirty="0" smtClean="0"/>
              <a:t>function</a:t>
            </a:r>
            <a:r>
              <a:rPr kumimoji="1" lang="zh-TW" altLang="en-US" sz="2800" dirty="0" smtClean="0"/>
              <a:t>，其實是看成</a:t>
            </a:r>
            <a:r>
              <a:rPr kumimoji="1" lang="en-US" altLang="zh-TW" sz="2800" dirty="0" smtClean="0"/>
              <a:t>pointer</a:t>
            </a:r>
            <a:r>
              <a:rPr kumimoji="1" lang="zh-TW" altLang="en-US" sz="2800" dirty="0"/>
              <a:t>(</a:t>
            </a:r>
            <a:r>
              <a:rPr kumimoji="1" lang="zh-TW" altLang="en-US" sz="2800" dirty="0" smtClean="0"/>
              <a:t>指向</a:t>
            </a:r>
            <a:r>
              <a:rPr kumimoji="1" lang="en-US" altLang="zh-TW" sz="2800" dirty="0" smtClean="0"/>
              <a:t>array</a:t>
            </a:r>
            <a:r>
              <a:rPr kumimoji="1" lang="zh-TW" altLang="en-US" sz="2800" dirty="0" smtClean="0"/>
              <a:t>的第一個</a:t>
            </a:r>
            <a:r>
              <a:rPr kumimoji="1" lang="en-US" altLang="zh-TW" sz="2800" dirty="0" smtClean="0"/>
              <a:t>element)</a:t>
            </a:r>
          </a:p>
          <a:p>
            <a:r>
              <a:rPr kumimoji="1" lang="en-US" altLang="zh-TW" sz="2800" dirty="0" smtClean="0"/>
              <a:t>void </a:t>
            </a:r>
            <a:r>
              <a:rPr kumimoji="1" lang="en-US" altLang="zh-TW" sz="2800" dirty="0" err="1" smtClean="0"/>
              <a:t>func</a:t>
            </a:r>
            <a:r>
              <a:rPr kumimoji="1" lang="en-US" altLang="zh-TW" sz="2800" dirty="0" smtClean="0"/>
              <a:t>(</a:t>
            </a:r>
            <a:r>
              <a:rPr kumimoji="1" lang="en-US" altLang="zh-TW" sz="2800" dirty="0" err="1" smtClean="0"/>
              <a:t>int</a:t>
            </a:r>
            <a:r>
              <a:rPr kumimoji="1" lang="en-US" altLang="zh-TW" sz="2800" dirty="0" smtClean="0"/>
              <a:t> a[] , </a:t>
            </a:r>
            <a:r>
              <a:rPr kumimoji="1" lang="en-US" altLang="zh-TW" sz="2800" dirty="0" err="1" smtClean="0"/>
              <a:t>int</a:t>
            </a:r>
            <a:r>
              <a:rPr kumimoji="1" lang="en-US" altLang="zh-TW" sz="2800" dirty="0" smtClean="0"/>
              <a:t> b); = void </a:t>
            </a:r>
            <a:r>
              <a:rPr kumimoji="1" lang="en-US" altLang="zh-TW" sz="2800" dirty="0" err="1" smtClean="0"/>
              <a:t>func</a:t>
            </a:r>
            <a:r>
              <a:rPr kumimoji="1" lang="en-US" altLang="zh-TW" sz="2800" dirty="0" smtClean="0"/>
              <a:t>(</a:t>
            </a:r>
            <a:r>
              <a:rPr kumimoji="1" lang="en-US" altLang="zh-TW" sz="2800" dirty="0" err="1" smtClean="0"/>
              <a:t>int</a:t>
            </a:r>
            <a:r>
              <a:rPr kumimoji="1" lang="en-US" altLang="zh-TW" sz="2800" dirty="0" smtClean="0"/>
              <a:t> *a </a:t>
            </a:r>
            <a:r>
              <a:rPr kumimoji="1" lang="is-IS" altLang="zh-TW" sz="2800" dirty="0" smtClean="0"/>
              <a:t>…</a:t>
            </a:r>
            <a:r>
              <a:rPr kumimoji="1" lang="en-US" altLang="zh-TW" sz="2800" dirty="0" smtClean="0"/>
              <a:t>);</a:t>
            </a:r>
          </a:p>
          <a:p>
            <a:r>
              <a:rPr kumimoji="1" lang="en-US" altLang="zh-TW" sz="2800" dirty="0" err="1" smtClean="0"/>
              <a:t>func</a:t>
            </a:r>
            <a:r>
              <a:rPr kumimoji="1" lang="en-US" altLang="zh-TW" sz="2800" dirty="0" smtClean="0"/>
              <a:t>( x ); </a:t>
            </a:r>
            <a:r>
              <a:rPr kumimoji="1" lang="en-US" altLang="zh-TW" sz="2800" dirty="0" smtClean="0">
                <a:sym typeface="Wingdings"/>
              </a:rPr>
              <a:t> array</a:t>
            </a:r>
            <a:r>
              <a:rPr kumimoji="1" lang="zh-TW" altLang="en-US" sz="2800" dirty="0" smtClean="0">
                <a:sym typeface="Wingdings"/>
              </a:rPr>
              <a:t> </a:t>
            </a:r>
            <a:r>
              <a:rPr kumimoji="1" lang="zh-TW" altLang="zh-TW" sz="2800" dirty="0" smtClean="0">
                <a:sym typeface="Wingdings"/>
              </a:rPr>
              <a:t>x</a:t>
            </a:r>
            <a:r>
              <a:rPr kumimoji="1" lang="en-US" altLang="zh-TW" sz="2800" dirty="0" smtClean="0">
                <a:sym typeface="Wingdings"/>
              </a:rPr>
              <a:t> </a:t>
            </a:r>
            <a:r>
              <a:rPr kumimoji="1" lang="zh-TW" altLang="en-US" sz="2800" dirty="0" smtClean="0">
                <a:sym typeface="Wingdings"/>
              </a:rPr>
              <a:t>被當作指向第一個</a:t>
            </a:r>
            <a:r>
              <a:rPr kumimoji="1" lang="en-US" altLang="zh-TW" sz="2800" dirty="0" smtClean="0">
                <a:sym typeface="Wingdings"/>
              </a:rPr>
              <a:t>element</a:t>
            </a:r>
            <a:r>
              <a:rPr kumimoji="1" lang="zh-TW" altLang="en-US" sz="2800" dirty="0" smtClean="0">
                <a:sym typeface="Wingdings"/>
              </a:rPr>
              <a:t>的</a:t>
            </a:r>
            <a:r>
              <a:rPr kumimoji="1" lang="en-US" altLang="zh-TW" sz="2800" dirty="0" smtClean="0">
                <a:sym typeface="Wingdings"/>
              </a:rPr>
              <a:t>pointer</a:t>
            </a:r>
            <a:endParaRPr kumimoji="1" lang="en-US" altLang="zh-TW" sz="2800" dirty="0" smtClean="0"/>
          </a:p>
          <a:p>
            <a:r>
              <a:rPr kumimoji="1" lang="zh-TW" altLang="en-US" sz="2800" dirty="0" smtClean="0"/>
              <a:t>但其實</a:t>
            </a:r>
            <a:r>
              <a:rPr kumimoji="1" lang="en-US" altLang="zh-TW" sz="2800" dirty="0" smtClean="0"/>
              <a:t>array</a:t>
            </a:r>
            <a:r>
              <a:rPr kumimoji="1" lang="zh-TW" altLang="en-US" sz="2800" dirty="0" smtClean="0"/>
              <a:t>和</a:t>
            </a:r>
            <a:r>
              <a:rPr kumimoji="1" lang="en-US" altLang="zh-TW" sz="2800" dirty="0" smtClean="0"/>
              <a:t>pointer</a:t>
            </a:r>
            <a:r>
              <a:rPr kumimoji="1" lang="zh-TW" altLang="en-US" sz="2800" dirty="0" smtClean="0"/>
              <a:t>變數是</a:t>
            </a:r>
            <a:r>
              <a:rPr kumimoji="1" lang="zh-TW" altLang="en-US" sz="2800" dirty="0" smtClean="0">
                <a:solidFill>
                  <a:srgbClr val="FF0000"/>
                </a:solidFill>
              </a:rPr>
              <a:t>不一樣</a:t>
            </a:r>
            <a:r>
              <a:rPr kumimoji="1" lang="zh-TW" altLang="en-US" sz="2800" dirty="0" smtClean="0"/>
              <a:t>的</a:t>
            </a:r>
            <a:r>
              <a:rPr kumimoji="1" lang="en-US" altLang="zh-TW" dirty="0" smtClean="0"/>
              <a:t>	</a:t>
            </a:r>
          </a:p>
        </p:txBody>
      </p:sp>
      <p:pic>
        <p:nvPicPr>
          <p:cNvPr id="4" name="圖片 3" descr="array_ex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7" y="1447799"/>
            <a:ext cx="3680297" cy="48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1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Array (cont.)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600" dirty="0" smtClean="0"/>
              <a:t>Multi-dimensional array:</a:t>
            </a:r>
          </a:p>
          <a:p>
            <a:pPr lvl="1"/>
            <a:r>
              <a:rPr kumimoji="1" lang="en-US" altLang="zh-TW" sz="3200" dirty="0" err="1" smtClean="0"/>
              <a:t>int</a:t>
            </a:r>
            <a:r>
              <a:rPr kumimoji="1" lang="en-US" altLang="zh-TW" sz="3200" dirty="0" smtClean="0"/>
              <a:t> </a:t>
            </a:r>
            <a:r>
              <a:rPr kumimoji="1" lang="en-US" altLang="zh-TW" sz="3200" dirty="0" err="1" smtClean="0"/>
              <a:t>arr</a:t>
            </a:r>
            <a:r>
              <a:rPr kumimoji="1" lang="en-US" altLang="zh-TW" sz="3200" dirty="0" smtClean="0"/>
              <a:t>[row][col] ;</a:t>
            </a:r>
          </a:p>
          <a:p>
            <a:pPr lvl="1"/>
            <a:r>
              <a:rPr kumimoji="1" lang="zh-TW" altLang="en-US" sz="3200" dirty="0" smtClean="0"/>
              <a:t>而</a:t>
            </a:r>
            <a:r>
              <a:rPr kumimoji="1" lang="en-US" altLang="zh-TW" sz="3200" dirty="0" err="1" smtClean="0"/>
              <a:t>arr</a:t>
            </a:r>
            <a:r>
              <a:rPr kumimoji="1" lang="zh-TW" altLang="en-US" sz="3200" dirty="0" smtClean="0"/>
              <a:t>的</a:t>
            </a:r>
            <a:r>
              <a:rPr kumimoji="1" lang="en-US" altLang="zh-TW" sz="3200" dirty="0" smtClean="0"/>
              <a:t>type</a:t>
            </a:r>
            <a:r>
              <a:rPr kumimoji="1" lang="zh-TW" altLang="en-US" sz="3200" dirty="0" smtClean="0"/>
              <a:t>：</a:t>
            </a:r>
            <a:r>
              <a:rPr kumimoji="1" lang="en-US" altLang="zh-TW" sz="3200" dirty="0" err="1" smtClean="0"/>
              <a:t>int</a:t>
            </a:r>
            <a:r>
              <a:rPr kumimoji="1" lang="en-US" altLang="zh-TW" sz="3200" dirty="0" smtClean="0"/>
              <a:t> (</a:t>
            </a:r>
            <a:r>
              <a:rPr kumimoji="1" lang="zh-TW" altLang="en-US" sz="3200" dirty="0"/>
              <a:t>*</a:t>
            </a:r>
            <a:r>
              <a:rPr kumimoji="1" lang="en-US" altLang="zh-TW" sz="3200" dirty="0" smtClean="0"/>
              <a:t>)[col]</a:t>
            </a:r>
          </a:p>
          <a:p>
            <a:pPr lvl="1"/>
            <a:r>
              <a:rPr kumimoji="1" lang="en-US" altLang="zh-TW" sz="3200" dirty="0"/>
              <a:t>e</a:t>
            </a:r>
            <a:r>
              <a:rPr kumimoji="1" lang="en-US" altLang="zh-TW" sz="3200" dirty="0" smtClean="0"/>
              <a:t>x: void </a:t>
            </a:r>
            <a:r>
              <a:rPr kumimoji="1" lang="en-US" altLang="zh-TW" sz="3200" dirty="0" err="1" smtClean="0"/>
              <a:t>func</a:t>
            </a:r>
            <a:r>
              <a:rPr kumimoji="1" lang="en-US" altLang="zh-TW" sz="3200" dirty="0" smtClean="0"/>
              <a:t>( </a:t>
            </a:r>
            <a:r>
              <a:rPr kumimoji="1" lang="en-US" altLang="zh-TW" sz="3200" dirty="0" err="1" smtClean="0"/>
              <a:t>int</a:t>
            </a:r>
            <a:r>
              <a:rPr kumimoji="1" lang="en-US" altLang="zh-TW" sz="3200" dirty="0" smtClean="0"/>
              <a:t> </a:t>
            </a:r>
            <a:r>
              <a:rPr kumimoji="1" lang="en-US" altLang="zh-TW" sz="3200" dirty="0" err="1" smtClean="0"/>
              <a:t>arr</a:t>
            </a:r>
            <a:r>
              <a:rPr kumimoji="1" lang="en-US" altLang="zh-TW" sz="3200" dirty="0" smtClean="0"/>
              <a:t>[][3] );</a:t>
            </a:r>
          </a:p>
          <a:p>
            <a:pPr lvl="2"/>
            <a:r>
              <a:rPr kumimoji="1" lang="zh-TW" altLang="en-US" sz="3200" dirty="0" smtClean="0"/>
              <a:t>傳入</a:t>
            </a:r>
            <a:r>
              <a:rPr kumimoji="1" lang="en-US" altLang="zh-TW" sz="3200" dirty="0" smtClean="0"/>
              <a:t>array</a:t>
            </a:r>
            <a:r>
              <a:rPr kumimoji="1" lang="zh-TW" altLang="en-US" sz="3200" dirty="0" smtClean="0"/>
              <a:t>的名字 </a:t>
            </a:r>
            <a:r>
              <a:rPr kumimoji="1" lang="zh-TW" altLang="en-US" sz="3200" dirty="0" smtClean="0">
                <a:sym typeface="Wingdings"/>
              </a:rPr>
              <a:t> 可以這樣寫</a:t>
            </a:r>
            <a:r>
              <a:rPr kumimoji="1" lang="en-US" altLang="zh-TW" sz="3200" dirty="0" smtClean="0">
                <a:sym typeface="Wingdings"/>
              </a:rPr>
              <a:t>(*</a:t>
            </a:r>
            <a:r>
              <a:rPr kumimoji="1" lang="en-US" altLang="zh-TW" sz="3200" dirty="0" err="1" smtClean="0">
                <a:sym typeface="Wingdings"/>
              </a:rPr>
              <a:t>arr</a:t>
            </a:r>
            <a:r>
              <a:rPr kumimoji="1" lang="en-US" altLang="zh-TW" sz="3200" dirty="0" smtClean="0">
                <a:sym typeface="Wingdings"/>
              </a:rPr>
              <a:t>)[3]</a:t>
            </a:r>
            <a:endParaRPr kumimoji="1" lang="en-US" altLang="zh-TW" sz="3200" dirty="0" smtClean="0"/>
          </a:p>
          <a:p>
            <a:pPr lvl="1"/>
            <a:r>
              <a:rPr kumimoji="1" lang="en-US" altLang="zh-TW" sz="3200" dirty="0"/>
              <a:t>e</a:t>
            </a:r>
            <a:r>
              <a:rPr kumimoji="1" lang="en-US" altLang="zh-TW" sz="3200" dirty="0" smtClean="0"/>
              <a:t>x: </a:t>
            </a:r>
            <a:r>
              <a:rPr kumimoji="1" lang="en-US" altLang="zh-TW" sz="3200" dirty="0" err="1" smtClean="0"/>
              <a:t>func</a:t>
            </a:r>
            <a:r>
              <a:rPr kumimoji="1" lang="en-US" altLang="zh-TW" sz="3200" dirty="0" smtClean="0"/>
              <a:t>( </a:t>
            </a:r>
            <a:r>
              <a:rPr kumimoji="1" lang="en-US" altLang="zh-TW" sz="3200" dirty="0" err="1" smtClean="0"/>
              <a:t>arr</a:t>
            </a:r>
            <a:r>
              <a:rPr kumimoji="1" lang="en-US" altLang="zh-TW" sz="3200" dirty="0" smtClean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53464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Array (cont.)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 smtClean="0"/>
              <a:t>Vectors: (</a:t>
            </a:r>
            <a:r>
              <a:rPr kumimoji="1" lang="en-US" altLang="zh-TW" dirty="0" err="1" smtClean="0"/>
              <a:t>std</a:t>
            </a:r>
            <a:r>
              <a:rPr kumimoji="1" lang="en-US" altLang="zh-TW" dirty="0" smtClean="0"/>
              <a:t>::vector)</a:t>
            </a:r>
          </a:p>
          <a:p>
            <a:pPr lvl="1"/>
            <a:r>
              <a:rPr kumimoji="1" lang="en-US" altLang="zh-TW" dirty="0" smtClean="0"/>
              <a:t>template class</a:t>
            </a:r>
          </a:p>
          <a:p>
            <a:pPr lvl="1"/>
            <a:r>
              <a:rPr kumimoji="1" lang="zh-TW" altLang="en-US" dirty="0" smtClean="0"/>
              <a:t>可以理解成</a:t>
            </a:r>
            <a:r>
              <a:rPr kumimoji="1" lang="en-US" altLang="zh-TW" dirty="0" smtClean="0"/>
              <a:t>dynamic array </a:t>
            </a:r>
            <a:r>
              <a:rPr kumimoji="1" lang="en-US" altLang="zh-TW" dirty="0" smtClean="0">
                <a:sym typeface="Wingdings"/>
              </a:rPr>
              <a:t> </a:t>
            </a:r>
            <a:r>
              <a:rPr kumimoji="1" lang="zh-TW" altLang="en-US" dirty="0" smtClean="0">
                <a:sym typeface="Wingdings"/>
              </a:rPr>
              <a:t>可縮可放</a:t>
            </a:r>
            <a:endParaRPr kumimoji="1" lang="en-US" altLang="zh-TW" dirty="0" smtClean="0">
              <a:sym typeface="Wingdings"/>
            </a:endParaRPr>
          </a:p>
          <a:p>
            <a:pPr lvl="1"/>
            <a:r>
              <a:rPr kumimoji="1" lang="zh-TW" altLang="en-US" dirty="0" smtClean="0">
                <a:sym typeface="Wingdings"/>
              </a:rPr>
              <a:t>自我管理記憶體，儲存的記憶體在</a:t>
            </a:r>
            <a:r>
              <a:rPr kumimoji="1" lang="en-US" altLang="zh-TW" dirty="0" smtClean="0">
                <a:sym typeface="Wingdings"/>
              </a:rPr>
              <a:t>destruct</a:t>
            </a:r>
            <a:r>
              <a:rPr kumimoji="1" lang="zh-TW" altLang="en-US" dirty="0" smtClean="0">
                <a:sym typeface="Wingdings"/>
              </a:rPr>
              <a:t>的時候會被</a:t>
            </a:r>
            <a:r>
              <a:rPr kumimoji="1" lang="en-US" altLang="zh-TW" dirty="0" smtClean="0">
                <a:sym typeface="Wingdings"/>
              </a:rPr>
              <a:t>free</a:t>
            </a:r>
          </a:p>
          <a:p>
            <a:pPr lvl="1"/>
            <a:r>
              <a:rPr kumimoji="1" lang="zh-TW" altLang="en-US" dirty="0" smtClean="0">
                <a:sym typeface="Wingdings"/>
              </a:rPr>
              <a:t>要</a:t>
            </a:r>
            <a:r>
              <a:rPr kumimoji="1" lang="en-US" altLang="zh-TW" dirty="0" smtClean="0">
                <a:sym typeface="Wingdings"/>
              </a:rPr>
              <a:t>include &lt;vector&gt;</a:t>
            </a:r>
          </a:p>
          <a:p>
            <a:pPr lvl="1"/>
            <a:r>
              <a:rPr kumimoji="1" lang="zh-TW" altLang="en-US" dirty="0" smtClean="0">
                <a:sym typeface="Wingdings"/>
              </a:rPr>
              <a:t>也順便</a:t>
            </a:r>
            <a:r>
              <a:rPr kumimoji="1" lang="en-US" altLang="zh-TW" dirty="0" smtClean="0">
                <a:sym typeface="Wingdings"/>
              </a:rPr>
              <a:t>using namespace </a:t>
            </a:r>
            <a:r>
              <a:rPr kumimoji="1" lang="en-US" altLang="zh-TW" dirty="0" err="1" smtClean="0">
                <a:sym typeface="Wingdings"/>
              </a:rPr>
              <a:t>std</a:t>
            </a:r>
            <a:r>
              <a:rPr kumimoji="1" lang="en-US" altLang="zh-TW" dirty="0" smtClean="0">
                <a:sym typeface="Wingdings"/>
              </a:rPr>
              <a:t>;</a:t>
            </a:r>
          </a:p>
          <a:p>
            <a:pPr lvl="1"/>
            <a:r>
              <a:rPr kumimoji="1" lang="zh-TW" altLang="en-US" dirty="0" smtClean="0">
                <a:sym typeface="Wingdings"/>
              </a:rPr>
              <a:t>但是記得不要用</a:t>
            </a:r>
            <a:r>
              <a:rPr kumimoji="1" lang="zh-TW" altLang="zh-TW" dirty="0" smtClean="0">
                <a:sym typeface="Wingdings"/>
              </a:rPr>
              <a:t>#</a:t>
            </a:r>
            <a:r>
              <a:rPr kumimoji="1" lang="en-US" altLang="zh-TW" dirty="0" smtClean="0">
                <a:sym typeface="Wingdings"/>
              </a:rPr>
              <a:t>define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(</a:t>
            </a:r>
            <a:r>
              <a:rPr kumimoji="1" lang="zh-TW" altLang="en-US" dirty="0" smtClean="0">
                <a:sym typeface="Wingdings"/>
              </a:rPr>
              <a:t>不需要用</a:t>
            </a:r>
            <a:r>
              <a:rPr kumimoji="1" lang="en-US" altLang="zh-TW" dirty="0" smtClean="0">
                <a:sym typeface="Wingdings"/>
              </a:rPr>
              <a:t>macro)</a:t>
            </a:r>
          </a:p>
          <a:p>
            <a:pPr lvl="1"/>
            <a:r>
              <a:rPr kumimoji="1" lang="zh-TW" altLang="en-US" dirty="0" smtClean="0">
                <a:sym typeface="Wingdings"/>
              </a:rPr>
              <a:t>用法：</a:t>
            </a:r>
            <a:r>
              <a:rPr kumimoji="1" lang="en-US" altLang="zh-TW" dirty="0" smtClean="0">
                <a:sym typeface="Wingdings"/>
              </a:rPr>
              <a:t>  vector&lt;type&gt;  </a:t>
            </a:r>
            <a:r>
              <a:rPr kumimoji="1" lang="en-US" altLang="zh-TW" dirty="0" err="1" smtClean="0">
                <a:sym typeface="Wingdings"/>
              </a:rPr>
              <a:t>variable_name</a:t>
            </a:r>
            <a:r>
              <a:rPr kumimoji="1" lang="en-US" altLang="zh-TW" dirty="0" smtClean="0">
                <a:sym typeface="Wingdings"/>
              </a:rPr>
              <a:t> (elements);</a:t>
            </a:r>
          </a:p>
          <a:p>
            <a:pPr lvl="1"/>
            <a:r>
              <a:rPr kumimoji="1" lang="en-US" altLang="zh-TW" dirty="0">
                <a:sym typeface="Wingdings"/>
              </a:rPr>
              <a:t>e</a:t>
            </a:r>
            <a:r>
              <a:rPr kumimoji="1" lang="en-US" altLang="zh-TW" dirty="0" smtClean="0">
                <a:sym typeface="Wingdings"/>
              </a:rPr>
              <a:t>xample:   vector&lt;</a:t>
            </a:r>
            <a:r>
              <a:rPr kumimoji="1" lang="en-US" altLang="zh-TW" dirty="0" err="1" smtClean="0">
                <a:sym typeface="Wingdings"/>
              </a:rPr>
              <a:t>int</a:t>
            </a:r>
            <a:r>
              <a:rPr kumimoji="1" lang="en-US" altLang="zh-TW" dirty="0" smtClean="0">
                <a:sym typeface="Wingdings"/>
              </a:rPr>
              <a:t>&gt; </a:t>
            </a:r>
            <a:r>
              <a:rPr kumimoji="1" lang="en-US" altLang="zh-TW" dirty="0" err="1" smtClean="0">
                <a:sym typeface="Wingdings"/>
              </a:rPr>
              <a:t>vec</a:t>
            </a:r>
            <a:r>
              <a:rPr kumimoji="1" lang="en-US" altLang="zh-TW" dirty="0" smtClean="0">
                <a:sym typeface="Wingdings"/>
              </a:rPr>
              <a:t> (4);</a:t>
            </a:r>
          </a:p>
          <a:p>
            <a:pPr lvl="1"/>
            <a:endParaRPr kumimoji="1" lang="en-US" altLang="zh-TW" dirty="0" smtClean="0">
              <a:sym typeface="Wingdings"/>
            </a:endParaRPr>
          </a:p>
          <a:p>
            <a:pPr lvl="1"/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561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Array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(cont.)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Vectors (cont.)</a:t>
            </a:r>
          </a:p>
          <a:p>
            <a:pPr lvl="1"/>
            <a:r>
              <a:rPr kumimoji="1" lang="zh-TW" altLang="en-US" dirty="0" smtClean="0"/>
              <a:t>常用</a:t>
            </a:r>
            <a:r>
              <a:rPr kumimoji="1" lang="en-US" altLang="zh-TW" dirty="0" smtClean="0"/>
              <a:t> function:  </a:t>
            </a:r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要印出</a:t>
            </a:r>
            <a:r>
              <a:rPr kumimoji="1" lang="en-US" altLang="zh-TW" dirty="0" smtClean="0"/>
              <a:t>vector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element: </a:t>
            </a:r>
          </a:p>
          <a:p>
            <a:pPr lvl="2"/>
            <a:r>
              <a:rPr kumimoji="1" lang="en-US" altLang="zh-TW" dirty="0" smtClean="0"/>
              <a:t>iterator, .size(), range-based for loop(C++11)</a:t>
            </a:r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/>
          </a:p>
          <a:p>
            <a:pPr lvl="1"/>
            <a:endParaRPr kumimoji="1" lang="zh-TW" altLang="en-US" dirty="0"/>
          </a:p>
        </p:txBody>
      </p:sp>
      <p:pic>
        <p:nvPicPr>
          <p:cNvPr id="4" name="圖片 3" descr="common_vector_function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211" y="1826218"/>
            <a:ext cx="4826789" cy="325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Outline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1. C basic review</a:t>
            </a:r>
          </a:p>
          <a:p>
            <a:r>
              <a:rPr kumimoji="1" lang="en-US" altLang="zh-TW" dirty="0" smtClean="0"/>
              <a:t>2. </a:t>
            </a:r>
            <a:r>
              <a:rPr kumimoji="1" lang="en-US" altLang="zh-TW" dirty="0"/>
              <a:t>B</a:t>
            </a:r>
            <a:r>
              <a:rPr kumimoji="1" lang="en-US" altLang="zh-TW" dirty="0" smtClean="0"/>
              <a:t>asic I/O</a:t>
            </a:r>
          </a:p>
          <a:p>
            <a:r>
              <a:rPr kumimoji="1" lang="en-US" altLang="zh-TW" dirty="0" smtClean="0"/>
              <a:t>3. Pointer</a:t>
            </a:r>
          </a:p>
          <a:p>
            <a:r>
              <a:rPr kumimoji="1" lang="en-US" altLang="zh-TW" dirty="0" smtClean="0"/>
              <a:t>4. Array</a:t>
            </a:r>
          </a:p>
          <a:p>
            <a:r>
              <a:rPr kumimoji="1" lang="en-US" altLang="zh-TW" dirty="0" smtClean="0"/>
              <a:t>5. </a:t>
            </a:r>
            <a:r>
              <a:rPr kumimoji="1" lang="en-US" altLang="zh-TW" dirty="0"/>
              <a:t>F</a:t>
            </a:r>
            <a:r>
              <a:rPr kumimoji="1" lang="en-US" altLang="zh-TW" dirty="0" smtClean="0"/>
              <a:t>ile processing</a:t>
            </a:r>
          </a:p>
          <a:p>
            <a:r>
              <a:rPr kumimoji="1" lang="en-US" altLang="zh-TW" dirty="0" smtClean="0"/>
              <a:t>6. Reference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460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Practice *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1. </a:t>
            </a:r>
            <a:r>
              <a:rPr kumimoji="1" lang="zh-TW" altLang="en-US" dirty="0" smtClean="0"/>
              <a:t>試著用</a:t>
            </a:r>
            <a:r>
              <a:rPr kumimoji="1" lang="en-US" altLang="zh-TW" dirty="0" smtClean="0"/>
              <a:t>vector</a:t>
            </a:r>
            <a:r>
              <a:rPr kumimoji="1" lang="zh-TW" altLang="en-US" dirty="0" smtClean="0"/>
              <a:t>去儲存費布納西數列的前</a:t>
            </a:r>
            <a:r>
              <a:rPr kumimoji="1" lang="en-US" altLang="zh-TW" dirty="0" smtClean="0"/>
              <a:t>20</a:t>
            </a:r>
            <a:r>
              <a:rPr kumimoji="1" lang="zh-TW" altLang="en-US" dirty="0" smtClean="0"/>
              <a:t>個數字，再把</a:t>
            </a:r>
            <a:r>
              <a:rPr kumimoji="1" lang="en-US" altLang="zh-TW" dirty="0" smtClean="0"/>
              <a:t>vector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element</a:t>
            </a:r>
            <a:r>
              <a:rPr kumimoji="1" lang="zh-TW" altLang="en-US" dirty="0" smtClean="0"/>
              <a:t>一個一個印出來</a:t>
            </a:r>
            <a:endParaRPr kumimoji="1" lang="en-US" altLang="zh-TW" dirty="0" smtClean="0"/>
          </a:p>
          <a:p>
            <a:r>
              <a:rPr kumimoji="1" lang="en-US" altLang="zh-TW" dirty="0" smtClean="0"/>
              <a:t>2. </a:t>
            </a:r>
            <a:r>
              <a:rPr kumimoji="1" lang="zh-TW" altLang="en-US" dirty="0" smtClean="0"/>
              <a:t>寫一個程式，使用者能夠自己輸入長度不一的</a:t>
            </a:r>
            <a:r>
              <a:rPr kumimoji="1" lang="en-US" altLang="zh-TW" dirty="0" smtClean="0"/>
              <a:t>5</a:t>
            </a:r>
            <a:r>
              <a:rPr kumimoji="1" lang="zh-TW" altLang="en-US" dirty="0" smtClean="0"/>
              <a:t>個</a:t>
            </a:r>
            <a:r>
              <a:rPr kumimoji="1" lang="en-US" altLang="zh-TW" dirty="0" smtClean="0"/>
              <a:t>vector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element</a:t>
            </a:r>
            <a:r>
              <a:rPr kumimoji="1" lang="zh-TW" altLang="en-US" dirty="0" smtClean="0"/>
              <a:t>，然後倒著把那些</a:t>
            </a:r>
            <a:r>
              <a:rPr kumimoji="1" lang="en-US" altLang="zh-TW" dirty="0" smtClean="0"/>
              <a:t>element</a:t>
            </a:r>
            <a:r>
              <a:rPr kumimoji="1" lang="zh-TW" altLang="en-US" dirty="0" smtClean="0"/>
              <a:t>印出來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小提示：可以用</a:t>
            </a:r>
            <a:r>
              <a:rPr kumimoji="1" lang="zh-TW" altLang="zh-TW" dirty="0"/>
              <a:t> </a:t>
            </a:r>
            <a:r>
              <a:rPr kumimoji="1" lang="en-US" altLang="zh-TW" dirty="0" smtClean="0"/>
              <a:t>back()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&amp;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pop_back</a:t>
            </a:r>
            <a:r>
              <a:rPr kumimoji="1" lang="en-US" altLang="zh-TW" dirty="0" smtClean="0"/>
              <a:t>()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271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12" name="內容版面配置區 11" descr="Screen Shot 2016-03-14 at 9.57.59 A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426" r="-41426"/>
          <a:stretch>
            <a:fillRect/>
          </a:stretch>
        </p:blipFill>
        <p:spPr>
          <a:xfrm>
            <a:off x="1435608" y="274638"/>
            <a:ext cx="7498080" cy="5973762"/>
          </a:xfrm>
        </p:spPr>
      </p:pic>
    </p:spTree>
    <p:extLst>
      <p:ext uri="{BB962C8B-B14F-4D97-AF65-F5344CB8AC3E}">
        <p14:creationId xmlns:p14="http://schemas.microsoft.com/office/powerpoint/2010/main" val="185291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File processing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處理檔案的讀寫：</a:t>
            </a:r>
            <a:endParaRPr kumimoji="1" lang="en-US" altLang="zh-TW" dirty="0" smtClean="0"/>
          </a:p>
          <a:p>
            <a:pPr marL="365760" lvl="2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1" lang="zh-TW" altLang="en-US" dirty="0"/>
              <a:t>檔名 </a:t>
            </a:r>
            <a:r>
              <a:rPr kumimoji="1" lang="zh-TW" altLang="en-US" dirty="0">
                <a:sym typeface="Wingdings"/>
              </a:rPr>
              <a:t> 開檔  讀</a:t>
            </a:r>
            <a:r>
              <a:rPr kumimoji="1" lang="en-US" altLang="zh-TW" dirty="0">
                <a:sym typeface="Wingdings"/>
              </a:rPr>
              <a:t>/</a:t>
            </a:r>
            <a:r>
              <a:rPr kumimoji="1" lang="zh-TW" altLang="en-US" dirty="0">
                <a:sym typeface="Wingdings"/>
              </a:rPr>
              <a:t>寫  關檔</a:t>
            </a:r>
            <a:endParaRPr kumimoji="1" lang="en-US" altLang="zh-TW" dirty="0"/>
          </a:p>
          <a:p>
            <a:r>
              <a:rPr kumimoji="1" lang="zh-TW" altLang="en-US" dirty="0" smtClean="0"/>
              <a:t>要</a:t>
            </a:r>
            <a:r>
              <a:rPr kumimoji="1" lang="en-US" altLang="zh-TW" dirty="0" smtClean="0"/>
              <a:t>#include&lt;</a:t>
            </a:r>
            <a:r>
              <a:rPr kumimoji="1" lang="en-US" altLang="zh-TW" dirty="0" err="1" smtClean="0"/>
              <a:t>fstream</a:t>
            </a:r>
            <a:r>
              <a:rPr kumimoji="1" lang="en-US" altLang="zh-TW" dirty="0" smtClean="0"/>
              <a:t>&gt;</a:t>
            </a:r>
          </a:p>
          <a:p>
            <a:endParaRPr kumimoji="1"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400689"/>
              </p:ext>
            </p:extLst>
          </p:nvPr>
        </p:nvGraphicFramePr>
        <p:xfrm>
          <a:off x="1668695" y="3179799"/>
          <a:ext cx="6771920" cy="3115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6004"/>
                <a:gridCol w="5385916"/>
              </a:tblGrid>
              <a:tr h="519217">
                <a:tc>
                  <a:txBody>
                    <a:bodyPr/>
                    <a:lstStyle/>
                    <a:p>
                      <a:r>
                        <a:rPr lang="en-US" altLang="zh-TW" sz="2200" dirty="0" err="1" smtClean="0"/>
                        <a:t>ios</a:t>
                      </a:r>
                      <a:r>
                        <a:rPr lang="en-US" altLang="zh-TW" sz="2200" dirty="0" smtClean="0"/>
                        <a:t>::app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200" dirty="0" smtClean="0"/>
                        <a:t>從檔案結尾寫入</a:t>
                      </a:r>
                      <a:r>
                        <a:rPr lang="en-US" altLang="zh-TW" sz="2200" dirty="0" smtClean="0"/>
                        <a:t>(</a:t>
                      </a:r>
                      <a:r>
                        <a:rPr lang="zh-TW" altLang="en-US" sz="2200" dirty="0" smtClean="0"/>
                        <a:t>輸出</a:t>
                      </a:r>
                      <a:r>
                        <a:rPr lang="en-US" altLang="zh-TW" sz="2200" dirty="0" smtClean="0"/>
                        <a:t>)</a:t>
                      </a:r>
                      <a:r>
                        <a:rPr lang="zh-TW" altLang="en-US" sz="2200" dirty="0" smtClean="0"/>
                        <a:t>資料</a:t>
                      </a:r>
                      <a:endParaRPr lang="zh-TW" altLang="en-US" sz="2200" dirty="0"/>
                    </a:p>
                  </a:txBody>
                  <a:tcPr/>
                </a:tc>
              </a:tr>
              <a:tr h="519217">
                <a:tc>
                  <a:txBody>
                    <a:bodyPr/>
                    <a:lstStyle/>
                    <a:p>
                      <a:r>
                        <a:rPr lang="en-US" altLang="zh-TW" sz="2200" dirty="0" err="1" smtClean="0"/>
                        <a:t>ios</a:t>
                      </a:r>
                      <a:r>
                        <a:rPr lang="en-US" altLang="zh-TW" sz="2200" dirty="0" smtClean="0"/>
                        <a:t>::in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200" dirty="0" smtClean="0"/>
                        <a:t>檔案開啟為讀取狀態</a:t>
                      </a:r>
                      <a:endParaRPr lang="zh-TW" altLang="en-US" sz="2200" dirty="0"/>
                    </a:p>
                  </a:txBody>
                  <a:tcPr/>
                </a:tc>
              </a:tr>
              <a:tr h="519217">
                <a:tc>
                  <a:txBody>
                    <a:bodyPr/>
                    <a:lstStyle/>
                    <a:p>
                      <a:r>
                        <a:rPr lang="en-US" altLang="zh-TW" sz="2200" dirty="0" err="1" smtClean="0"/>
                        <a:t>ios</a:t>
                      </a:r>
                      <a:r>
                        <a:rPr lang="en-US" altLang="zh-TW" sz="2200" dirty="0" smtClean="0"/>
                        <a:t>::</a:t>
                      </a:r>
                      <a:r>
                        <a:rPr lang="zh-TW" altLang="en-US" sz="2200" dirty="0" smtClean="0"/>
                        <a:t>o</a:t>
                      </a:r>
                      <a:r>
                        <a:rPr lang="en-US" altLang="zh-TW" sz="2200" dirty="0" err="1" smtClean="0"/>
                        <a:t>ut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200" dirty="0" smtClean="0"/>
                        <a:t>檔案開啟為寫入狀態</a:t>
                      </a:r>
                      <a:endParaRPr lang="zh-TW" altLang="en-US" sz="2200" dirty="0"/>
                    </a:p>
                  </a:txBody>
                  <a:tcPr/>
                </a:tc>
              </a:tr>
              <a:tr h="519217">
                <a:tc>
                  <a:txBody>
                    <a:bodyPr/>
                    <a:lstStyle/>
                    <a:p>
                      <a:r>
                        <a:rPr lang="en-US" altLang="zh-TW" sz="2200" dirty="0" err="1" smtClean="0"/>
                        <a:t>ios</a:t>
                      </a:r>
                      <a:r>
                        <a:rPr lang="en-US" altLang="zh-TW" sz="2200" dirty="0" smtClean="0"/>
                        <a:t>::ate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200" dirty="0" smtClean="0"/>
                        <a:t>從檔案結尾讀取和輸入資料</a:t>
                      </a:r>
                      <a:endParaRPr lang="zh-TW" altLang="en-US" sz="2200" dirty="0"/>
                    </a:p>
                  </a:txBody>
                  <a:tcPr/>
                </a:tc>
              </a:tr>
              <a:tr h="519217">
                <a:tc>
                  <a:txBody>
                    <a:bodyPr/>
                    <a:lstStyle/>
                    <a:p>
                      <a:r>
                        <a:rPr lang="en-US" altLang="zh-TW" sz="2200" dirty="0" err="1" smtClean="0"/>
                        <a:t>ios</a:t>
                      </a:r>
                      <a:r>
                        <a:rPr lang="en-US" altLang="zh-TW" sz="2200" dirty="0" smtClean="0"/>
                        <a:t>::</a:t>
                      </a:r>
                      <a:r>
                        <a:rPr lang="en-US" altLang="zh-TW" sz="2200" dirty="0" err="1" smtClean="0"/>
                        <a:t>trunc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200" dirty="0" smtClean="0"/>
                        <a:t>如果檔案存在，開啟時清除資料</a:t>
                      </a:r>
                      <a:endParaRPr lang="zh-TW" altLang="en-US" sz="2200" dirty="0"/>
                    </a:p>
                  </a:txBody>
                  <a:tcPr/>
                </a:tc>
              </a:tr>
              <a:tr h="519217">
                <a:tc>
                  <a:txBody>
                    <a:bodyPr/>
                    <a:lstStyle/>
                    <a:p>
                      <a:r>
                        <a:rPr lang="en-US" altLang="zh-TW" sz="2200" dirty="0" err="1" smtClean="0"/>
                        <a:t>ios</a:t>
                      </a:r>
                      <a:r>
                        <a:rPr lang="en-US" altLang="zh-TW" sz="2200" dirty="0" smtClean="0"/>
                        <a:t>::binary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200" dirty="0" smtClean="0"/>
                        <a:t>以二進位模式開檔</a:t>
                      </a:r>
                      <a:r>
                        <a:rPr lang="en-US" altLang="zh-TW" sz="2200" dirty="0" smtClean="0"/>
                        <a:t>(</a:t>
                      </a:r>
                      <a:r>
                        <a:rPr lang="zh-TW" altLang="en-US" sz="2200" dirty="0" smtClean="0"/>
                        <a:t>預設文字模式</a:t>
                      </a:r>
                      <a:r>
                        <a:rPr lang="en-US" altLang="zh-TW" sz="2200" dirty="0" smtClean="0"/>
                        <a:t>)</a:t>
                      </a:r>
                      <a:endParaRPr lang="zh-TW" alt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4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File processing (cont.)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輸出到檔案：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用</a:t>
            </a:r>
            <a:r>
              <a:rPr kumimoji="1" lang="en-US" altLang="zh-TW" dirty="0" err="1" smtClean="0"/>
              <a:t>ofstream</a:t>
            </a:r>
            <a:r>
              <a:rPr kumimoji="1" lang="zh-TW" altLang="en-US" dirty="0" smtClean="0"/>
              <a:t>輸出，和</a:t>
            </a:r>
            <a:r>
              <a:rPr kumimoji="1" lang="en-US" altLang="zh-TW" dirty="0" err="1" smtClean="0"/>
              <a:t>cout</a:t>
            </a:r>
            <a:r>
              <a:rPr kumimoji="1" lang="zh-TW" altLang="en-US" dirty="0" smtClean="0"/>
              <a:t>一樣用法</a:t>
            </a:r>
            <a:r>
              <a:rPr kumimoji="1" lang="en-US" altLang="zh-TW" dirty="0" smtClean="0"/>
              <a:t>&lt;&lt;</a:t>
            </a:r>
          </a:p>
          <a:p>
            <a:pPr lvl="1"/>
            <a:r>
              <a:rPr kumimoji="1" lang="zh-TW" altLang="en-US" dirty="0" smtClean="0"/>
              <a:t>可以用</a:t>
            </a:r>
            <a:r>
              <a:rPr kumimoji="1" lang="en-US" altLang="zh-TW" dirty="0" err="1" smtClean="0"/>
              <a:t>contructor</a:t>
            </a:r>
            <a:r>
              <a:rPr kumimoji="1" lang="zh-TW" altLang="en-US" dirty="0" smtClean="0"/>
              <a:t>直接開檔輸出，或者用</a:t>
            </a:r>
            <a:r>
              <a:rPr kumimoji="1" lang="en-US" altLang="zh-TW" dirty="0" smtClean="0"/>
              <a:t>open() </a:t>
            </a:r>
            <a:r>
              <a:rPr kumimoji="1" lang="zh-TW" altLang="en-US" dirty="0" smtClean="0"/>
              <a:t>來做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ex: </a:t>
            </a:r>
            <a:r>
              <a:rPr kumimoji="1" lang="en-US" altLang="zh-TW" dirty="0" err="1" smtClean="0"/>
              <a:t>ofstream</a:t>
            </a:r>
            <a:r>
              <a:rPr kumimoji="1" lang="en-US" altLang="zh-TW" dirty="0" smtClean="0"/>
              <a:t> test1(“test1.txt”, </a:t>
            </a:r>
            <a:r>
              <a:rPr kumimoji="1" lang="en-US" altLang="zh-TW" dirty="0" err="1" smtClean="0"/>
              <a:t>ios</a:t>
            </a:r>
            <a:r>
              <a:rPr kumimoji="1" lang="en-US" altLang="zh-TW" dirty="0" smtClean="0"/>
              <a:t>::out);</a:t>
            </a:r>
            <a:br>
              <a:rPr kumimoji="1" lang="en-US" altLang="zh-TW" dirty="0" smtClean="0"/>
            </a:br>
            <a:r>
              <a:rPr kumimoji="1" lang="en-US" altLang="zh-TW" dirty="0" smtClean="0"/>
              <a:t>or: </a:t>
            </a:r>
            <a:r>
              <a:rPr kumimoji="1" lang="en-US" altLang="zh-TW" dirty="0" err="1" smtClean="0"/>
              <a:t>ofstream</a:t>
            </a:r>
            <a:r>
              <a:rPr kumimoji="1" lang="en-US" altLang="zh-TW" dirty="0" smtClean="0"/>
              <a:t> test1;   test1().open(“test1.txt”, </a:t>
            </a:r>
            <a:r>
              <a:rPr kumimoji="1" lang="en-US" altLang="zh-TW" dirty="0" err="1" smtClean="0"/>
              <a:t>ios</a:t>
            </a:r>
            <a:r>
              <a:rPr kumimoji="1" lang="en-US" altLang="zh-TW" dirty="0" smtClean="0"/>
              <a:t>::out);</a:t>
            </a:r>
          </a:p>
          <a:p>
            <a:pPr lvl="1"/>
            <a:r>
              <a:rPr kumimoji="1" lang="zh-TW" altLang="en-US" dirty="0" smtClean="0"/>
              <a:t>記得用</a:t>
            </a:r>
            <a:r>
              <a:rPr kumimoji="1" lang="en-US" altLang="zh-TW" dirty="0" smtClean="0"/>
              <a:t>close()</a:t>
            </a:r>
            <a:r>
              <a:rPr kumimoji="1" lang="zh-TW" altLang="en-US" dirty="0" smtClean="0"/>
              <a:t>來關掉檔案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607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File processing (cont.)</a:t>
            </a:r>
            <a:endParaRPr kumimoji="1" lang="zh-TW" altLang="en-US" dirty="0"/>
          </a:p>
        </p:txBody>
      </p:sp>
      <p:pic>
        <p:nvPicPr>
          <p:cNvPr id="4" name="內容版面配置區 3" descr="file_output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2" b="14612"/>
          <a:stretch>
            <a:fillRect/>
          </a:stretch>
        </p:blipFill>
        <p:spPr>
          <a:xfrm>
            <a:off x="1435608" y="1709866"/>
            <a:ext cx="5765515" cy="3691336"/>
          </a:xfrm>
        </p:spPr>
      </p:pic>
      <p:pic>
        <p:nvPicPr>
          <p:cNvPr id="5" name="圖片 4" descr="file_output_resul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5555828"/>
            <a:ext cx="4299503" cy="89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9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File processing (cont.)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從檔案輸入：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用</a:t>
            </a:r>
            <a:r>
              <a:rPr kumimoji="1" lang="en-US" altLang="zh-TW" dirty="0" err="1"/>
              <a:t>i</a:t>
            </a:r>
            <a:r>
              <a:rPr kumimoji="1" lang="en-US" altLang="zh-TW" dirty="0" err="1" smtClean="0"/>
              <a:t>fstream</a:t>
            </a:r>
            <a:r>
              <a:rPr kumimoji="1" lang="zh-TW" altLang="en-US" dirty="0" smtClean="0"/>
              <a:t>輸出，和</a:t>
            </a:r>
            <a:r>
              <a:rPr kumimoji="1" lang="en-US" altLang="zh-TW" dirty="0" err="1" smtClean="0"/>
              <a:t>cin</a:t>
            </a:r>
            <a:r>
              <a:rPr kumimoji="1" lang="zh-TW" altLang="en-US" dirty="0" smtClean="0"/>
              <a:t>一樣用</a:t>
            </a:r>
            <a:r>
              <a:rPr kumimoji="1" lang="zh-TW" altLang="zh-TW" dirty="0" smtClean="0"/>
              <a:t>&gt;</a:t>
            </a:r>
            <a:r>
              <a:rPr kumimoji="1" lang="en-US" altLang="zh-TW" dirty="0" smtClean="0"/>
              <a:t>&gt;</a:t>
            </a:r>
          </a:p>
          <a:p>
            <a:pPr lvl="1"/>
            <a:r>
              <a:rPr kumimoji="1" lang="zh-TW" altLang="en-US" dirty="0" smtClean="0"/>
              <a:t>可以用</a:t>
            </a:r>
            <a:r>
              <a:rPr kumimoji="1" lang="en-US" altLang="zh-TW" dirty="0" err="1" smtClean="0"/>
              <a:t>contructor</a:t>
            </a:r>
            <a:r>
              <a:rPr kumimoji="1" lang="zh-TW" altLang="en-US" dirty="0" smtClean="0"/>
              <a:t>直接開檔輸出，或者用</a:t>
            </a:r>
            <a:r>
              <a:rPr kumimoji="1" lang="en-US" altLang="zh-TW" dirty="0" smtClean="0"/>
              <a:t>open() </a:t>
            </a:r>
            <a:r>
              <a:rPr kumimoji="1" lang="zh-TW" altLang="en-US" dirty="0" smtClean="0"/>
              <a:t>來做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ex: </a:t>
            </a:r>
            <a:r>
              <a:rPr kumimoji="1" lang="zh-TW" altLang="zh-TW" dirty="0"/>
              <a:t>i</a:t>
            </a:r>
            <a:r>
              <a:rPr kumimoji="1" lang="en-US" altLang="zh-TW" dirty="0" err="1" smtClean="0"/>
              <a:t>fstream</a:t>
            </a:r>
            <a:r>
              <a:rPr kumimoji="1" lang="en-US" altLang="zh-TW" dirty="0" smtClean="0"/>
              <a:t> test</a:t>
            </a:r>
            <a:r>
              <a:rPr kumimoji="1" lang="zh-TW" altLang="zh-TW" dirty="0"/>
              <a:t>1</a:t>
            </a:r>
            <a:r>
              <a:rPr kumimoji="1" lang="en-US" altLang="zh-TW" dirty="0" smtClean="0"/>
              <a:t>(“test</a:t>
            </a:r>
            <a:r>
              <a:rPr kumimoji="1" lang="zh-TW" altLang="zh-TW" dirty="0"/>
              <a:t>1</a:t>
            </a:r>
            <a:r>
              <a:rPr kumimoji="1" lang="en-US" altLang="zh-TW" dirty="0" smtClean="0"/>
              <a:t>.txt”, </a:t>
            </a:r>
            <a:r>
              <a:rPr kumimoji="1" lang="en-US" altLang="zh-TW" dirty="0" err="1" smtClean="0"/>
              <a:t>ios</a:t>
            </a:r>
            <a:r>
              <a:rPr kumimoji="1" lang="en-US" altLang="zh-TW" dirty="0" smtClean="0"/>
              <a:t>::in);</a:t>
            </a:r>
            <a:br>
              <a:rPr kumimoji="1" lang="en-US" altLang="zh-TW" dirty="0" smtClean="0"/>
            </a:br>
            <a:r>
              <a:rPr kumimoji="1" lang="en-US" altLang="zh-TW" dirty="0" smtClean="0"/>
              <a:t>or: </a:t>
            </a:r>
            <a:r>
              <a:rPr kumimoji="1" lang="zh-TW" altLang="zh-TW" dirty="0" err="1"/>
              <a:t>i</a:t>
            </a:r>
            <a:r>
              <a:rPr kumimoji="1" lang="en-US" altLang="zh-TW" dirty="0" err="1" smtClean="0"/>
              <a:t>fstream</a:t>
            </a:r>
            <a:r>
              <a:rPr kumimoji="1" lang="en-US" altLang="zh-TW" dirty="0" smtClean="0"/>
              <a:t> test1;   test1().open(“test1.txt”, </a:t>
            </a:r>
            <a:r>
              <a:rPr kumimoji="1" lang="en-US" altLang="zh-TW" dirty="0" err="1" smtClean="0"/>
              <a:t>ios</a:t>
            </a:r>
            <a:r>
              <a:rPr kumimoji="1" lang="en-US" altLang="zh-TW" dirty="0" smtClean="0"/>
              <a:t>::in);</a:t>
            </a:r>
          </a:p>
          <a:p>
            <a:pPr lvl="1"/>
            <a:r>
              <a:rPr kumimoji="1" lang="zh-TW" altLang="en-US" dirty="0" smtClean="0"/>
              <a:t>記得用</a:t>
            </a:r>
            <a:r>
              <a:rPr kumimoji="1" lang="en-US" altLang="zh-TW" dirty="0" smtClean="0"/>
              <a:t>close()</a:t>
            </a:r>
            <a:r>
              <a:rPr kumimoji="1" lang="zh-TW" altLang="en-US" dirty="0" smtClean="0"/>
              <a:t>來關掉檔案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333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File processing (cont.)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輸入檔案</a:t>
            </a:r>
            <a:endParaRPr kumimoji="1" lang="zh-TW" altLang="en-US" dirty="0"/>
          </a:p>
        </p:txBody>
      </p:sp>
      <p:pic>
        <p:nvPicPr>
          <p:cNvPr id="4" name="圖片 3" descr="read_file_inpu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2073675"/>
            <a:ext cx="4432629" cy="4827723"/>
          </a:xfrm>
          <a:prstGeom prst="rect">
            <a:avLst/>
          </a:prstGeom>
        </p:spPr>
      </p:pic>
      <p:pic>
        <p:nvPicPr>
          <p:cNvPr id="5" name="圖片 4" descr="read_file_resul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988" y="2896501"/>
            <a:ext cx="39497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Practices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1. </a:t>
            </a:r>
            <a:r>
              <a:rPr kumimoji="1" lang="zh-TW" altLang="en-US" dirty="0" smtClean="0"/>
              <a:t>寫一個程式能夠不斷輸入不同學校到檔案內，然後取名檔案叫</a:t>
            </a:r>
            <a:r>
              <a:rPr kumimoji="1" lang="en-US" altLang="zh-TW" dirty="0" err="1" smtClean="0"/>
              <a:t>schools.txt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要能判斷輸入要做結束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smtClean="0"/>
              <a:t>2. </a:t>
            </a:r>
            <a:r>
              <a:rPr kumimoji="1" lang="zh-TW" altLang="en-US" dirty="0" smtClean="0"/>
              <a:t>創造一個</a:t>
            </a:r>
            <a:r>
              <a:rPr kumimoji="1" lang="en-US" altLang="zh-TW" dirty="0" err="1" smtClean="0"/>
              <a:t>name.txt</a:t>
            </a:r>
            <a:r>
              <a:rPr kumimoji="1" lang="zh-TW" altLang="en-US" dirty="0" smtClean="0"/>
              <a:t>並至少打</a:t>
            </a:r>
            <a:r>
              <a:rPr kumimoji="1" lang="zh-TW" altLang="zh-TW" dirty="0" smtClean="0"/>
              <a:t>3</a:t>
            </a:r>
            <a:r>
              <a:rPr kumimoji="1" lang="zh-TW" altLang="en-US" dirty="0" smtClean="0"/>
              <a:t>行不同名字</a:t>
            </a:r>
            <a:r>
              <a:rPr kumimoji="1" lang="zh-TW" altLang="en-US" smtClean="0"/>
              <a:t>；程式中一行一行讀取檔案內容直到讀完為止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5715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endParaRPr kumimoji="1" lang="en-US" altLang="zh-TW" dirty="0"/>
          </a:p>
          <a:p>
            <a:pPr marL="82296" indent="0" algn="ctr">
              <a:buNone/>
            </a:pPr>
            <a:endParaRPr kumimoji="1" lang="en-US" altLang="zh-TW" dirty="0"/>
          </a:p>
          <a:p>
            <a:pPr marL="82296" indent="0">
              <a:buNone/>
            </a:pPr>
            <a:r>
              <a:rPr kumimoji="1" lang="zh-TW" altLang="en-US" sz="5400" dirty="0" smtClean="0"/>
              <a:t>           </a:t>
            </a:r>
            <a:r>
              <a:rPr kumimoji="1" lang="zh-TW" altLang="zh-TW" sz="5400" dirty="0" smtClean="0"/>
              <a:t>Q</a:t>
            </a:r>
            <a:r>
              <a:rPr kumimoji="1" lang="zh-TW" altLang="en-US" sz="5400" dirty="0" smtClean="0"/>
              <a:t> </a:t>
            </a:r>
            <a:r>
              <a:rPr kumimoji="1" lang="en-US" altLang="zh-TW" sz="5400" dirty="0" smtClean="0"/>
              <a:t>&amp;</a:t>
            </a:r>
            <a:r>
              <a:rPr kumimoji="1" lang="zh-TW" altLang="en-US" sz="5400" dirty="0" smtClean="0"/>
              <a:t> </a:t>
            </a:r>
            <a:r>
              <a:rPr kumimoji="1" lang="en-US" altLang="zh-TW" sz="5400" dirty="0" smtClean="0"/>
              <a:t>A</a:t>
            </a:r>
            <a:r>
              <a:rPr kumimoji="1" lang="zh-TW" altLang="en-US" sz="5400" dirty="0" smtClean="0"/>
              <a:t> </a:t>
            </a:r>
            <a:endParaRPr kumimoji="1"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3761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Reference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 smtClean="0">
                <a:hlinkClick r:id="rId2"/>
              </a:rPr>
              <a:t>http</a:t>
            </a:r>
            <a:r>
              <a:rPr kumimoji="1" lang="en-US" altLang="zh-TW" sz="2000" dirty="0">
                <a:hlinkClick r:id="rId2"/>
              </a:rPr>
              <a:t>://www.cprogramming.com/reference/preprocessor/</a:t>
            </a:r>
            <a:r>
              <a:rPr kumimoji="1" lang="en-US" altLang="zh-TW" sz="2000" dirty="0" smtClean="0">
                <a:hlinkClick r:id="rId2"/>
              </a:rPr>
              <a:t>ifndef.html</a:t>
            </a:r>
            <a:endParaRPr kumimoji="1" lang="en-US" altLang="zh-TW" sz="2000" dirty="0" smtClean="0"/>
          </a:p>
          <a:p>
            <a:r>
              <a:rPr kumimoji="1" lang="en-US" altLang="zh-TW" sz="2000" dirty="0">
                <a:hlinkClick r:id="rId3"/>
              </a:rPr>
              <a:t>http://www.cprogramming.com/</a:t>
            </a:r>
            <a:r>
              <a:rPr kumimoji="1" lang="en-US" altLang="zh-TW" sz="2000" dirty="0" smtClean="0">
                <a:hlinkClick r:id="rId3"/>
              </a:rPr>
              <a:t>declare_vs_define.html</a:t>
            </a:r>
            <a:endParaRPr kumimoji="1" lang="en-US" altLang="zh-TW" sz="2000" dirty="0" smtClean="0"/>
          </a:p>
          <a:p>
            <a:r>
              <a:rPr kumimoji="1" lang="en-US" altLang="zh-TW" sz="2000" dirty="0">
                <a:hlinkClick r:id="rId4"/>
              </a:rPr>
              <a:t>http://www.cplusplus.com/reference/cstdio/printf</a:t>
            </a:r>
            <a:r>
              <a:rPr kumimoji="1" lang="en-US" altLang="zh-TW" sz="2000" dirty="0" smtClean="0">
                <a:hlinkClick r:id="rId4"/>
              </a:rPr>
              <a:t>/</a:t>
            </a:r>
            <a:endParaRPr kumimoji="1" lang="en-US" altLang="zh-TW" sz="2000" dirty="0" smtClean="0"/>
          </a:p>
          <a:p>
            <a:r>
              <a:rPr kumimoji="1" lang="en-US" altLang="zh-TW" sz="2000" dirty="0">
                <a:hlinkClick r:id="rId5"/>
              </a:rPr>
              <a:t>http://www.cplusplus.com/reference/cstdio/scanf</a:t>
            </a:r>
            <a:r>
              <a:rPr kumimoji="1" lang="en-US" altLang="zh-TW" sz="2000" dirty="0" smtClean="0">
                <a:hlinkClick r:id="rId5"/>
              </a:rPr>
              <a:t>/</a:t>
            </a:r>
            <a:endParaRPr kumimoji="1" lang="en-US" altLang="zh-TW" sz="2000" dirty="0" smtClean="0"/>
          </a:p>
          <a:p>
            <a:r>
              <a:rPr kumimoji="1" lang="en-US" altLang="zh-TW" sz="2000" dirty="0">
                <a:hlinkClick r:id="rId6"/>
              </a:rPr>
              <a:t>http://www.cplusplus.com/reference/ostream/endl</a:t>
            </a:r>
            <a:r>
              <a:rPr kumimoji="1" lang="en-US" altLang="zh-TW" sz="2000" dirty="0" smtClean="0">
                <a:hlinkClick r:id="rId6"/>
              </a:rPr>
              <a:t>/</a:t>
            </a:r>
            <a:endParaRPr kumimoji="1" lang="en-US" altLang="zh-TW" sz="2000" dirty="0" smtClean="0"/>
          </a:p>
          <a:p>
            <a:r>
              <a:rPr kumimoji="1" lang="en-US" altLang="zh-TW" sz="2000" dirty="0">
                <a:hlinkClick r:id="rId7"/>
              </a:rPr>
              <a:t>https://msdn.microsoft.com/en-us/library/</a:t>
            </a:r>
            <a:r>
              <a:rPr kumimoji="1" lang="en-US" altLang="zh-TW" sz="2000" dirty="0" smtClean="0">
                <a:hlinkClick r:id="rId7"/>
              </a:rPr>
              <a:t>5cb46ksf.aspx</a:t>
            </a:r>
            <a:endParaRPr kumimoji="1" lang="en-US" altLang="zh-TW" sz="2000" dirty="0" smtClean="0"/>
          </a:p>
          <a:p>
            <a:r>
              <a:rPr kumimoji="1" lang="en-US" altLang="zh-TW" sz="2000" dirty="0">
                <a:hlinkClick r:id="rId8"/>
              </a:rPr>
              <a:t>http://www.cplusplus.com/doc/tutorial/pointers</a:t>
            </a:r>
            <a:r>
              <a:rPr kumimoji="1" lang="en-US" altLang="zh-TW" sz="2000" dirty="0" smtClean="0">
                <a:hlinkClick r:id="rId8"/>
              </a:rPr>
              <a:t>/</a:t>
            </a:r>
            <a:endParaRPr kumimoji="1" lang="en-US" altLang="zh-TW" sz="2000" dirty="0" smtClean="0"/>
          </a:p>
          <a:p>
            <a:r>
              <a:rPr kumimoji="1" lang="en-US" altLang="zh-TW" sz="2000" dirty="0">
                <a:hlinkClick r:id="rId9"/>
              </a:rPr>
              <a:t>http://www.codeguru.com/cpp/cpp/cpp_mfc/stl/article.php/c4027/C-Tutorial-A-Beginners-Guide-to-stdvector-Part-1.</a:t>
            </a:r>
            <a:r>
              <a:rPr kumimoji="1" lang="en-US" altLang="zh-TW" sz="2000" dirty="0" smtClean="0">
                <a:hlinkClick r:id="rId9"/>
              </a:rPr>
              <a:t>htm</a:t>
            </a:r>
            <a:endParaRPr kumimoji="1" lang="en-US" altLang="zh-TW" sz="2000" dirty="0" smtClean="0"/>
          </a:p>
          <a:p>
            <a:endParaRPr kumimoji="1" lang="en-US" altLang="zh-TW" sz="2000" dirty="0" smtClean="0"/>
          </a:p>
          <a:p>
            <a:endParaRPr kumimoji="1" lang="en-US" altLang="zh-TW" sz="2000" dirty="0" smtClean="0"/>
          </a:p>
          <a:p>
            <a:endParaRPr kumimoji="1" lang="en-US" altLang="zh-TW" sz="2000" dirty="0" smtClean="0"/>
          </a:p>
          <a:p>
            <a:endParaRPr kumimoji="1" lang="en-US" altLang="zh-TW" sz="2000" dirty="0" smtClean="0"/>
          </a:p>
          <a:p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 basic review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 basic C program:</a:t>
            </a:r>
          </a:p>
          <a:p>
            <a:endParaRPr kumimoji="1" lang="zh-TW" altLang="en-US" dirty="0"/>
          </a:p>
        </p:txBody>
      </p:sp>
      <p:pic>
        <p:nvPicPr>
          <p:cNvPr id="7" name="圖片 6" descr="basic_c_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85" y="2136331"/>
            <a:ext cx="6902450" cy="38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6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 basic review (cont.) 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preprocessor directives:</a:t>
            </a:r>
          </a:p>
          <a:p>
            <a:pPr lvl="1"/>
            <a:r>
              <a:rPr kumimoji="1" lang="en-US" altLang="zh-TW" dirty="0" smtClean="0"/>
              <a:t>#include&lt;</a:t>
            </a:r>
            <a:r>
              <a:rPr kumimoji="1" lang="en-US" altLang="zh-TW" dirty="0" err="1" smtClean="0"/>
              <a:t>stdio.h</a:t>
            </a:r>
            <a:r>
              <a:rPr kumimoji="1" lang="en-US" altLang="zh-TW" dirty="0" smtClean="0"/>
              <a:t>&gt;</a:t>
            </a:r>
          </a:p>
          <a:p>
            <a:pPr lvl="1"/>
            <a:r>
              <a:rPr kumimoji="1" lang="en-US" altLang="zh-TW" dirty="0" smtClean="0"/>
              <a:t>#define “</a:t>
            </a:r>
            <a:r>
              <a:rPr kumimoji="1" lang="en-US" altLang="zh-TW" dirty="0" err="1" smtClean="0"/>
              <a:t>student.h</a:t>
            </a:r>
            <a:r>
              <a:rPr kumimoji="1" lang="en-US" altLang="zh-TW" dirty="0" smtClean="0"/>
              <a:t>”</a:t>
            </a:r>
          </a:p>
          <a:p>
            <a:pPr lvl="1"/>
            <a:r>
              <a:rPr kumimoji="1" lang="en-US" altLang="zh-TW" dirty="0" smtClean="0"/>
              <a:t>#</a:t>
            </a:r>
            <a:r>
              <a:rPr kumimoji="1" lang="en-US" altLang="zh-TW" dirty="0" err="1" smtClean="0"/>
              <a:t>ifdef</a:t>
            </a:r>
            <a:r>
              <a:rPr kumimoji="1" lang="en-US" altLang="zh-TW" dirty="0" smtClean="0"/>
              <a:t>, #</a:t>
            </a:r>
            <a:r>
              <a:rPr kumimoji="1" lang="en-US" altLang="zh-TW" dirty="0" err="1" smtClean="0"/>
              <a:t>ifndef</a:t>
            </a:r>
            <a:r>
              <a:rPr kumimoji="1" lang="en-US" altLang="zh-TW" dirty="0" smtClean="0"/>
              <a:t>, #</a:t>
            </a:r>
            <a:r>
              <a:rPr kumimoji="1" lang="en-US" altLang="zh-TW" dirty="0" err="1" smtClean="0"/>
              <a:t>endif</a:t>
            </a:r>
            <a:endParaRPr kumimoji="1" lang="en-US" altLang="zh-TW" dirty="0" smtClean="0"/>
          </a:p>
          <a:p>
            <a:r>
              <a:rPr kumimoji="1" lang="en-US" altLang="zh-TW" dirty="0" smtClean="0"/>
              <a:t>Variables(types) – case sensitive:</a:t>
            </a:r>
          </a:p>
          <a:p>
            <a:pPr lvl="1"/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 a = 0,  _</a:t>
            </a:r>
            <a:r>
              <a:rPr kumimoji="1" lang="en-US" altLang="zh-TW" dirty="0" err="1" smtClean="0"/>
              <a:t>aaaaaa</a:t>
            </a:r>
            <a:r>
              <a:rPr kumimoji="1" lang="en-US" altLang="zh-TW" dirty="0" smtClean="0"/>
              <a:t> = 1;    ok ,  ok</a:t>
            </a:r>
          </a:p>
          <a:p>
            <a:pPr lvl="1"/>
            <a:r>
              <a:rPr kumimoji="1" lang="en-US" altLang="zh-TW" dirty="0" smtClean="0"/>
              <a:t>float 123abc = 1;   wrong</a:t>
            </a:r>
          </a:p>
          <a:p>
            <a:pPr lvl="1"/>
            <a:r>
              <a:rPr kumimoji="1" lang="en-US" altLang="zh-TW" dirty="0" smtClean="0"/>
              <a:t>double </a:t>
            </a:r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 = 2,  </a:t>
            </a:r>
            <a:r>
              <a:rPr kumimoji="1" lang="en-US" altLang="zh-TW" dirty="0" err="1" smtClean="0"/>
              <a:t>douBle</a:t>
            </a:r>
            <a:r>
              <a:rPr kumimoji="1" lang="en-US" altLang="zh-TW" dirty="0" smtClean="0"/>
              <a:t> = 4.8;   wrong ,   ok</a:t>
            </a:r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91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 basic review (cont.)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Functions:</a:t>
            </a:r>
          </a:p>
          <a:p>
            <a:pPr lvl="1"/>
            <a:r>
              <a:rPr kumimoji="1" lang="en-US" altLang="zh-TW" dirty="0"/>
              <a:t>Function declaration vs. function definition</a:t>
            </a:r>
          </a:p>
          <a:p>
            <a:pPr lvl="1"/>
            <a:r>
              <a:rPr kumimoji="1" lang="en-US" altLang="zh-TW" dirty="0" err="1"/>
              <a:t>int</a:t>
            </a:r>
            <a:r>
              <a:rPr kumimoji="1" lang="en-US" altLang="zh-TW" dirty="0"/>
              <a:t> destroy(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);    </a:t>
            </a:r>
          </a:p>
          <a:p>
            <a:pPr lvl="1"/>
            <a:r>
              <a:rPr kumimoji="1" lang="en-US" altLang="zh-TW" dirty="0" err="1"/>
              <a:t>int</a:t>
            </a:r>
            <a:r>
              <a:rPr kumimoji="1" lang="en-US" altLang="zh-TW" dirty="0"/>
              <a:t> destroy(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a, 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b) { return a – b;}</a:t>
            </a:r>
          </a:p>
          <a:p>
            <a:pPr lvl="1"/>
            <a:r>
              <a:rPr kumimoji="1" lang="en-US" altLang="zh-TW" dirty="0"/>
              <a:t>Function call:     destroy(5, 6)</a:t>
            </a:r>
            <a:r>
              <a:rPr kumimoji="1" lang="en-US" altLang="zh-TW" dirty="0" smtClean="0"/>
              <a:t>;</a:t>
            </a:r>
            <a:endParaRPr kumimoji="1" lang="en-US" altLang="zh-TW" dirty="0"/>
          </a:p>
          <a:p>
            <a:r>
              <a:rPr kumimoji="1" lang="en-US" altLang="zh-TW" dirty="0" smtClean="0"/>
              <a:t>Statements:</a:t>
            </a:r>
          </a:p>
          <a:p>
            <a:pPr lvl="1"/>
            <a:r>
              <a:rPr kumimoji="1" lang="en-US" altLang="zh-TW" dirty="0" err="1"/>
              <a:t>p</a:t>
            </a:r>
            <a:r>
              <a:rPr kumimoji="1" lang="en-US" altLang="zh-TW" dirty="0" err="1" smtClean="0"/>
              <a:t>rintf</a:t>
            </a:r>
            <a:r>
              <a:rPr kumimoji="1" lang="en-US" altLang="zh-TW" dirty="0" smtClean="0"/>
              <a:t>(“5566\n”);</a:t>
            </a:r>
          </a:p>
          <a:p>
            <a:pPr lvl="1"/>
            <a:r>
              <a:rPr kumimoji="1" lang="en-US" altLang="zh-TW" dirty="0"/>
              <a:t>r</a:t>
            </a:r>
            <a:r>
              <a:rPr kumimoji="1" lang="en-US" altLang="zh-TW" dirty="0" smtClean="0"/>
              <a:t>eturn (a-b);</a:t>
            </a:r>
          </a:p>
          <a:p>
            <a:pPr lvl="1"/>
            <a:r>
              <a:rPr kumimoji="1" lang="en-US" altLang="zh-TW" dirty="0" smtClean="0"/>
              <a:t>char *arm = “arm”;</a:t>
            </a:r>
          </a:p>
          <a:p>
            <a:pPr lvl="1"/>
            <a:r>
              <a:rPr kumimoji="1" lang="zh-TW" altLang="en-US" dirty="0" smtClean="0"/>
              <a:t>一個</a:t>
            </a:r>
            <a:r>
              <a:rPr kumimoji="1" lang="en-US" altLang="zh-TW" dirty="0" smtClean="0"/>
              <a:t>statement</a:t>
            </a:r>
            <a:r>
              <a:rPr kumimoji="1" lang="zh-TW" altLang="en-US" dirty="0" smtClean="0"/>
              <a:t> 最後一定會有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;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pPr marL="402336" lvl="1" indent="0">
              <a:buNone/>
            </a:pPr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endParaRPr kumimoji="1" lang="en-US" altLang="zh-TW" dirty="0" smtClean="0"/>
          </a:p>
        </p:txBody>
      </p:sp>
      <p:pic>
        <p:nvPicPr>
          <p:cNvPr id="4" name="圖片 3" descr="c_function_exampl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988" y="1153504"/>
            <a:ext cx="36957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5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Basic I/O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C output:</a:t>
            </a:r>
          </a:p>
          <a:p>
            <a:pPr lvl="1"/>
            <a:r>
              <a:rPr kumimoji="1" lang="en-US" altLang="zh-TW" dirty="0" err="1"/>
              <a:t>p</a:t>
            </a:r>
            <a:r>
              <a:rPr kumimoji="1" lang="en-US" altLang="zh-TW" dirty="0" err="1" smtClean="0"/>
              <a:t>rintf</a:t>
            </a:r>
            <a:r>
              <a:rPr kumimoji="1" lang="en-US" altLang="zh-TW" dirty="0" smtClean="0"/>
              <a:t>();</a:t>
            </a:r>
          </a:p>
          <a:p>
            <a:pPr lvl="1"/>
            <a:r>
              <a:rPr kumimoji="1" lang="en-US" altLang="zh-TW" dirty="0"/>
              <a:t>%d, %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, %f, %</a:t>
            </a:r>
            <a:r>
              <a:rPr kumimoji="1" lang="en-US" altLang="zh-TW" dirty="0" err="1"/>
              <a:t>lld</a:t>
            </a:r>
            <a:r>
              <a:rPr kumimoji="1" lang="en-US" altLang="zh-TW" dirty="0"/>
              <a:t> </a:t>
            </a:r>
          </a:p>
          <a:p>
            <a:pPr lvl="1"/>
            <a:r>
              <a:rPr kumimoji="1" lang="en-US" altLang="zh-TW" dirty="0"/>
              <a:t>%e: </a:t>
            </a:r>
            <a:r>
              <a:rPr kumimoji="1" lang="zh-TW" altLang="en-US" dirty="0"/>
              <a:t>以科學記號輸出浮點數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%p: </a:t>
            </a:r>
            <a:r>
              <a:rPr kumimoji="1" lang="zh-TW" altLang="en-US" dirty="0"/>
              <a:t>輸出</a:t>
            </a:r>
            <a:r>
              <a:rPr kumimoji="1" lang="en-US" altLang="zh-TW" dirty="0"/>
              <a:t>pointer</a:t>
            </a:r>
          </a:p>
          <a:p>
            <a:pPr lvl="1"/>
            <a:r>
              <a:rPr kumimoji="1" lang="en-US" altLang="zh-TW" dirty="0"/>
              <a:t>%x: </a:t>
            </a:r>
            <a:r>
              <a:rPr kumimoji="1" lang="zh-TW" altLang="en-US" dirty="0"/>
              <a:t>輸出十六進位</a:t>
            </a:r>
            <a:r>
              <a:rPr kumimoji="1" lang="zh-TW" altLang="en-US" dirty="0" smtClean="0"/>
              <a:t>的浮點數</a:t>
            </a:r>
            <a:endParaRPr kumimoji="1" lang="en-US" altLang="zh-TW" dirty="0"/>
          </a:p>
          <a:p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 smtClean="0"/>
          </a:p>
        </p:txBody>
      </p:sp>
      <p:pic>
        <p:nvPicPr>
          <p:cNvPr id="4" name="圖片 3" descr="c_print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063" y="4643973"/>
            <a:ext cx="6265261" cy="916097"/>
          </a:xfrm>
          <a:prstGeom prst="rect">
            <a:avLst/>
          </a:prstGeom>
        </p:spPr>
      </p:pic>
      <p:pic>
        <p:nvPicPr>
          <p:cNvPr id="5" name="圖片 4" descr="c_printf_results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2" y="5904234"/>
            <a:ext cx="4801307" cy="68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8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Basic I/O (cont.)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C input:</a:t>
            </a:r>
          </a:p>
          <a:p>
            <a:pPr lvl="1"/>
            <a:r>
              <a:rPr kumimoji="1" lang="en-US" altLang="zh-TW" dirty="0" smtClean="0"/>
              <a:t>Common usage: </a:t>
            </a:r>
            <a:r>
              <a:rPr kumimoji="1" lang="en-US" altLang="zh-TW" dirty="0" err="1" smtClean="0"/>
              <a:t>scanf</a:t>
            </a:r>
            <a:r>
              <a:rPr kumimoji="1" lang="en-US" altLang="zh-TW" dirty="0" smtClean="0"/>
              <a:t>()</a:t>
            </a:r>
          </a:p>
          <a:p>
            <a:pPr lvl="1"/>
            <a:r>
              <a:rPr kumimoji="1" lang="en-US" altLang="zh-TW" dirty="0"/>
              <a:t>e</a:t>
            </a:r>
            <a:r>
              <a:rPr kumimoji="1" lang="en-US" altLang="zh-TW" dirty="0" smtClean="0"/>
              <a:t>x:   </a:t>
            </a:r>
            <a:r>
              <a:rPr kumimoji="1" lang="en-US" altLang="zh-TW" dirty="0" err="1" smtClean="0"/>
              <a:t>scanf</a:t>
            </a:r>
            <a:r>
              <a:rPr kumimoji="1" lang="en-US" altLang="zh-TW" dirty="0" smtClean="0"/>
              <a:t>(“%d”, 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&amp;input);</a:t>
            </a:r>
          </a:p>
          <a:p>
            <a:pPr lvl="1"/>
            <a:r>
              <a:rPr kumimoji="1" lang="en-US" altLang="zh-TW" dirty="0" smtClean="0"/>
              <a:t>reads data from </a:t>
            </a:r>
            <a:r>
              <a:rPr kumimoji="1" lang="en-US" altLang="zh-TW" dirty="0" err="1" smtClean="0"/>
              <a:t>stdin</a:t>
            </a:r>
            <a:r>
              <a:rPr kumimoji="1" lang="en-US" altLang="zh-TW" dirty="0" smtClean="0"/>
              <a:t> and stores them to the parameter format into the locations pointed by the additional arguments. - (</a:t>
            </a:r>
            <a:r>
              <a:rPr kumimoji="1" lang="en-US" altLang="zh-TW" dirty="0" err="1" smtClean="0"/>
              <a:t>cplusplus.com</a:t>
            </a:r>
            <a:r>
              <a:rPr kumimoji="1" lang="en-US" altLang="zh-TW" dirty="0" smtClean="0"/>
              <a:t>)</a:t>
            </a:r>
          </a:p>
          <a:p>
            <a:pPr lvl="2"/>
            <a:r>
              <a:rPr kumimoji="1" lang="en-US" altLang="zh-TW" dirty="0" smtClean="0"/>
              <a:t>Formatted string</a:t>
            </a:r>
          </a:p>
          <a:p>
            <a:pPr lvl="1"/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58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p.s.    stream 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What is stream?</a:t>
            </a:r>
          </a:p>
          <a:p>
            <a:r>
              <a:rPr kumimoji="1" lang="en-US" altLang="zh-TW" dirty="0" smtClean="0"/>
              <a:t>A:  </a:t>
            </a:r>
            <a:r>
              <a:rPr lang="en-US" altLang="zh-TW" dirty="0" smtClean="0"/>
              <a:t>A </a:t>
            </a:r>
            <a:r>
              <a:rPr lang="en-US" altLang="zh-TW" i="1" dirty="0"/>
              <a:t>stream</a:t>
            </a:r>
            <a:r>
              <a:rPr lang="en-US" altLang="zh-TW" dirty="0"/>
              <a:t> is an entity where a program can either insert or extract characters to/from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source/destination of characters, and that these characters are provided/accepted sequentially  –  (</a:t>
            </a:r>
            <a:r>
              <a:rPr lang="en-US" altLang="zh-TW" dirty="0" err="1" smtClean="0"/>
              <a:t>cplusplus.com</a:t>
            </a:r>
            <a:r>
              <a:rPr lang="en-US" altLang="zh-TW" dirty="0" smtClean="0"/>
              <a:t>)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84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Basic I/O (cont.)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C++ output:</a:t>
            </a:r>
          </a:p>
          <a:p>
            <a:pPr lvl="1"/>
            <a:r>
              <a:rPr kumimoji="1" lang="en-US" altLang="zh-TW" dirty="0"/>
              <a:t>e</a:t>
            </a:r>
            <a:r>
              <a:rPr kumimoji="1" lang="en-US" altLang="zh-TW" dirty="0" smtClean="0"/>
              <a:t>xample program</a:t>
            </a:r>
          </a:p>
          <a:p>
            <a:pPr lvl="1"/>
            <a:r>
              <a:rPr kumimoji="1" lang="en-US" altLang="zh-TW" dirty="0" err="1"/>
              <a:t>i</a:t>
            </a:r>
            <a:r>
              <a:rPr kumimoji="1" lang="en-US" altLang="zh-TW" dirty="0" err="1" smtClean="0"/>
              <a:t>ostream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函式庫 </a:t>
            </a:r>
            <a:r>
              <a:rPr kumimoji="1" lang="en-US" altLang="zh-TW" dirty="0" smtClean="0"/>
              <a:t>–</a:t>
            </a:r>
            <a:r>
              <a:rPr kumimoji="1" lang="zh-TW" altLang="en-US" dirty="0" smtClean="0"/>
              <a:t> 類似</a:t>
            </a:r>
            <a:r>
              <a:rPr kumimoji="1" lang="en-US" altLang="zh-TW" dirty="0" smtClean="0"/>
              <a:t>C</a:t>
            </a:r>
            <a:r>
              <a:rPr kumimoji="1" lang="zh-TW" altLang="en-US" dirty="0" smtClean="0"/>
              <a:t>的</a:t>
            </a:r>
            <a:r>
              <a:rPr kumimoji="1" lang="en-US" altLang="zh-TW" dirty="0" err="1" smtClean="0"/>
              <a:t>stdio.h</a:t>
            </a:r>
            <a:r>
              <a:rPr kumimoji="1" lang="en-US" altLang="zh-TW" dirty="0" smtClean="0"/>
              <a:t> header</a:t>
            </a:r>
          </a:p>
          <a:p>
            <a:pPr lvl="1"/>
            <a:r>
              <a:rPr kumimoji="1" lang="en-US" altLang="zh-TW" dirty="0" err="1"/>
              <a:t>s</a:t>
            </a:r>
            <a:r>
              <a:rPr kumimoji="1" lang="en-US" altLang="zh-TW" dirty="0" err="1" smtClean="0"/>
              <a:t>td</a:t>
            </a:r>
            <a:r>
              <a:rPr kumimoji="1" lang="en-US" altLang="zh-TW" dirty="0" smtClean="0"/>
              <a:t>::out</a:t>
            </a:r>
            <a:r>
              <a:rPr kumimoji="1" lang="zh-TW" altLang="en-US" dirty="0" smtClean="0"/>
              <a:t>：接近</a:t>
            </a:r>
            <a:r>
              <a:rPr kumimoji="1" lang="en-US" altLang="zh-TW" dirty="0" smtClean="0"/>
              <a:t>C</a:t>
            </a:r>
            <a:r>
              <a:rPr kumimoji="1" lang="zh-TW" altLang="en-US" dirty="0" smtClean="0"/>
              <a:t>的</a:t>
            </a:r>
            <a:r>
              <a:rPr kumimoji="1" lang="en-US" altLang="zh-TW" dirty="0" err="1" smtClean="0"/>
              <a:t>printf</a:t>
            </a:r>
            <a:r>
              <a:rPr kumimoji="1" lang="en-US" altLang="zh-TW" dirty="0" smtClean="0"/>
              <a:t> function</a:t>
            </a:r>
          </a:p>
          <a:p>
            <a:pPr lvl="2"/>
            <a:r>
              <a:rPr kumimoji="1" lang="zh-TW" altLang="en-US" dirty="0" smtClean="0"/>
              <a:t>標準輸出串流物件</a:t>
            </a:r>
            <a:r>
              <a:rPr kumimoji="1" lang="en-US" altLang="zh-TW" dirty="0" smtClean="0"/>
              <a:t>(standard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output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stream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object</a:t>
            </a:r>
            <a:r>
              <a:rPr kumimoji="1" lang="en-US" altLang="zh-TW" dirty="0" smtClean="0"/>
              <a:t>)</a:t>
            </a:r>
          </a:p>
          <a:p>
            <a:pPr lvl="2"/>
            <a:r>
              <a:rPr kumimoji="1" lang="en-US" altLang="zh-TW" dirty="0" err="1" smtClean="0"/>
              <a:t>cout</a:t>
            </a:r>
            <a:r>
              <a:rPr kumimoji="1" lang="en-US" altLang="zh-TW" dirty="0" smtClean="0"/>
              <a:t> :</a:t>
            </a:r>
            <a:r>
              <a:rPr kumimoji="1" lang="zh-TW" altLang="en-US" dirty="0" smtClean="0"/>
              <a:t> 屬於</a:t>
            </a:r>
            <a:r>
              <a:rPr kumimoji="1" lang="en-US" altLang="zh-TW" dirty="0" err="1" smtClean="0"/>
              <a:t>std</a:t>
            </a:r>
            <a:r>
              <a:rPr kumimoji="1" lang="en-US" altLang="zh-TW" dirty="0" smtClean="0"/>
              <a:t>(standard)</a:t>
            </a:r>
            <a:r>
              <a:rPr kumimoji="1" lang="zh-TW" altLang="en-US" dirty="0" smtClean="0"/>
              <a:t>這個命名空間</a:t>
            </a:r>
            <a:r>
              <a:rPr kumimoji="1" lang="en-US" altLang="zh-TW" dirty="0" smtClean="0"/>
              <a:t>(namespace)</a:t>
            </a:r>
          </a:p>
          <a:p>
            <a:pPr lvl="2"/>
            <a:r>
              <a:rPr kumimoji="1" lang="en-US" altLang="zh-TW" dirty="0" smtClean="0"/>
              <a:t>&lt;&lt;</a:t>
            </a:r>
            <a:r>
              <a:rPr kumimoji="1" lang="zh-TW" altLang="en-US" dirty="0" smtClean="0"/>
              <a:t>：</a:t>
            </a:r>
            <a:r>
              <a:rPr kumimoji="1" lang="en-US" altLang="zh-TW" dirty="0" smtClean="0"/>
              <a:t>stream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insertion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operator</a:t>
            </a:r>
            <a:r>
              <a:rPr kumimoji="1" lang="zh-TW" altLang="en-US" dirty="0" smtClean="0"/>
              <a:t>，</a:t>
            </a:r>
            <a:r>
              <a:rPr kumimoji="1" lang="zh-TW" altLang="en-US" dirty="0" smtClean="0">
                <a:solidFill>
                  <a:srgbClr val="FF0000"/>
                </a:solidFill>
              </a:rPr>
              <a:t>資料流動的方向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kumimoji="1" lang="en-US" altLang="zh-TW" dirty="0" err="1" smtClean="0"/>
              <a:t>std</a:t>
            </a:r>
            <a:r>
              <a:rPr kumimoji="1" lang="en-US" altLang="zh-TW" dirty="0" smtClean="0"/>
              <a:t>::</a:t>
            </a:r>
            <a:r>
              <a:rPr kumimoji="1" lang="en-US" altLang="zh-TW" dirty="0" err="1" smtClean="0"/>
              <a:t>endl</a:t>
            </a:r>
            <a:r>
              <a:rPr kumimoji="1" lang="zh-TW" altLang="en-US" dirty="0" smtClean="0"/>
              <a:t>：很像</a:t>
            </a:r>
            <a:r>
              <a:rPr kumimoji="1" lang="en-US" altLang="zh-TW" dirty="0" smtClean="0"/>
              <a:t>C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 \n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(end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line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character)</a:t>
            </a:r>
          </a:p>
          <a:p>
            <a:pPr lvl="2"/>
            <a:r>
              <a:rPr kumimoji="1" lang="en-US" altLang="zh-TW" dirty="0" smtClean="0">
                <a:sym typeface="Wingdings"/>
              </a:rPr>
              <a:t></a:t>
            </a:r>
            <a:r>
              <a:rPr kumimoji="1" lang="zh-TW" altLang="en-US" dirty="0" smtClean="0">
                <a:sym typeface="Wingdings"/>
              </a:rPr>
              <a:t> 上面的那個是小寫的</a:t>
            </a:r>
            <a:r>
              <a:rPr kumimoji="1" lang="zh-TW" altLang="zh-TW" dirty="0" smtClean="0">
                <a:sym typeface="Wingdings"/>
              </a:rPr>
              <a:t>L</a:t>
            </a:r>
            <a:endParaRPr kumimoji="1" lang="en-US" altLang="zh-TW" dirty="0" smtClean="0">
              <a:sym typeface="Wingdings"/>
            </a:endParaRPr>
          </a:p>
          <a:p>
            <a:pPr lvl="2"/>
            <a:r>
              <a:rPr kumimoji="1" lang="zh-TW" altLang="en-US" dirty="0" smtClean="0">
                <a:sym typeface="Wingdings"/>
              </a:rPr>
              <a:t>換下一行，然後把</a:t>
            </a:r>
            <a:r>
              <a:rPr kumimoji="1" lang="en-US" altLang="zh-TW" dirty="0" smtClean="0">
                <a:sym typeface="Wingdings"/>
              </a:rPr>
              <a:t>stream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buffer</a:t>
            </a:r>
            <a:r>
              <a:rPr kumimoji="1" lang="zh-TW" altLang="en-US" dirty="0" smtClean="0">
                <a:sym typeface="Wingdings"/>
              </a:rPr>
              <a:t>清空</a:t>
            </a:r>
            <a:endParaRPr kumimoji="1" lang="en-US" altLang="zh-TW" dirty="0" smtClean="0">
              <a:sym typeface="Wingdings"/>
            </a:endParaRPr>
          </a:p>
          <a:p>
            <a:pPr marL="658368" lvl="2" indent="0">
              <a:buNone/>
            </a:pPr>
            <a:endParaRPr kumimoji="1" lang="en-US" altLang="zh-TW" dirty="0" smtClean="0"/>
          </a:p>
        </p:txBody>
      </p:sp>
      <p:pic>
        <p:nvPicPr>
          <p:cNvPr id="4" name="圖片 3" descr="hello world c++ 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670" y="1576400"/>
            <a:ext cx="4160018" cy="668992"/>
          </a:xfrm>
          <a:prstGeom prst="rect">
            <a:avLst/>
          </a:prstGeom>
        </p:spPr>
      </p:pic>
      <p:pic>
        <p:nvPicPr>
          <p:cNvPr id="5" name="圖片 4" descr="hello world c++ resul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126" y="706280"/>
            <a:ext cx="2536339" cy="61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2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典雅色系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典雅色系.thmx</Template>
  <TotalTime>494</TotalTime>
  <Words>1249</Words>
  <Application>Microsoft Office PowerPoint</Application>
  <PresentationFormat>如螢幕大小 (4:3)</PresentationFormat>
  <Paragraphs>197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微軟正黑體</vt:lpstr>
      <vt:lpstr>Gill Sans MT</vt:lpstr>
      <vt:lpstr>Verdana</vt:lpstr>
      <vt:lpstr>Wingdings</vt:lpstr>
      <vt:lpstr>Wingdings 2</vt:lpstr>
      <vt:lpstr>典雅色系</vt:lpstr>
      <vt:lpstr>Intro to C++</vt:lpstr>
      <vt:lpstr>Outline</vt:lpstr>
      <vt:lpstr>C basic review</vt:lpstr>
      <vt:lpstr>C basic review (cont.)  </vt:lpstr>
      <vt:lpstr>C basic review (cont.)</vt:lpstr>
      <vt:lpstr>Basic I/O</vt:lpstr>
      <vt:lpstr>Basic I/O (cont.)</vt:lpstr>
      <vt:lpstr>p.s.    stream ?</vt:lpstr>
      <vt:lpstr>Basic I/O (cont.)</vt:lpstr>
      <vt:lpstr>Practice 1</vt:lpstr>
      <vt:lpstr>Basic I/O (cont.)</vt:lpstr>
      <vt:lpstr>Basic I/O (cont.)</vt:lpstr>
      <vt:lpstr>Practice 2</vt:lpstr>
      <vt:lpstr>Pointer</vt:lpstr>
      <vt:lpstr>Pointer (cont.)</vt:lpstr>
      <vt:lpstr>Array</vt:lpstr>
      <vt:lpstr>Array (cont.)</vt:lpstr>
      <vt:lpstr>Array (cont.)</vt:lpstr>
      <vt:lpstr>Array (cont.)</vt:lpstr>
      <vt:lpstr>Practice *</vt:lpstr>
      <vt:lpstr>PowerPoint 簡報</vt:lpstr>
      <vt:lpstr>File processing</vt:lpstr>
      <vt:lpstr>File processing (cont.)</vt:lpstr>
      <vt:lpstr>File processing (cont.)</vt:lpstr>
      <vt:lpstr>File processing (cont.)</vt:lpstr>
      <vt:lpstr>File processing (cont.)</vt:lpstr>
      <vt:lpstr>Practices</vt:lpstr>
      <vt:lpstr>PowerPoint 簡報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C++</dc:title>
  <dc:creator>Oslo Lin</dc:creator>
  <cp:lastModifiedBy>joe</cp:lastModifiedBy>
  <cp:revision>360</cp:revision>
  <dcterms:created xsi:type="dcterms:W3CDTF">2016-03-04T11:27:25Z</dcterms:created>
  <dcterms:modified xsi:type="dcterms:W3CDTF">2016-10-16T13:12:10Z</dcterms:modified>
</cp:coreProperties>
</file>