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60"/>
    <p:restoredTop sz="94620"/>
  </p:normalViewPr>
  <p:slideViewPr>
    <p:cSldViewPr snapToGrid="0" snapToObjects="1">
      <p:cViewPr>
        <p:scale>
          <a:sx n="68" d="100"/>
          <a:sy n="68" d="100"/>
        </p:scale>
        <p:origin x="27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4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8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80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2017-2018/P_SLQ.htm" TargetMode="External"/><Relationship Id="rId2" Type="http://schemas.openxmlformats.org/officeDocument/2006/relationships/hyperlink" Target="https://dataverse.no/dataset.xhtml?persistentId=doi:10.18710/TGGCSZ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datasets/arashnic/fitb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C9C0-FE71-6494-02C2-71BF6C022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Bellabeat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77BB-8F1F-9956-2FB0-B669A816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By Jordyn Ohashi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549177E7-7FEF-F5E4-0A23-CCFF6E243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7" r="5802" b="-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6510-68B9-00B8-9817-E9566AA1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01AD-8B4B-7F1E-EB58-A2383A4D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4099"/>
            <a:ext cx="11090274" cy="3979625"/>
          </a:xfrm>
        </p:spPr>
        <p:txBody>
          <a:bodyPr>
            <a:normAutofit/>
          </a:bodyPr>
          <a:lstStyle/>
          <a:p>
            <a:r>
              <a:rPr lang="en-US" sz="2000" dirty="0"/>
              <a:t>Bellabeat focuses on helping women take charge of their health and fitness</a:t>
            </a:r>
          </a:p>
          <a:p>
            <a:r>
              <a:rPr lang="en-US" sz="2000" dirty="0">
                <a:effectLst/>
              </a:rPr>
              <a:t>From a survey fitness band</a:t>
            </a:r>
            <a:r>
              <a:rPr lang="en-US" sz="2000" dirty="0"/>
              <a:t>s are more popular than smartwatches among women </a:t>
            </a:r>
          </a:p>
          <a:p>
            <a:r>
              <a:rPr lang="en-US" sz="2000" dirty="0">
                <a:effectLst/>
              </a:rPr>
              <a:t>The COVID-19 pandemic boosted the market as consumers were forced to spend more time at home, find new ways of exercising due to limited gym access, and sometimes monitor their medical health</a:t>
            </a:r>
          </a:p>
          <a:p>
            <a:r>
              <a:rPr lang="en-US" sz="2000" dirty="0">
                <a:effectLst/>
              </a:rPr>
              <a:t>Moreover, women are the main target for Bellabeat, and fitness bands are more popular among them so there should be an increase of focus on their leaf product </a:t>
            </a:r>
          </a:p>
        </p:txBody>
      </p:sp>
    </p:spTree>
    <p:extLst>
      <p:ext uri="{BB962C8B-B14F-4D97-AF65-F5344CB8AC3E}">
        <p14:creationId xmlns:p14="http://schemas.microsoft.com/office/powerpoint/2010/main" val="25405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F61E-05F7-7DC2-E651-AB051B1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43AF-98DD-AE4B-9A41-A98BC7D8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Based on data from tracking devices, digital marketing should be focused on how women can increase their health by consistently working out using the Leaf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more people tracked their fitness the more consistent and frequently they exercised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Higher level activity leads to more calories burned so marketing should portray how the Leaf encourages high level activity with daily goals </a:t>
            </a:r>
          </a:p>
        </p:txBody>
      </p:sp>
    </p:spTree>
    <p:extLst>
      <p:ext uri="{BB962C8B-B14F-4D97-AF65-F5344CB8AC3E}">
        <p14:creationId xmlns:p14="http://schemas.microsoft.com/office/powerpoint/2010/main" val="22817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78CD-3CFD-A20C-1B87-5CEB2120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1AD14A9-380A-2C4B-FE6D-9D6B46EEB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9779"/>
              </p:ext>
            </p:extLst>
          </p:nvPr>
        </p:nvGraphicFramePr>
        <p:xfrm>
          <a:off x="277845" y="1881275"/>
          <a:ext cx="3734318" cy="44274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34318">
                  <a:extLst>
                    <a:ext uri="{9D8B030D-6E8A-4147-A177-3AD203B41FA5}">
                      <a16:colId xmlns:a16="http://schemas.microsoft.com/office/drawing/2014/main" val="754027875"/>
                    </a:ext>
                  </a:extLst>
                </a:gridCol>
              </a:tblGrid>
              <a:tr h="646739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accent6"/>
                          </a:solidFill>
                        </a:rPr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92388"/>
                  </a:ext>
                </a:extLst>
              </a:tr>
              <a:tr h="378071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Bellabeat, a high-tech company that manufactures health-focused smart products including: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Bellabeat app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Leaf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Time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Spring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Bellabeat membership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3968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15D4972-1DE7-C22B-8D4B-10BB2438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1846"/>
              </p:ext>
            </p:extLst>
          </p:nvPr>
        </p:nvGraphicFramePr>
        <p:xfrm>
          <a:off x="4285181" y="1881275"/>
          <a:ext cx="3734318" cy="44274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734318">
                  <a:extLst>
                    <a:ext uri="{9D8B030D-6E8A-4147-A177-3AD203B41FA5}">
                      <a16:colId xmlns:a16="http://schemas.microsoft.com/office/drawing/2014/main" val="754027875"/>
                    </a:ext>
                  </a:extLst>
                </a:gridCol>
              </a:tblGrid>
              <a:tr h="646739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accent6"/>
                          </a:solidFill>
                        </a:rPr>
                        <a:t>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92388"/>
                  </a:ext>
                </a:extLst>
              </a:tr>
              <a:tr h="37807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it was founded in 2013, Bellabeat has grown rapidly and quickly positioned itself as a tech-driven wellness company for women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company focuses on digital marketing extensively and wants to find more opportunities for growth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3968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9643EB6-F5F5-52B8-4F16-788D74C2D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7364"/>
              </p:ext>
            </p:extLst>
          </p:nvPr>
        </p:nvGraphicFramePr>
        <p:xfrm>
          <a:off x="8179839" y="1881275"/>
          <a:ext cx="3846996" cy="44274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46996">
                  <a:extLst>
                    <a:ext uri="{9D8B030D-6E8A-4147-A177-3AD203B41FA5}">
                      <a16:colId xmlns:a16="http://schemas.microsoft.com/office/drawing/2014/main" val="754027875"/>
                    </a:ext>
                  </a:extLst>
                </a:gridCol>
              </a:tblGrid>
              <a:tr h="646739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accent6"/>
                          </a:solidFill>
                        </a:rPr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92388"/>
                  </a:ext>
                </a:extLst>
              </a:tr>
              <a:tr h="37807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trends in smart device usage and how the trends can be used to guide marketing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9EBB-3053-5C40-2910-D355C0CE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DDB1-C4B3-4E12-3BE9-C1B1AF91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50" y="1534161"/>
            <a:ext cx="3579488" cy="4297680"/>
          </a:xfrm>
          <a:ln w="12700">
            <a:solidFill>
              <a:schemeClr val="accent5"/>
            </a:solidFill>
          </a:ln>
        </p:spPr>
        <p:txBody>
          <a:bodyPr lIns="182880"/>
          <a:lstStyle/>
          <a:p>
            <a:pPr marL="0" indent="0">
              <a:buNone/>
            </a:pPr>
            <a:r>
              <a:rPr lang="en-US" sz="2800" u="sng" dirty="0"/>
              <a:t>Notebook</a:t>
            </a:r>
          </a:p>
          <a:p>
            <a:r>
              <a:rPr lang="en-US" sz="1800" dirty="0"/>
              <a:t>Full analysis available on GitHub</a:t>
            </a:r>
            <a:endParaRPr lang="en-US" sz="1800" dirty="0">
              <a:highlight>
                <a:srgbClr val="000080"/>
              </a:highlight>
            </a:endParaRPr>
          </a:p>
          <a:p>
            <a:r>
              <a:rPr lang="en-US" sz="1800" dirty="0">
                <a:highlight>
                  <a:srgbClr val="000080"/>
                </a:highlight>
              </a:rPr>
              <a:t>Click here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4069B-73C2-42E3-B0BA-F0D42963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534160"/>
            <a:ext cx="7156224" cy="4297680"/>
          </a:xfrm>
          <a:ln w="12700">
            <a:solidFill>
              <a:schemeClr val="accent5"/>
            </a:solidFill>
          </a:ln>
        </p:spPr>
        <p:txBody>
          <a:bodyPr lIns="182880"/>
          <a:lstStyle/>
          <a:p>
            <a:r>
              <a:rPr lang="en-US" sz="2800" u="sng" dirty="0">
                <a:solidFill>
                  <a:schemeClr val="tx1">
                    <a:lumMod val="95000"/>
                    <a:alpha val="60000"/>
                  </a:schemeClr>
                </a:solidFill>
              </a:rPr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Dataset of Consumer-Based Activity Trackers 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Collected activity from participants using a Fitbit or Garmin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National Health and Nutrition Examination Survey 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Includes answers to questions on sleep habits and disorders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Fitbit Fitness Tracker Data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Collected Fitbit data from Amazon Mechanical Turk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9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B98E-F835-74C2-6E80-83A3705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3289-9C0E-9176-AE6E-EE647052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74237"/>
            <a:ext cx="4804908" cy="4618588"/>
          </a:xfrm>
          <a:ln w="12700">
            <a:solidFill>
              <a:schemeClr val="accent5"/>
            </a:solidFill>
          </a:ln>
        </p:spPr>
        <p:txBody>
          <a:bodyPr lIns="182880" tIns="182880">
            <a:normAutofit lnSpcReduction="10000"/>
          </a:bodyPr>
          <a:lstStyle/>
          <a:p>
            <a:r>
              <a:rPr lang="en-US" dirty="0"/>
              <a:t>Searching for high level trends, so focused on daily activity data</a:t>
            </a:r>
          </a:p>
          <a:p>
            <a:r>
              <a:rPr lang="en-US" dirty="0"/>
              <a:t>Not enough data collected for sleep or weight data therefore excluded</a:t>
            </a:r>
          </a:p>
          <a:p>
            <a:r>
              <a:rPr lang="en-US" dirty="0"/>
              <a:t>Only include data where users used the device for an adequate amount of time, at least 150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A7542F-0EF6-C239-1CB1-8B607D134BA0}"/>
              </a:ext>
            </a:extLst>
          </p:cNvPr>
          <p:cNvSpPr txBox="1">
            <a:spLocks/>
          </p:cNvSpPr>
          <p:nvPr/>
        </p:nvSpPr>
        <p:spPr>
          <a:xfrm>
            <a:off x="6096000" y="1474237"/>
            <a:ext cx="4804908" cy="4618588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wrap="square" lIns="182880" tIns="18288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duplicate data</a:t>
            </a:r>
          </a:p>
          <a:p>
            <a:r>
              <a:rPr lang="en-US" dirty="0"/>
              <a:t>Reformatted data to same data types</a:t>
            </a:r>
          </a:p>
          <a:p>
            <a:r>
              <a:rPr lang="en-US" dirty="0"/>
              <a:t>Merged Fitbit dataset and Dataset of Consumer-Based Activity Trackers </a:t>
            </a:r>
          </a:p>
        </p:txBody>
      </p:sp>
    </p:spTree>
    <p:extLst>
      <p:ext uri="{BB962C8B-B14F-4D97-AF65-F5344CB8AC3E}">
        <p14:creationId xmlns:p14="http://schemas.microsoft.com/office/powerpoint/2010/main" val="25980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7179-FB48-3C84-B15C-8377FBF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87639"/>
          </a:xfrm>
        </p:spPr>
        <p:txBody>
          <a:bodyPr/>
          <a:lstStyle/>
          <a:p>
            <a:r>
              <a:rPr lang="en-US" dirty="0"/>
              <a:t>What was measured &amp;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35D4-43EF-DC02-1B83-3CB25253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23527"/>
            <a:ext cx="3274688" cy="446929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Steps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Calories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Minutes of activity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Watch provider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Number of uses per participant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6AE31C-C15D-4A4A-A62C-D03D76CABB2B}"/>
              </a:ext>
            </a:extLst>
          </p:cNvPr>
          <p:cNvSpPr txBox="1">
            <a:spLocks/>
          </p:cNvSpPr>
          <p:nvPr/>
        </p:nvSpPr>
        <p:spPr>
          <a:xfrm>
            <a:off x="3825551" y="1623527"/>
            <a:ext cx="7371184" cy="446929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Analyzed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Found the averages, minimums, maximums, etc. for the 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Analyzed the distributions of the 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Compared variables looking for correlations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Analyzed the spread of the tracking data over time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61B5-9A57-40A5-4229-D7132FC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" y="568270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B4A28-0347-12D2-7189-2D0C1078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926" y="2724394"/>
            <a:ext cx="4022522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Positive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r(41768) = 0.544, p &lt; 2.2e-16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Fitbit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r(25355) = 0.540, p &lt; 2.2e-16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683AAAA-E02F-74DA-D4BA-59170FDE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13" y="1053631"/>
            <a:ext cx="7770461" cy="48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61B5-9A57-40A5-4229-D7132FC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5" name="Oval 53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55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67" name="Freeform: Shape 56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57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B4A28-0347-12D2-7189-2D0C1078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7787" y="1629987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Positive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r(41768) = 0.613, p &lt; 2.2e-16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Fitbit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r(25355) = 0.517, p &lt; 2.2e-16</a:t>
            </a:r>
          </a:p>
        </p:txBody>
      </p: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70" name="Freeform: Shape 60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61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62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00176A5-BBCA-2E84-0CE9-DC8A6DB9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4" y="1634928"/>
            <a:ext cx="6963399" cy="41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61B5-9A57-40A5-4229-D7132FC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B4A28-0347-12D2-7189-2D0C1078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7306"/>
            <a:ext cx="4228333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Positive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Garmin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r(41768) = 0.568, p &lt; 2.2e-16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Fitbit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r(25355) = 0.779, p &lt; 2.2e-16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215CB8D-9E42-5BF6-B737-2353E8A6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83" y="1548202"/>
            <a:ext cx="6946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B3D1-715C-076F-622C-BD545C36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41" y="626281"/>
            <a:ext cx="11090275" cy="984885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489833F-A8ED-794A-A886-710E9554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991" y="42095"/>
            <a:ext cx="3549368" cy="216330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F59AA26-1D07-956C-B8E7-0EFD42CC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91" y="2334374"/>
            <a:ext cx="3549368" cy="2173345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E3CCA87-682A-857B-84EB-FF9474D2B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91" y="4636697"/>
            <a:ext cx="3549369" cy="2179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66113-522E-B5FF-A38E-82AA554CFA17}"/>
              </a:ext>
            </a:extLst>
          </p:cNvPr>
          <p:cNvSpPr txBox="1"/>
          <p:nvPr/>
        </p:nvSpPr>
        <p:spPr>
          <a:xfrm>
            <a:off x="316640" y="1939975"/>
            <a:ext cx="5336146" cy="2810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People with a lower calorie output have a lower consistency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People with an average calorie output are more consistent exercising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People with a high calorie output have high consistency and frequency</a:t>
            </a:r>
          </a:p>
        </p:txBody>
      </p:sp>
    </p:spTree>
    <p:extLst>
      <p:ext uri="{BB962C8B-B14F-4D97-AF65-F5344CB8AC3E}">
        <p14:creationId xmlns:p14="http://schemas.microsoft.com/office/powerpoint/2010/main" val="23701276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509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Avenir Next LT Pro</vt:lpstr>
      <vt:lpstr>3DFloatVTI</vt:lpstr>
      <vt:lpstr>Bellabeat Case Study</vt:lpstr>
      <vt:lpstr>The Problem</vt:lpstr>
      <vt:lpstr>Data</vt:lpstr>
      <vt:lpstr>Cleaning  </vt:lpstr>
      <vt:lpstr>What was measured &amp; analyzed</vt:lpstr>
      <vt:lpstr>Results</vt:lpstr>
      <vt:lpstr>Results</vt:lpstr>
      <vt:lpstr>Results</vt:lpstr>
      <vt:lpstr>Results</vt:lpstr>
      <vt:lpstr>Audience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Case Study</dc:title>
  <dc:creator>Jordyn N Ohashi</dc:creator>
  <cp:lastModifiedBy>Jordyn N Ohashi</cp:lastModifiedBy>
  <cp:revision>53</cp:revision>
  <dcterms:created xsi:type="dcterms:W3CDTF">2022-12-07T00:19:18Z</dcterms:created>
  <dcterms:modified xsi:type="dcterms:W3CDTF">2022-12-08T17:16:45Z</dcterms:modified>
</cp:coreProperties>
</file>