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65" r:id="rId3"/>
    <p:sldId id="270" r:id="rId4"/>
    <p:sldId id="257" r:id="rId5"/>
    <p:sldId id="258" r:id="rId6"/>
    <p:sldId id="271" r:id="rId7"/>
    <p:sldId id="262" r:id="rId8"/>
    <p:sldId id="263" r:id="rId9"/>
    <p:sldId id="268" r:id="rId10"/>
    <p:sldId id="260" r:id="rId11"/>
    <p:sldId id="272" r:id="rId12"/>
    <p:sldId id="264" r:id="rId13"/>
    <p:sldId id="266" r:id="rId14"/>
    <p:sldId id="274" r:id="rId15"/>
    <p:sldId id="267" r:id="rId16"/>
    <p:sldId id="269" r:id="rId17"/>
    <p:sldId id="273" r:id="rId18"/>
    <p:sldId id="275" r:id="rId19"/>
    <p:sldId id="277" r:id="rId20"/>
    <p:sldId id="289" r:id="rId21"/>
    <p:sldId id="290" r:id="rId22"/>
    <p:sldId id="291" r:id="rId23"/>
    <p:sldId id="292" r:id="rId24"/>
    <p:sldId id="308" r:id="rId25"/>
    <p:sldId id="309" r:id="rId26"/>
    <p:sldId id="294" r:id="rId27"/>
    <p:sldId id="298" r:id="rId28"/>
    <p:sldId id="295" r:id="rId29"/>
    <p:sldId id="299" r:id="rId30"/>
    <p:sldId id="300" r:id="rId31"/>
    <p:sldId id="297" r:id="rId32"/>
    <p:sldId id="302" r:id="rId33"/>
    <p:sldId id="303" r:id="rId34"/>
    <p:sldId id="301" r:id="rId35"/>
    <p:sldId id="304" r:id="rId36"/>
    <p:sldId id="305" r:id="rId37"/>
    <p:sldId id="306" r:id="rId38"/>
    <p:sldId id="307" r:id="rId39"/>
    <p:sldId id="310" r:id="rId40"/>
    <p:sldId id="311" r:id="rId41"/>
    <p:sldId id="312" r:id="rId42"/>
    <p:sldId id="313" r:id="rId43"/>
    <p:sldId id="314" r:id="rId44"/>
    <p:sldId id="315"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370" autoAdjust="0"/>
    <p:restoredTop sz="94660"/>
  </p:normalViewPr>
  <p:slideViewPr>
    <p:cSldViewPr>
      <p:cViewPr varScale="1">
        <p:scale>
          <a:sx n="83" d="100"/>
          <a:sy n="83" d="100"/>
        </p:scale>
        <p:origin x="-1596"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F1A34B-45E2-407D-8366-817AF14B469D}" type="datetimeFigureOut">
              <a:rPr lang="en-US" smtClean="0"/>
              <a:pPr/>
              <a:t>4/27/2019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9A3FAF-4320-4C2E-84B0-93E74E79CAD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CCF9AAB-96FC-4394-9490-221511513274}" type="datetimeFigureOut">
              <a:rPr lang="en-US" smtClean="0"/>
              <a:pPr/>
              <a:t>4/27/2019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CF542D-4844-4E43-B960-DCAC82E68BA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CF9AAB-96FC-4394-9490-221511513274}" type="datetimeFigureOut">
              <a:rPr lang="en-US" smtClean="0"/>
              <a:pPr/>
              <a:t>4/27/2019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CF542D-4844-4E43-B960-DCAC82E68BA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CF9AAB-96FC-4394-9490-221511513274}" type="datetimeFigureOut">
              <a:rPr lang="en-US" smtClean="0"/>
              <a:pPr/>
              <a:t>4/27/2019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CF542D-4844-4E43-B960-DCAC82E68BA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CF9AAB-96FC-4394-9490-221511513274}" type="datetimeFigureOut">
              <a:rPr lang="en-US" smtClean="0"/>
              <a:pPr/>
              <a:t>4/27/2019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CF542D-4844-4E43-B960-DCAC82E68BA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CF9AAB-96FC-4394-9490-221511513274}" type="datetimeFigureOut">
              <a:rPr lang="en-US" smtClean="0"/>
              <a:pPr/>
              <a:t>4/27/2019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CF542D-4844-4E43-B960-DCAC82E68BA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CCF9AAB-96FC-4394-9490-221511513274}" type="datetimeFigureOut">
              <a:rPr lang="en-US" smtClean="0"/>
              <a:pPr/>
              <a:t>4/27/2019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CF542D-4844-4E43-B960-DCAC82E68BA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CF9AAB-96FC-4394-9490-221511513274}" type="datetimeFigureOut">
              <a:rPr lang="en-US" smtClean="0"/>
              <a:pPr/>
              <a:t>4/27/2019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CF542D-4844-4E43-B960-DCAC82E68BA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CF9AAB-96FC-4394-9490-221511513274}" type="datetimeFigureOut">
              <a:rPr lang="en-US" smtClean="0"/>
              <a:pPr/>
              <a:t>4/27/2019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CF542D-4844-4E43-B960-DCAC82E68BA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CF9AAB-96FC-4394-9490-221511513274}" type="datetimeFigureOut">
              <a:rPr lang="en-US" smtClean="0"/>
              <a:pPr/>
              <a:t>4/27/2019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CF542D-4844-4E43-B960-DCAC82E68BA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CF9AAB-96FC-4394-9490-221511513274}" type="datetimeFigureOut">
              <a:rPr lang="en-US" smtClean="0"/>
              <a:pPr/>
              <a:t>4/27/2019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CF542D-4844-4E43-B960-DCAC82E68BA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CF9AAB-96FC-4394-9490-221511513274}" type="datetimeFigureOut">
              <a:rPr lang="en-US" smtClean="0"/>
              <a:pPr/>
              <a:t>4/27/2019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CF542D-4844-4E43-B960-DCAC82E68BA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CF9AAB-96FC-4394-9490-221511513274}" type="datetimeFigureOut">
              <a:rPr lang="en-US" smtClean="0"/>
              <a:pPr/>
              <a:t>4/27/2019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CF542D-4844-4E43-B960-DCAC82E68BA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jjohn81/DATA621_Assignment4"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621 Project 4</a:t>
            </a:r>
            <a:endParaRPr lang="en-US" dirty="0"/>
          </a:p>
        </p:txBody>
      </p:sp>
      <p:sp>
        <p:nvSpPr>
          <p:cNvPr id="3" name="Subtitle 2"/>
          <p:cNvSpPr>
            <a:spLocks noGrp="1"/>
          </p:cNvSpPr>
          <p:nvPr>
            <p:ph type="subTitle" idx="1"/>
          </p:nvPr>
        </p:nvSpPr>
        <p:spPr/>
        <p:txBody>
          <a:bodyPr/>
          <a:lstStyle/>
          <a:p>
            <a:r>
              <a:rPr lang="en-US" dirty="0" err="1" smtClean="0"/>
              <a:t>Joby</a:t>
            </a:r>
            <a:r>
              <a:rPr lang="en-US" dirty="0" smtClean="0"/>
              <a:t> John &amp; Jun Pan</a:t>
            </a:r>
          </a:p>
          <a:p>
            <a:r>
              <a:rPr lang="en-US" dirty="0" smtClean="0"/>
              <a:t>Revised April 27, </a:t>
            </a:r>
            <a:r>
              <a:rPr lang="en-US" dirty="0" smtClean="0"/>
              <a:t>2019</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 Data</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1676400" y="1143000"/>
            <a:ext cx="5638800" cy="4435457"/>
          </a:xfrm>
          <a:prstGeom prst="rect">
            <a:avLst/>
          </a:prstGeom>
          <a:noFill/>
          <a:ln w="9525">
            <a:noFill/>
            <a:miter lim="800000"/>
            <a:headEnd/>
            <a:tailEnd/>
          </a:ln>
          <a:effectLst/>
        </p:spPr>
      </p:pic>
      <p:sp>
        <p:nvSpPr>
          <p:cNvPr id="4" name="TextBox 3"/>
          <p:cNvSpPr txBox="1"/>
          <p:nvPr/>
        </p:nvSpPr>
        <p:spPr>
          <a:xfrm>
            <a:off x="1371600" y="5562600"/>
            <a:ext cx="6629400" cy="1200329"/>
          </a:xfrm>
          <a:prstGeom prst="rect">
            <a:avLst/>
          </a:prstGeom>
          <a:noFill/>
        </p:spPr>
        <p:txBody>
          <a:bodyPr wrap="square" rtlCol="0">
            <a:spAutoFit/>
          </a:bodyPr>
          <a:lstStyle/>
          <a:p>
            <a:r>
              <a:rPr lang="en-US" dirty="0" smtClean="0"/>
              <a:t>1: remove $ sign from INCOME, HOME_VAL, BLUEBOOK, OLDCLAIM;</a:t>
            </a:r>
          </a:p>
          <a:p>
            <a:r>
              <a:rPr lang="en-US" dirty="0" smtClean="0"/>
              <a:t>2: replace " " with underscore "_" of variables : EDUCATION, JOB, CAR_TYPE, URBANICITY</a:t>
            </a:r>
          </a:p>
          <a:p>
            <a:r>
              <a:rPr lang="en-US" dirty="0" smtClean="0"/>
              <a:t>3: change it as factors for above </a:t>
            </a:r>
            <a:r>
              <a:rPr lang="en-US" dirty="0" err="1" smtClean="0"/>
              <a:t>variabls</a:t>
            </a:r>
            <a:r>
              <a:rPr lang="en-US" dirty="0" smtClean="0"/>
              <a:t> plus TARGET_FLA</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Convert Variables</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796855" y="1600200"/>
            <a:ext cx="7550289"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Density Plot of Numerical Variables</a:t>
            </a:r>
            <a:endParaRPr lang="en-US" dirty="0"/>
          </a:p>
        </p:txBody>
      </p:sp>
      <p:pic>
        <p:nvPicPr>
          <p:cNvPr id="8194" name="Picture 2"/>
          <p:cNvPicPr>
            <a:picLocks noGrp="1" noChangeAspect="1" noChangeArrowheads="1"/>
          </p:cNvPicPr>
          <p:nvPr>
            <p:ph idx="1"/>
          </p:nvPr>
        </p:nvPicPr>
        <p:blipFill>
          <a:blip r:embed="rId2"/>
          <a:srcRect/>
          <a:stretch>
            <a:fillRect/>
          </a:stretch>
        </p:blipFill>
        <p:spPr bwMode="auto">
          <a:xfrm>
            <a:off x="1371600" y="1676400"/>
            <a:ext cx="6520149" cy="443950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Content Placeholder 3"/>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srcRect/>
          <a:stretch>
            <a:fillRect/>
          </a:stretch>
        </p:blipFill>
        <p:spPr bwMode="auto">
          <a:xfrm>
            <a:off x="719138" y="1143000"/>
            <a:ext cx="7705725"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2"/>
          <a:srcRect/>
          <a:stretch>
            <a:fillRect/>
          </a:stretch>
        </p:blipFill>
        <p:spPr bwMode="auto">
          <a:xfrm>
            <a:off x="914984" y="1600200"/>
            <a:ext cx="7314031"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p:cNvPicPr>
            <a:picLocks noGrp="1" noChangeAspect="1" noChangeArrowheads="1"/>
          </p:cNvPicPr>
          <p:nvPr>
            <p:ph idx="1"/>
          </p:nvPr>
        </p:nvPicPr>
        <p:blipFill>
          <a:blip r:embed="rId2"/>
          <a:srcRect/>
          <a:stretch>
            <a:fillRect/>
          </a:stretch>
        </p:blipFill>
        <p:spPr bwMode="auto">
          <a:xfrm>
            <a:off x="871527" y="1600200"/>
            <a:ext cx="7400946"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 Skewed Variables</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1212713" y="1600200"/>
            <a:ext cx="6718574"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p:cNvPicPr>
            <a:picLocks noGrp="1" noChangeAspect="1" noChangeArrowheads="1"/>
          </p:cNvPicPr>
          <p:nvPr>
            <p:ph idx="1"/>
          </p:nvPr>
        </p:nvPicPr>
        <p:blipFill>
          <a:blip r:embed="rId2"/>
          <a:srcRect/>
          <a:stretch>
            <a:fillRect/>
          </a:stretch>
        </p:blipFill>
        <p:spPr bwMode="auto">
          <a:xfrm>
            <a:off x="549770" y="1600200"/>
            <a:ext cx="8044460"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Original Full Model</a:t>
            </a:r>
            <a:endParaRPr lang="en-US" dirty="0"/>
          </a:p>
        </p:txBody>
      </p:sp>
      <p:pic>
        <p:nvPicPr>
          <p:cNvPr id="9218" name="Picture 2"/>
          <p:cNvPicPr>
            <a:picLocks noGrp="1" noChangeAspect="1" noChangeArrowheads="1"/>
          </p:cNvPicPr>
          <p:nvPr>
            <p:ph idx="1"/>
          </p:nvPr>
        </p:nvPicPr>
        <p:blipFill>
          <a:blip r:embed="rId2"/>
          <a:srcRect/>
          <a:stretch>
            <a:fillRect/>
          </a:stretch>
        </p:blipFill>
        <p:spPr bwMode="auto">
          <a:xfrm>
            <a:off x="457200" y="1143000"/>
            <a:ext cx="8229600" cy="1286810"/>
          </a:xfrm>
          <a:prstGeom prst="rect">
            <a:avLst/>
          </a:prstGeom>
          <a:noFill/>
          <a:ln w="9525">
            <a:noFill/>
            <a:miter lim="800000"/>
            <a:headEnd/>
            <a:tailEnd/>
          </a:ln>
          <a:effectLst/>
        </p:spPr>
      </p:pic>
      <p:pic>
        <p:nvPicPr>
          <p:cNvPr id="4098" name="Picture 2"/>
          <p:cNvPicPr>
            <a:picLocks noChangeAspect="1" noChangeArrowheads="1"/>
          </p:cNvPicPr>
          <p:nvPr/>
        </p:nvPicPr>
        <p:blipFill>
          <a:blip r:embed="rId3"/>
          <a:srcRect/>
          <a:stretch>
            <a:fillRect/>
          </a:stretch>
        </p:blipFill>
        <p:spPr bwMode="auto">
          <a:xfrm>
            <a:off x="0" y="2438401"/>
            <a:ext cx="4263792" cy="32004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4"/>
          <a:srcRect/>
          <a:stretch>
            <a:fillRect/>
          </a:stretch>
        </p:blipFill>
        <p:spPr bwMode="auto">
          <a:xfrm>
            <a:off x="4267200" y="2667000"/>
            <a:ext cx="4564907" cy="24479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Transformed Model</a:t>
            </a:r>
            <a:endParaRPr lang="en-US" dirty="0"/>
          </a:p>
        </p:txBody>
      </p:sp>
      <p:pic>
        <p:nvPicPr>
          <p:cNvPr id="11266" name="Picture 2"/>
          <p:cNvPicPr>
            <a:picLocks noGrp="1" noChangeAspect="1" noChangeArrowheads="1"/>
          </p:cNvPicPr>
          <p:nvPr>
            <p:ph idx="1"/>
          </p:nvPr>
        </p:nvPicPr>
        <p:blipFill>
          <a:blip r:embed="rId2"/>
          <a:srcRect/>
          <a:stretch>
            <a:fillRect/>
          </a:stretch>
        </p:blipFill>
        <p:spPr bwMode="auto">
          <a:xfrm>
            <a:off x="609600" y="1219200"/>
            <a:ext cx="8029575" cy="1190625"/>
          </a:xfrm>
          <a:prstGeom prst="rect">
            <a:avLst/>
          </a:prstGeom>
          <a:noFill/>
          <a:ln w="9525">
            <a:noFill/>
            <a:miter lim="800000"/>
            <a:headEnd/>
            <a:tailEnd/>
          </a:ln>
          <a:effectLst/>
        </p:spPr>
      </p:pic>
      <p:pic>
        <p:nvPicPr>
          <p:cNvPr id="5122" name="Picture 2"/>
          <p:cNvPicPr>
            <a:picLocks noChangeAspect="1" noChangeArrowheads="1"/>
          </p:cNvPicPr>
          <p:nvPr/>
        </p:nvPicPr>
        <p:blipFill>
          <a:blip r:embed="rId3"/>
          <a:srcRect/>
          <a:stretch>
            <a:fillRect/>
          </a:stretch>
        </p:blipFill>
        <p:spPr bwMode="auto">
          <a:xfrm>
            <a:off x="152400" y="2819400"/>
            <a:ext cx="4419479" cy="3276600"/>
          </a:xfrm>
          <a:prstGeom prst="rect">
            <a:avLst/>
          </a:prstGeom>
          <a:noFill/>
          <a:ln w="9525">
            <a:noFill/>
            <a:miter lim="800000"/>
            <a:headEnd/>
            <a:tailEnd/>
          </a:ln>
          <a:effectLst/>
        </p:spPr>
      </p:pic>
      <p:pic>
        <p:nvPicPr>
          <p:cNvPr id="5123" name="Picture 3"/>
          <p:cNvPicPr>
            <a:picLocks noChangeAspect="1" noChangeArrowheads="1"/>
          </p:cNvPicPr>
          <p:nvPr/>
        </p:nvPicPr>
        <p:blipFill>
          <a:blip r:embed="rId4"/>
          <a:srcRect/>
          <a:stretch>
            <a:fillRect/>
          </a:stretch>
        </p:blipFill>
        <p:spPr bwMode="auto">
          <a:xfrm>
            <a:off x="4700141" y="2971800"/>
            <a:ext cx="4215259" cy="2667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r>
              <a:rPr lang="en-US" dirty="0" smtClean="0"/>
              <a:t>Your objective is to build multiple linear regression and binary logistic regression models on the training data to predict the probability that a person will crash their car and also the amount of money it will cost if the person does crash their car. </a:t>
            </a:r>
          </a:p>
          <a:p>
            <a:endParaRPr lang="en-US" dirty="0" smtClean="0"/>
          </a:p>
          <a:p>
            <a:r>
              <a:rPr lang="en-US" dirty="0" smtClean="0"/>
              <a:t>Overview In this homework assignment, you will explore, analyze and model a data set containing approximately 8000 records representing a customer at an auto insurance company. Each record has two response variables. The first response variable, TARGET_FLAG, is a 1 or a 0. A "1" means that the person was in a car crash. A zero means that the person was not in a car crash. The second response variable is TARGET_AMT. This value is zero if the person did not crash their car. But if they did crash their car, this number will be a value greater than zero. Your objective is to build multiple linear regression and binary logistic regression models on the training data to predict the probability that a person will crash their car and also the amount of money it will cost if the person does crash their car. You can only use the variables given to you (or variables that you derive from the variables provided). Below is a short description of the variables of interest in the data set:</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Stepwise Model</a:t>
            </a:r>
            <a:endParaRPr lang="en-US" dirty="0"/>
          </a:p>
        </p:txBody>
      </p:sp>
      <p:sp>
        <p:nvSpPr>
          <p:cNvPr id="3" name="Content Placeholder 2"/>
          <p:cNvSpPr>
            <a:spLocks noGrp="1"/>
          </p:cNvSpPr>
          <p:nvPr>
            <p:ph idx="1"/>
          </p:nvPr>
        </p:nvSpPr>
        <p:spPr>
          <a:xfrm>
            <a:off x="457200" y="1600201"/>
            <a:ext cx="8229600" cy="1600200"/>
          </a:xfrm>
        </p:spPr>
        <p:txBody>
          <a:bodyPr>
            <a:normAutofit/>
          </a:bodyPr>
          <a:lstStyle/>
          <a:p>
            <a:r>
              <a:rPr lang="en-US" sz="1600" dirty="0" smtClean="0"/>
              <a:t>Third model, we call it Step model, seeks the correlation between TARGET_FLAG with original </a:t>
            </a:r>
            <a:r>
              <a:rPr lang="en-US" sz="1600" dirty="0" err="1" smtClean="0"/>
              <a:t>viarables</a:t>
            </a:r>
            <a:r>
              <a:rPr lang="en-US" sz="1600" dirty="0" smtClean="0"/>
              <a:t>. This model uses “Stepwise Algorithm” on “Transformed Model”. In this model, most of the variables are statistically significant with AIC score of 7322. This model </a:t>
            </a:r>
            <a:r>
              <a:rPr lang="en-US" sz="1600" dirty="0" err="1" smtClean="0"/>
              <a:t>inludes</a:t>
            </a:r>
            <a:r>
              <a:rPr lang="en-US" sz="1600" dirty="0" smtClean="0"/>
              <a:t> only 32 predictor variables, other models have 42 predictors variables. This is a simpler model than the previous models with better AIC.</a:t>
            </a:r>
          </a:p>
          <a:p>
            <a:endParaRPr lang="en-US" sz="1600" dirty="0"/>
          </a:p>
        </p:txBody>
      </p:sp>
      <p:pic>
        <p:nvPicPr>
          <p:cNvPr id="1026" name="Picture 2"/>
          <p:cNvPicPr>
            <a:picLocks noChangeAspect="1" noChangeArrowheads="1"/>
          </p:cNvPicPr>
          <p:nvPr/>
        </p:nvPicPr>
        <p:blipFill>
          <a:blip r:embed="rId2"/>
          <a:srcRect/>
          <a:stretch>
            <a:fillRect/>
          </a:stretch>
        </p:blipFill>
        <p:spPr bwMode="auto">
          <a:xfrm>
            <a:off x="914400" y="2971800"/>
            <a:ext cx="7077075" cy="1704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175541" y="1828800"/>
            <a:ext cx="4167859" cy="31242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4343400" y="1828800"/>
            <a:ext cx="4276725" cy="368683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ROC Curves</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2209800" y="1447800"/>
            <a:ext cx="4667250" cy="3838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Selection Base</a:t>
            </a:r>
            <a:endParaRPr lang="en-US" dirty="0"/>
          </a:p>
        </p:txBody>
      </p:sp>
      <p:graphicFrame>
        <p:nvGraphicFramePr>
          <p:cNvPr id="4" name="Content Placeholder 3"/>
          <p:cNvGraphicFramePr>
            <a:graphicFrameLocks noGrp="1"/>
          </p:cNvGraphicFramePr>
          <p:nvPr>
            <p:ph idx="1"/>
          </p:nvPr>
        </p:nvGraphicFramePr>
        <p:xfrm>
          <a:off x="1295400" y="1295400"/>
          <a:ext cx="6583680" cy="5191760"/>
        </p:xfrm>
        <a:graphic>
          <a:graphicData uri="http://schemas.openxmlformats.org/drawingml/2006/table">
            <a:tbl>
              <a:tblPr firstRow="1" bandRow="1">
                <a:tableStyleId>{5C22544A-7EE6-4342-B048-85BDC9FD1C3A}</a:tableStyleId>
              </a:tblPr>
              <a:tblGrid>
                <a:gridCol w="1645920"/>
                <a:gridCol w="1645920"/>
                <a:gridCol w="1645920"/>
                <a:gridCol w="1645920"/>
              </a:tblGrid>
              <a:tr h="370840">
                <a:tc>
                  <a:txBody>
                    <a:bodyPr/>
                    <a:lstStyle/>
                    <a:p>
                      <a:endParaRPr lang="en-US" dirty="0"/>
                    </a:p>
                  </a:txBody>
                  <a:tcPr/>
                </a:tc>
                <a:tc>
                  <a:txBody>
                    <a:bodyPr/>
                    <a:lstStyle/>
                    <a:p>
                      <a:r>
                        <a:rPr lang="en-US" dirty="0" smtClean="0"/>
                        <a:t>Full  Model</a:t>
                      </a:r>
                      <a:endParaRPr lang="en-US" dirty="0"/>
                    </a:p>
                  </a:txBody>
                  <a:tcPr/>
                </a:tc>
                <a:tc>
                  <a:txBody>
                    <a:bodyPr/>
                    <a:lstStyle/>
                    <a:p>
                      <a:r>
                        <a:rPr lang="en-US" dirty="0" smtClean="0"/>
                        <a:t>Transformed</a:t>
                      </a:r>
                      <a:endParaRPr lang="en-US" dirty="0"/>
                    </a:p>
                  </a:txBody>
                  <a:tcPr/>
                </a:tc>
                <a:tc>
                  <a:txBody>
                    <a:bodyPr/>
                    <a:lstStyle/>
                    <a:p>
                      <a:r>
                        <a:rPr lang="en-US" dirty="0" smtClean="0"/>
                        <a:t>Step </a:t>
                      </a:r>
                      <a:r>
                        <a:rPr lang="en-US" baseline="0" dirty="0" smtClean="0"/>
                        <a:t> Wise</a:t>
                      </a:r>
                      <a:endParaRPr lang="en-US" dirty="0"/>
                    </a:p>
                  </a:txBody>
                  <a:tcPr/>
                </a:tc>
              </a:tr>
              <a:tr h="370840">
                <a:tc>
                  <a:txBody>
                    <a:bodyPr/>
                    <a:lstStyle/>
                    <a:p>
                      <a:r>
                        <a:rPr lang="en-US" dirty="0" smtClean="0"/>
                        <a:t>Sensitivity</a:t>
                      </a:r>
                      <a:endParaRPr lang="en-US" dirty="0"/>
                    </a:p>
                  </a:txBody>
                  <a:tcPr/>
                </a:tc>
                <a:tc>
                  <a:txBody>
                    <a:bodyPr/>
                    <a:lstStyle/>
                    <a:p>
                      <a:r>
                        <a:rPr lang="en-US" sz="1800" kern="1200" dirty="0" smtClean="0">
                          <a:solidFill>
                            <a:schemeClr val="dk1"/>
                          </a:solidFill>
                          <a:latin typeface="+mn-lt"/>
                          <a:ea typeface="+mn-ea"/>
                          <a:cs typeface="+mn-cs"/>
                        </a:rPr>
                        <a:t>0.8180077 </a:t>
                      </a:r>
                      <a:endParaRPr lang="en-US" dirty="0"/>
                    </a:p>
                  </a:txBody>
                  <a:tcPr/>
                </a:tc>
                <a:tc>
                  <a:txBody>
                    <a:bodyPr/>
                    <a:lstStyle/>
                    <a:p>
                      <a:r>
                        <a:rPr lang="en-US" sz="1800" kern="1200" dirty="0" smtClean="0">
                          <a:solidFill>
                            <a:schemeClr val="dk1"/>
                          </a:solidFill>
                          <a:latin typeface="+mn-lt"/>
                          <a:ea typeface="+mn-ea"/>
                          <a:cs typeface="+mn-cs"/>
                        </a:rPr>
                        <a:t>0.8180879 </a:t>
                      </a:r>
                      <a:endParaRPr lang="en-US" dirty="0"/>
                    </a:p>
                  </a:txBody>
                  <a:tcPr/>
                </a:tc>
                <a:tc>
                  <a:txBody>
                    <a:bodyPr/>
                    <a:lstStyle/>
                    <a:p>
                      <a:r>
                        <a:rPr lang="en-US" sz="1800" kern="1200" dirty="0" smtClean="0">
                          <a:solidFill>
                            <a:schemeClr val="dk1"/>
                          </a:solidFill>
                          <a:latin typeface="+mn-lt"/>
                          <a:ea typeface="+mn-ea"/>
                          <a:cs typeface="+mn-cs"/>
                        </a:rPr>
                        <a:t>0.8174591 </a:t>
                      </a:r>
                      <a:endParaRPr lang="en-US" dirty="0"/>
                    </a:p>
                  </a:txBody>
                  <a:tcPr/>
                </a:tc>
              </a:tr>
              <a:tr h="370840">
                <a:tc>
                  <a:txBody>
                    <a:bodyPr/>
                    <a:lstStyle/>
                    <a:p>
                      <a:r>
                        <a:rPr lang="en-US" dirty="0" smtClean="0"/>
                        <a:t>Specificity</a:t>
                      </a:r>
                      <a:endParaRPr lang="en-US" dirty="0"/>
                    </a:p>
                  </a:txBody>
                  <a:tcPr/>
                </a:tc>
                <a:tc>
                  <a:txBody>
                    <a:bodyPr/>
                    <a:lstStyle/>
                    <a:p>
                      <a:r>
                        <a:rPr lang="en-US" sz="1800" kern="1200" dirty="0" smtClean="0">
                          <a:solidFill>
                            <a:schemeClr val="dk1"/>
                          </a:solidFill>
                          <a:latin typeface="+mn-lt"/>
                          <a:ea typeface="+mn-ea"/>
                          <a:cs typeface="+mn-cs"/>
                        </a:rPr>
                        <a:t>0.6676364 </a:t>
                      </a:r>
                      <a:endParaRPr lang="en-US" dirty="0"/>
                    </a:p>
                  </a:txBody>
                  <a:tcPr/>
                </a:tc>
                <a:tc>
                  <a:txBody>
                    <a:bodyPr/>
                    <a:lstStyle/>
                    <a:p>
                      <a:r>
                        <a:rPr lang="en-US" sz="1800" kern="1200" dirty="0" smtClean="0">
                          <a:solidFill>
                            <a:schemeClr val="dk1"/>
                          </a:solidFill>
                          <a:latin typeface="+mn-lt"/>
                          <a:ea typeface="+mn-ea"/>
                          <a:cs typeface="+mn-cs"/>
                        </a:rPr>
                        <a:t>0.6652205 </a:t>
                      </a:r>
                      <a:endParaRPr lang="en-US" dirty="0"/>
                    </a:p>
                  </a:txBody>
                  <a:tcPr/>
                </a:tc>
                <a:tc>
                  <a:txBody>
                    <a:bodyPr/>
                    <a:lstStyle/>
                    <a:p>
                      <a:r>
                        <a:rPr lang="en-US" sz="1800" kern="1200" dirty="0" smtClean="0">
                          <a:solidFill>
                            <a:schemeClr val="dk1"/>
                          </a:solidFill>
                          <a:latin typeface="+mn-lt"/>
                          <a:ea typeface="+mn-ea"/>
                          <a:cs typeface="+mn-cs"/>
                        </a:rPr>
                        <a:t>0.6673977 </a:t>
                      </a:r>
                      <a:endParaRPr lang="en-US" dirty="0"/>
                    </a:p>
                  </a:txBody>
                  <a:tcPr/>
                </a:tc>
              </a:tr>
              <a:tr h="370840">
                <a:tc>
                  <a:txBody>
                    <a:bodyPr/>
                    <a:lstStyle/>
                    <a:p>
                      <a:r>
                        <a:rPr lang="en-US" dirty="0" smtClean="0"/>
                        <a:t>Pos</a:t>
                      </a:r>
                      <a:r>
                        <a:rPr lang="en-US" baseline="0" dirty="0" smtClean="0"/>
                        <a:t> </a:t>
                      </a:r>
                      <a:r>
                        <a:rPr lang="en-US" baseline="0" dirty="0" err="1" smtClean="0"/>
                        <a:t>Pred</a:t>
                      </a:r>
                      <a:r>
                        <a:rPr lang="en-US" baseline="0" dirty="0" smtClean="0"/>
                        <a:t> Value</a:t>
                      </a:r>
                      <a:endParaRPr lang="en-US" dirty="0"/>
                    </a:p>
                  </a:txBody>
                  <a:tcPr/>
                </a:tc>
                <a:tc>
                  <a:txBody>
                    <a:bodyPr/>
                    <a:lstStyle/>
                    <a:p>
                      <a:r>
                        <a:rPr lang="en-US" sz="1800" kern="1200" dirty="0" smtClean="0">
                          <a:solidFill>
                            <a:schemeClr val="dk1"/>
                          </a:solidFill>
                          <a:latin typeface="+mn-lt"/>
                          <a:ea typeface="+mn-ea"/>
                          <a:cs typeface="+mn-cs"/>
                        </a:rPr>
                        <a:t>0.9239348 </a:t>
                      </a:r>
                      <a:endParaRPr lang="en-US" dirty="0"/>
                    </a:p>
                  </a:txBody>
                  <a:tcPr/>
                </a:tc>
                <a:tc>
                  <a:txBody>
                    <a:bodyPr/>
                    <a:lstStyle/>
                    <a:p>
                      <a:r>
                        <a:rPr lang="en-US" sz="1800" kern="1200" dirty="0" smtClean="0">
                          <a:solidFill>
                            <a:schemeClr val="dk1"/>
                          </a:solidFill>
                          <a:latin typeface="+mn-lt"/>
                          <a:ea typeface="+mn-ea"/>
                          <a:cs typeface="+mn-cs"/>
                        </a:rPr>
                        <a:t>0.9229361 </a:t>
                      </a:r>
                      <a:endParaRPr lang="en-US" dirty="0"/>
                    </a:p>
                  </a:txBody>
                  <a:tcPr/>
                </a:tc>
                <a:tc>
                  <a:txBody>
                    <a:bodyPr/>
                    <a:lstStyle/>
                    <a:p>
                      <a:r>
                        <a:rPr lang="en-US" sz="1800" kern="1200" dirty="0" smtClean="0">
                          <a:solidFill>
                            <a:schemeClr val="dk1"/>
                          </a:solidFill>
                          <a:latin typeface="+mn-lt"/>
                          <a:ea typeface="+mn-ea"/>
                          <a:cs typeface="+mn-cs"/>
                        </a:rPr>
                        <a:t>0.9242676 </a:t>
                      </a:r>
                      <a:endParaRPr lang="en-US" dirty="0"/>
                    </a:p>
                  </a:txBody>
                  <a:tcPr/>
                </a:tc>
              </a:tr>
              <a:tr h="370840">
                <a:tc>
                  <a:txBody>
                    <a:bodyPr/>
                    <a:lstStyle/>
                    <a:p>
                      <a:r>
                        <a:rPr lang="en-US" sz="1800" kern="1200" dirty="0" err="1" smtClean="0">
                          <a:solidFill>
                            <a:schemeClr val="dk1"/>
                          </a:solidFill>
                          <a:latin typeface="+mn-lt"/>
                          <a:ea typeface="+mn-ea"/>
                          <a:cs typeface="+mn-cs"/>
                        </a:rPr>
                        <a:t>Neg</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Pred</a:t>
                      </a:r>
                      <a:r>
                        <a:rPr lang="en-US" sz="1800" kern="1200" dirty="0" smtClean="0">
                          <a:solidFill>
                            <a:schemeClr val="dk1"/>
                          </a:solidFill>
                          <a:latin typeface="+mn-lt"/>
                          <a:ea typeface="+mn-ea"/>
                          <a:cs typeface="+mn-cs"/>
                        </a:rPr>
                        <a:t> Value </a:t>
                      </a:r>
                      <a:endParaRPr lang="en-US" dirty="0"/>
                    </a:p>
                  </a:txBody>
                  <a:tcPr/>
                </a:tc>
                <a:tc>
                  <a:txBody>
                    <a:bodyPr/>
                    <a:lstStyle/>
                    <a:p>
                      <a:r>
                        <a:rPr lang="en-US" sz="1800" kern="1200" dirty="0" smtClean="0">
                          <a:solidFill>
                            <a:schemeClr val="dk1"/>
                          </a:solidFill>
                          <a:latin typeface="+mn-lt"/>
                          <a:ea typeface="+mn-ea"/>
                          <a:cs typeface="+mn-cs"/>
                        </a:rPr>
                        <a:t>0.4263818 </a:t>
                      </a:r>
                      <a:endParaRPr lang="en-US" dirty="0"/>
                    </a:p>
                  </a:txBody>
                  <a:tcPr/>
                </a:tc>
                <a:tc>
                  <a:txBody>
                    <a:bodyPr/>
                    <a:lstStyle/>
                    <a:p>
                      <a:r>
                        <a:rPr lang="en-US" sz="1800" kern="1200" dirty="0" smtClean="0">
                          <a:solidFill>
                            <a:schemeClr val="dk1"/>
                          </a:solidFill>
                          <a:latin typeface="+mn-lt"/>
                          <a:ea typeface="+mn-ea"/>
                          <a:cs typeface="+mn-cs"/>
                        </a:rPr>
                        <a:t>0.4273107 </a:t>
                      </a:r>
                      <a:endParaRPr lang="en-US" dirty="0"/>
                    </a:p>
                  </a:txBody>
                  <a:tcPr/>
                </a:tc>
                <a:tc>
                  <a:txBody>
                    <a:bodyPr/>
                    <a:lstStyle/>
                    <a:p>
                      <a:r>
                        <a:rPr lang="en-US" sz="1800" kern="1200" dirty="0" smtClean="0">
                          <a:solidFill>
                            <a:schemeClr val="dk1"/>
                          </a:solidFill>
                          <a:latin typeface="+mn-lt"/>
                          <a:ea typeface="+mn-ea"/>
                          <a:cs typeface="+mn-cs"/>
                        </a:rPr>
                        <a:t>0.4240595 </a:t>
                      </a:r>
                      <a:endParaRPr lang="en-US" dirty="0"/>
                    </a:p>
                  </a:txBody>
                  <a:tcPr/>
                </a:tc>
              </a:tr>
              <a:tr h="370840">
                <a:tc>
                  <a:txBody>
                    <a:bodyPr/>
                    <a:lstStyle/>
                    <a:p>
                      <a:r>
                        <a:rPr lang="en-US" sz="1800" kern="1200" dirty="0" smtClean="0">
                          <a:solidFill>
                            <a:schemeClr val="dk1"/>
                          </a:solidFill>
                          <a:latin typeface="+mn-lt"/>
                          <a:ea typeface="+mn-ea"/>
                          <a:cs typeface="+mn-cs"/>
                        </a:rPr>
                        <a:t>Precision</a:t>
                      </a:r>
                      <a:endParaRPr lang="en-US" dirty="0"/>
                    </a:p>
                  </a:txBody>
                  <a:tcPr/>
                </a:tc>
                <a:tc>
                  <a:txBody>
                    <a:bodyPr/>
                    <a:lstStyle/>
                    <a:p>
                      <a:r>
                        <a:rPr lang="en-US" sz="1800" kern="1200" dirty="0" smtClean="0">
                          <a:solidFill>
                            <a:schemeClr val="dk1"/>
                          </a:solidFill>
                          <a:latin typeface="+mn-lt"/>
                          <a:ea typeface="+mn-ea"/>
                          <a:cs typeface="+mn-cs"/>
                        </a:rPr>
                        <a:t>0.9239348 </a:t>
                      </a:r>
                      <a:endParaRPr lang="en-US" dirty="0"/>
                    </a:p>
                  </a:txBody>
                  <a:tcPr/>
                </a:tc>
                <a:tc>
                  <a:txBody>
                    <a:bodyPr/>
                    <a:lstStyle/>
                    <a:p>
                      <a:r>
                        <a:rPr lang="en-US" sz="1800" kern="1200" dirty="0" smtClean="0">
                          <a:solidFill>
                            <a:schemeClr val="dk1"/>
                          </a:solidFill>
                          <a:latin typeface="+mn-lt"/>
                          <a:ea typeface="+mn-ea"/>
                          <a:cs typeface="+mn-cs"/>
                        </a:rPr>
                        <a:t>0.9229361 </a:t>
                      </a:r>
                      <a:endParaRPr lang="en-US" dirty="0"/>
                    </a:p>
                  </a:txBody>
                  <a:tcPr/>
                </a:tc>
                <a:tc>
                  <a:txBody>
                    <a:bodyPr/>
                    <a:lstStyle/>
                    <a:p>
                      <a:r>
                        <a:rPr lang="en-US" sz="1800" kern="1200" dirty="0" smtClean="0">
                          <a:solidFill>
                            <a:schemeClr val="dk1"/>
                          </a:solidFill>
                          <a:latin typeface="+mn-lt"/>
                          <a:ea typeface="+mn-ea"/>
                          <a:cs typeface="+mn-cs"/>
                        </a:rPr>
                        <a:t>0.9242676 </a:t>
                      </a:r>
                      <a:endParaRPr lang="en-US" dirty="0"/>
                    </a:p>
                  </a:txBody>
                  <a:tcPr/>
                </a:tc>
              </a:tr>
              <a:tr h="370840">
                <a:tc>
                  <a:txBody>
                    <a:bodyPr/>
                    <a:lstStyle/>
                    <a:p>
                      <a:r>
                        <a:rPr lang="en-US" sz="1800" kern="1200" dirty="0" smtClean="0">
                          <a:solidFill>
                            <a:schemeClr val="dk1"/>
                          </a:solidFill>
                          <a:latin typeface="+mn-lt"/>
                          <a:ea typeface="+mn-ea"/>
                          <a:cs typeface="+mn-cs"/>
                        </a:rPr>
                        <a:t>Recall</a:t>
                      </a:r>
                      <a:endParaRPr lang="en-US" dirty="0"/>
                    </a:p>
                  </a:txBody>
                  <a:tcPr/>
                </a:tc>
                <a:tc>
                  <a:txBody>
                    <a:bodyPr/>
                    <a:lstStyle/>
                    <a:p>
                      <a:r>
                        <a:rPr lang="en-US" sz="1800" kern="1200" dirty="0" smtClean="0">
                          <a:solidFill>
                            <a:schemeClr val="dk1"/>
                          </a:solidFill>
                          <a:latin typeface="+mn-lt"/>
                          <a:ea typeface="+mn-ea"/>
                          <a:cs typeface="+mn-cs"/>
                        </a:rPr>
                        <a:t>0.8180077 </a:t>
                      </a:r>
                      <a:endParaRPr lang="en-US" dirty="0"/>
                    </a:p>
                  </a:txBody>
                  <a:tcPr/>
                </a:tc>
                <a:tc>
                  <a:txBody>
                    <a:bodyPr/>
                    <a:lstStyle/>
                    <a:p>
                      <a:r>
                        <a:rPr lang="en-US" sz="1800" kern="1200" dirty="0" smtClean="0">
                          <a:solidFill>
                            <a:schemeClr val="dk1"/>
                          </a:solidFill>
                          <a:latin typeface="+mn-lt"/>
                          <a:ea typeface="+mn-ea"/>
                          <a:cs typeface="+mn-cs"/>
                        </a:rPr>
                        <a:t>0.8180879 </a:t>
                      </a:r>
                      <a:endParaRPr lang="en-US" dirty="0"/>
                    </a:p>
                  </a:txBody>
                  <a:tcPr/>
                </a:tc>
                <a:tc>
                  <a:txBody>
                    <a:bodyPr/>
                    <a:lstStyle/>
                    <a:p>
                      <a:r>
                        <a:rPr lang="en-US" sz="1800" kern="1200" dirty="0" smtClean="0">
                          <a:solidFill>
                            <a:schemeClr val="dk1"/>
                          </a:solidFill>
                          <a:latin typeface="+mn-lt"/>
                          <a:ea typeface="+mn-ea"/>
                          <a:cs typeface="+mn-cs"/>
                        </a:rPr>
                        <a:t>0.8174591 </a:t>
                      </a:r>
                      <a:endParaRPr lang="en-US" dirty="0"/>
                    </a:p>
                  </a:txBody>
                  <a:tcPr/>
                </a:tc>
              </a:tr>
              <a:tr h="370840">
                <a:tc>
                  <a:txBody>
                    <a:bodyPr/>
                    <a:lstStyle/>
                    <a:p>
                      <a:r>
                        <a:rPr lang="en-US" sz="1800" kern="1200" dirty="0" smtClean="0">
                          <a:solidFill>
                            <a:schemeClr val="dk1"/>
                          </a:solidFill>
                          <a:latin typeface="+mn-lt"/>
                          <a:ea typeface="+mn-ea"/>
                          <a:cs typeface="+mn-cs"/>
                        </a:rPr>
                        <a:t>F1</a:t>
                      </a:r>
                      <a:endParaRPr lang="en-US" dirty="0"/>
                    </a:p>
                  </a:txBody>
                  <a:tcPr/>
                </a:tc>
                <a:tc>
                  <a:txBody>
                    <a:bodyPr/>
                    <a:lstStyle/>
                    <a:p>
                      <a:r>
                        <a:rPr lang="en-US" sz="1800" kern="1200" dirty="0" smtClean="0">
                          <a:solidFill>
                            <a:schemeClr val="dk1"/>
                          </a:solidFill>
                          <a:latin typeface="+mn-lt"/>
                          <a:ea typeface="+mn-ea"/>
                          <a:cs typeface="+mn-cs"/>
                        </a:rPr>
                        <a:t>0.8677505 </a:t>
                      </a:r>
                      <a:endParaRPr lang="en-US" dirty="0"/>
                    </a:p>
                  </a:txBody>
                  <a:tcPr/>
                </a:tc>
                <a:tc>
                  <a:txBody>
                    <a:bodyPr/>
                    <a:lstStyle/>
                    <a:p>
                      <a:r>
                        <a:rPr lang="en-US" sz="1800" kern="1200" dirty="0" smtClean="0">
                          <a:solidFill>
                            <a:schemeClr val="dk1"/>
                          </a:solidFill>
                          <a:latin typeface="+mn-lt"/>
                          <a:ea typeface="+mn-ea"/>
                          <a:cs typeface="+mn-cs"/>
                        </a:rPr>
                        <a:t>0.8673549 </a:t>
                      </a:r>
                      <a:endParaRPr lang="en-US" dirty="0"/>
                    </a:p>
                  </a:txBody>
                  <a:tcPr/>
                </a:tc>
                <a:tc>
                  <a:txBody>
                    <a:bodyPr/>
                    <a:lstStyle/>
                    <a:p>
                      <a:r>
                        <a:rPr lang="en-US" sz="1800" kern="1200" dirty="0" smtClean="0">
                          <a:solidFill>
                            <a:schemeClr val="dk1"/>
                          </a:solidFill>
                          <a:latin typeface="+mn-lt"/>
                          <a:ea typeface="+mn-ea"/>
                          <a:cs typeface="+mn-cs"/>
                        </a:rPr>
                        <a:t>0.8675885 </a:t>
                      </a:r>
                      <a:endParaRPr lang="en-US" dirty="0"/>
                    </a:p>
                  </a:txBody>
                  <a:tcPr/>
                </a:tc>
              </a:tr>
              <a:tr h="370840">
                <a:tc>
                  <a:txBody>
                    <a:bodyPr/>
                    <a:lstStyle/>
                    <a:p>
                      <a:r>
                        <a:rPr lang="en-US" sz="1800" kern="1200" dirty="0" smtClean="0">
                          <a:solidFill>
                            <a:schemeClr val="dk1"/>
                          </a:solidFill>
                          <a:latin typeface="+mn-lt"/>
                          <a:ea typeface="+mn-ea"/>
                          <a:cs typeface="+mn-cs"/>
                        </a:rPr>
                        <a:t>Prevalence</a:t>
                      </a:r>
                      <a:endParaRPr lang="en-US" dirty="0"/>
                    </a:p>
                  </a:txBody>
                  <a:tcPr/>
                </a:tc>
                <a:tc>
                  <a:txBody>
                    <a:bodyPr/>
                    <a:lstStyle/>
                    <a:p>
                      <a:r>
                        <a:rPr lang="en-US" sz="1800" kern="1200" dirty="0" smtClean="0">
                          <a:solidFill>
                            <a:schemeClr val="dk1"/>
                          </a:solidFill>
                          <a:latin typeface="+mn-lt"/>
                          <a:ea typeface="+mn-ea"/>
                          <a:cs typeface="+mn-cs"/>
                        </a:rPr>
                        <a:t>0.8315157 </a:t>
                      </a:r>
                      <a:endParaRPr lang="en-US" dirty="0"/>
                    </a:p>
                  </a:txBody>
                  <a:tcPr/>
                </a:tc>
                <a:tc>
                  <a:txBody>
                    <a:bodyPr/>
                    <a:lstStyle/>
                    <a:p>
                      <a:r>
                        <a:rPr lang="en-US" sz="1800" kern="1200" dirty="0" smtClean="0">
                          <a:solidFill>
                            <a:schemeClr val="dk1"/>
                          </a:solidFill>
                          <a:latin typeface="+mn-lt"/>
                          <a:ea typeface="+mn-ea"/>
                          <a:cs typeface="+mn-cs"/>
                        </a:rPr>
                        <a:t>0.8305355 </a:t>
                      </a:r>
                      <a:endParaRPr lang="en-US" dirty="0"/>
                    </a:p>
                  </a:txBody>
                  <a:tcPr/>
                </a:tc>
                <a:tc>
                  <a:txBody>
                    <a:bodyPr/>
                    <a:lstStyle/>
                    <a:p>
                      <a:r>
                        <a:rPr lang="en-US" sz="1800" kern="1200" dirty="0" smtClean="0">
                          <a:solidFill>
                            <a:schemeClr val="dk1"/>
                          </a:solidFill>
                          <a:latin typeface="+mn-lt"/>
                          <a:ea typeface="+mn-ea"/>
                          <a:cs typeface="+mn-cs"/>
                        </a:rPr>
                        <a:t>0.8323735 </a:t>
                      </a:r>
                      <a:endParaRPr lang="en-US" dirty="0"/>
                    </a:p>
                  </a:txBody>
                  <a:tcPr/>
                </a:tc>
              </a:tr>
              <a:tr h="370840">
                <a:tc>
                  <a:txBody>
                    <a:bodyPr/>
                    <a:lstStyle/>
                    <a:p>
                      <a:r>
                        <a:rPr lang="en-US" sz="1800" kern="1200" dirty="0" smtClean="0">
                          <a:solidFill>
                            <a:schemeClr val="dk1"/>
                          </a:solidFill>
                          <a:latin typeface="+mn-lt"/>
                          <a:ea typeface="+mn-ea"/>
                          <a:cs typeface="+mn-cs"/>
                        </a:rPr>
                        <a:t>Detection Rate </a:t>
                      </a:r>
                      <a:endParaRPr lang="en-US" dirty="0"/>
                    </a:p>
                  </a:txBody>
                  <a:tcPr/>
                </a:tc>
                <a:tc>
                  <a:txBody>
                    <a:bodyPr/>
                    <a:lstStyle/>
                    <a:p>
                      <a:r>
                        <a:rPr lang="en-US" sz="1800" kern="1200" dirty="0" smtClean="0">
                          <a:solidFill>
                            <a:schemeClr val="dk1"/>
                          </a:solidFill>
                          <a:latin typeface="+mn-lt"/>
                          <a:ea typeface="+mn-ea"/>
                          <a:cs typeface="+mn-cs"/>
                        </a:rPr>
                        <a:t>0.6801863</a:t>
                      </a:r>
                      <a:endParaRPr lang="en-US" dirty="0"/>
                    </a:p>
                  </a:txBody>
                  <a:tcPr/>
                </a:tc>
                <a:tc>
                  <a:txBody>
                    <a:bodyPr/>
                    <a:lstStyle/>
                    <a:p>
                      <a:r>
                        <a:rPr lang="en-US" sz="1800" kern="1200" dirty="0" smtClean="0">
                          <a:solidFill>
                            <a:schemeClr val="dk1"/>
                          </a:solidFill>
                          <a:latin typeface="+mn-lt"/>
                          <a:ea typeface="+mn-ea"/>
                          <a:cs typeface="+mn-cs"/>
                        </a:rPr>
                        <a:t>0.6794510 </a:t>
                      </a:r>
                      <a:endParaRPr lang="en-US" dirty="0"/>
                    </a:p>
                  </a:txBody>
                  <a:tcPr/>
                </a:tc>
                <a:tc>
                  <a:txBody>
                    <a:bodyPr/>
                    <a:lstStyle/>
                    <a:p>
                      <a:r>
                        <a:rPr lang="en-US" sz="1800" kern="1200" dirty="0" smtClean="0">
                          <a:solidFill>
                            <a:schemeClr val="dk1"/>
                          </a:solidFill>
                          <a:latin typeface="+mn-lt"/>
                          <a:ea typeface="+mn-ea"/>
                          <a:cs typeface="+mn-cs"/>
                        </a:rPr>
                        <a:t>0.6804313 </a:t>
                      </a:r>
                      <a:endParaRPr lang="en-US" dirty="0"/>
                    </a:p>
                  </a:txBody>
                  <a:tcPr/>
                </a:tc>
              </a:tr>
              <a:tr h="370840">
                <a:tc>
                  <a:txBody>
                    <a:bodyPr/>
                    <a:lstStyle/>
                    <a:p>
                      <a:r>
                        <a:rPr lang="en-US" sz="1800" kern="1200" dirty="0" smtClean="0">
                          <a:solidFill>
                            <a:schemeClr val="dk1"/>
                          </a:solidFill>
                          <a:latin typeface="+mn-lt"/>
                          <a:ea typeface="+mn-ea"/>
                          <a:cs typeface="+mn-cs"/>
                        </a:rPr>
                        <a:t>Det. Prevalence </a:t>
                      </a:r>
                      <a:endParaRPr lang="en-US" dirty="0"/>
                    </a:p>
                  </a:txBody>
                  <a:tcPr/>
                </a:tc>
                <a:tc>
                  <a:txBody>
                    <a:bodyPr/>
                    <a:lstStyle/>
                    <a:p>
                      <a:r>
                        <a:rPr lang="en-US" sz="1800" kern="1200" dirty="0" smtClean="0">
                          <a:solidFill>
                            <a:schemeClr val="dk1"/>
                          </a:solidFill>
                          <a:latin typeface="+mn-lt"/>
                          <a:ea typeface="+mn-ea"/>
                          <a:cs typeface="+mn-cs"/>
                        </a:rPr>
                        <a:t>0.7361843 </a:t>
                      </a:r>
                      <a:endParaRPr lang="en-US" dirty="0"/>
                    </a:p>
                  </a:txBody>
                  <a:tcPr/>
                </a:tc>
                <a:tc>
                  <a:txBody>
                    <a:bodyPr/>
                    <a:lstStyle/>
                    <a:p>
                      <a:r>
                        <a:rPr lang="en-US" sz="1800" kern="1200" dirty="0" smtClean="0">
                          <a:solidFill>
                            <a:schemeClr val="dk1"/>
                          </a:solidFill>
                          <a:latin typeface="+mn-lt"/>
                          <a:ea typeface="+mn-ea"/>
                          <a:cs typeface="+mn-cs"/>
                        </a:rPr>
                        <a:t>0.7361843 </a:t>
                      </a:r>
                      <a:endParaRPr lang="en-US" dirty="0"/>
                    </a:p>
                  </a:txBody>
                  <a:tcPr/>
                </a:tc>
                <a:tc>
                  <a:txBody>
                    <a:bodyPr/>
                    <a:lstStyle/>
                    <a:p>
                      <a:r>
                        <a:rPr lang="en-US" sz="1800" kern="1200" dirty="0" smtClean="0">
                          <a:solidFill>
                            <a:schemeClr val="dk1"/>
                          </a:solidFill>
                          <a:latin typeface="+mn-lt"/>
                          <a:ea typeface="+mn-ea"/>
                          <a:cs typeface="+mn-cs"/>
                        </a:rPr>
                        <a:t>0.7361843 </a:t>
                      </a:r>
                      <a:endParaRPr lang="en-US" dirty="0"/>
                    </a:p>
                  </a:txBody>
                  <a:tcPr/>
                </a:tc>
              </a:tr>
              <a:tr h="370840">
                <a:tc>
                  <a:txBody>
                    <a:bodyPr/>
                    <a:lstStyle/>
                    <a:p>
                      <a:r>
                        <a:rPr lang="en-US" sz="1800" kern="1200" dirty="0" smtClean="0">
                          <a:solidFill>
                            <a:schemeClr val="dk1"/>
                          </a:solidFill>
                          <a:latin typeface="+mn-lt"/>
                          <a:ea typeface="+mn-ea"/>
                          <a:cs typeface="+mn-cs"/>
                        </a:rPr>
                        <a:t>Bal.  Accuracy </a:t>
                      </a:r>
                      <a:endParaRPr lang="en-US" dirty="0"/>
                    </a:p>
                  </a:txBody>
                  <a:tcPr/>
                </a:tc>
                <a:tc>
                  <a:txBody>
                    <a:bodyPr/>
                    <a:lstStyle/>
                    <a:p>
                      <a:r>
                        <a:rPr lang="en-US" sz="1800" kern="1200" dirty="0" smtClean="0">
                          <a:solidFill>
                            <a:schemeClr val="dk1"/>
                          </a:solidFill>
                          <a:latin typeface="+mn-lt"/>
                          <a:ea typeface="+mn-ea"/>
                          <a:cs typeface="+mn-cs"/>
                        </a:rPr>
                        <a:t>0.7428220</a:t>
                      </a:r>
                      <a:endParaRPr lang="en-US" dirty="0"/>
                    </a:p>
                  </a:txBody>
                  <a:tcPr/>
                </a:tc>
                <a:tc>
                  <a:txBody>
                    <a:bodyPr/>
                    <a:lstStyle/>
                    <a:p>
                      <a:r>
                        <a:rPr lang="en-US" sz="1800" kern="1200" dirty="0" smtClean="0">
                          <a:solidFill>
                            <a:schemeClr val="dk1"/>
                          </a:solidFill>
                          <a:latin typeface="+mn-lt"/>
                          <a:ea typeface="+mn-ea"/>
                          <a:cs typeface="+mn-cs"/>
                        </a:rPr>
                        <a:t>0.7416542</a:t>
                      </a:r>
                      <a:endParaRPr lang="en-US" dirty="0"/>
                    </a:p>
                  </a:txBody>
                  <a:tcPr/>
                </a:tc>
                <a:tc>
                  <a:txBody>
                    <a:bodyPr/>
                    <a:lstStyle/>
                    <a:p>
                      <a:r>
                        <a:rPr lang="en-US" sz="1800" kern="1200" dirty="0" smtClean="0">
                          <a:solidFill>
                            <a:schemeClr val="dk1"/>
                          </a:solidFill>
                          <a:latin typeface="+mn-lt"/>
                          <a:ea typeface="+mn-ea"/>
                          <a:cs typeface="+mn-cs"/>
                        </a:rPr>
                        <a:t>0.7424284</a:t>
                      </a:r>
                      <a:endParaRPr lang="en-US" dirty="0"/>
                    </a:p>
                  </a:txBody>
                  <a:tcPr/>
                </a:tc>
              </a:tr>
              <a:tr h="370840">
                <a:tc>
                  <a:txBody>
                    <a:bodyPr/>
                    <a:lstStyle/>
                    <a:p>
                      <a:r>
                        <a:rPr lang="en-US" dirty="0" smtClean="0"/>
                        <a:t>AIC</a:t>
                      </a:r>
                      <a:endParaRPr lang="en-US" dirty="0"/>
                    </a:p>
                  </a:txBody>
                  <a:tcPr/>
                </a:tc>
                <a:tc>
                  <a:txBody>
                    <a:bodyPr/>
                    <a:lstStyle/>
                    <a:p>
                      <a:r>
                        <a:rPr lang="en-US" sz="1800" kern="1200" dirty="0" smtClean="0">
                          <a:solidFill>
                            <a:schemeClr val="dk1"/>
                          </a:solidFill>
                          <a:latin typeface="+mn-lt"/>
                          <a:ea typeface="+mn-ea"/>
                          <a:cs typeface="+mn-cs"/>
                        </a:rPr>
                        <a:t>7373.591 </a:t>
                      </a:r>
                      <a:endParaRPr lang="en-US" dirty="0"/>
                    </a:p>
                  </a:txBody>
                  <a:tcPr/>
                </a:tc>
                <a:tc>
                  <a:txBody>
                    <a:bodyPr/>
                    <a:lstStyle/>
                    <a:p>
                      <a:r>
                        <a:rPr lang="en-US" sz="1800" kern="1200" dirty="0" smtClean="0">
                          <a:solidFill>
                            <a:schemeClr val="dk1"/>
                          </a:solidFill>
                          <a:latin typeface="+mn-lt"/>
                          <a:ea typeface="+mn-ea"/>
                          <a:cs typeface="+mn-cs"/>
                        </a:rPr>
                        <a:t>7335.034 </a:t>
                      </a:r>
                      <a:endParaRPr lang="en-US" dirty="0"/>
                    </a:p>
                  </a:txBody>
                  <a:tcPr/>
                </a:tc>
                <a:tc>
                  <a:txBody>
                    <a:bodyPr/>
                    <a:lstStyle/>
                    <a:p>
                      <a:r>
                        <a:rPr lang="en-US" sz="1800" kern="1200" dirty="0" smtClean="0">
                          <a:solidFill>
                            <a:schemeClr val="dk1"/>
                          </a:solidFill>
                          <a:latin typeface="+mn-lt"/>
                          <a:ea typeface="+mn-ea"/>
                          <a:cs typeface="+mn-cs"/>
                        </a:rPr>
                        <a:t>7321.984</a:t>
                      </a:r>
                      <a:endParaRPr lang="en-US" dirty="0"/>
                    </a:p>
                  </a:txBody>
                  <a:tcPr/>
                </a:tc>
              </a:tr>
              <a:tr h="370840">
                <a:tc>
                  <a:txBody>
                    <a:bodyPr/>
                    <a:lstStyle/>
                    <a:p>
                      <a:r>
                        <a:rPr lang="en-US" dirty="0" smtClean="0"/>
                        <a:t>AUC</a:t>
                      </a:r>
                      <a:endParaRPr lang="en-US" dirty="0"/>
                    </a:p>
                  </a:txBody>
                  <a:tcPr/>
                </a:tc>
                <a:tc>
                  <a:txBody>
                    <a:bodyPr/>
                    <a:lstStyle/>
                    <a:p>
                      <a:r>
                        <a:rPr lang="en-US" sz="1800" kern="1200" dirty="0" smtClean="0">
                          <a:solidFill>
                            <a:schemeClr val="dk1"/>
                          </a:solidFill>
                          <a:latin typeface="+mn-lt"/>
                          <a:ea typeface="+mn-ea"/>
                          <a:cs typeface="+mn-cs"/>
                        </a:rPr>
                        <a:t>0.6751583 </a:t>
                      </a:r>
                      <a:endParaRPr lang="en-US" dirty="0"/>
                    </a:p>
                  </a:txBody>
                  <a:tcPr/>
                </a:tc>
                <a:tc>
                  <a:txBody>
                    <a:bodyPr/>
                    <a:lstStyle/>
                    <a:p>
                      <a:r>
                        <a:rPr lang="en-US" sz="1800" kern="1200" dirty="0" smtClean="0">
                          <a:solidFill>
                            <a:schemeClr val="dk1"/>
                          </a:solidFill>
                          <a:latin typeface="+mn-lt"/>
                          <a:ea typeface="+mn-ea"/>
                          <a:cs typeface="+mn-cs"/>
                        </a:rPr>
                        <a:t>0.6751234 </a:t>
                      </a:r>
                      <a:endParaRPr lang="en-US" dirty="0"/>
                    </a:p>
                  </a:txBody>
                  <a:tcPr/>
                </a:tc>
                <a:tc>
                  <a:txBody>
                    <a:bodyPr/>
                    <a:lstStyle/>
                    <a:p>
                      <a:r>
                        <a:rPr lang="en-US" sz="1800" kern="1200" dirty="0" smtClean="0">
                          <a:solidFill>
                            <a:schemeClr val="dk1"/>
                          </a:solidFill>
                          <a:latin typeface="+mn-lt"/>
                          <a:ea typeface="+mn-ea"/>
                          <a:cs typeface="+mn-cs"/>
                        </a:rPr>
                        <a:t>0.6741635</a:t>
                      </a:r>
                      <a:endParaRPr lang="en-US" dirty="0"/>
                    </a:p>
                  </a:txBody>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ANOVA Analysis of Three Models</a:t>
            </a:r>
            <a:endParaRPr lang="en-US" dirty="0"/>
          </a:p>
        </p:txBody>
      </p:sp>
      <p:pic>
        <p:nvPicPr>
          <p:cNvPr id="54274" name="Picture 2"/>
          <p:cNvPicPr>
            <a:picLocks noGrp="1" noChangeAspect="1" noChangeArrowheads="1"/>
          </p:cNvPicPr>
          <p:nvPr>
            <p:ph idx="1"/>
          </p:nvPr>
        </p:nvPicPr>
        <p:blipFill>
          <a:blip r:embed="rId2"/>
          <a:srcRect/>
          <a:stretch>
            <a:fillRect/>
          </a:stretch>
        </p:blipFill>
        <p:spPr bwMode="auto">
          <a:xfrm>
            <a:off x="457200" y="1788871"/>
            <a:ext cx="8229600" cy="414862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All three models have very </a:t>
            </a:r>
            <a:r>
              <a:rPr lang="en-US" dirty="0" err="1" smtClean="0"/>
              <a:t>simliar</a:t>
            </a:r>
            <a:r>
              <a:rPr lang="en-US" dirty="0" smtClean="0"/>
              <a:t> AIC. Transformed and Transformed Step models have slightly better AIC values.</a:t>
            </a:r>
          </a:p>
          <a:p>
            <a:r>
              <a:rPr lang="en-US" dirty="0" smtClean="0"/>
              <a:t>We will choose the transform_model_step.glm model for predicting ‘TARGET_FLAG’ because of its simplicity, fewer predictors, and slightly better AIC/Deviance over the other two models.</a:t>
            </a:r>
            <a:endParaRPr lang="en-US" smtClean="0"/>
          </a:p>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457200" y="152400"/>
            <a:ext cx="7848600" cy="685800"/>
          </a:xfrm>
        </p:spPr>
        <p:txBody>
          <a:bodyPr>
            <a:normAutofit fontScale="90000"/>
          </a:bodyPr>
          <a:lstStyle/>
          <a:p>
            <a:r>
              <a:rPr lang="en-US" dirty="0" smtClean="0"/>
              <a:t>Models for TARGET_AMT</a:t>
            </a:r>
            <a:endParaRPr lang="en-US" dirty="0"/>
          </a:p>
        </p:txBody>
      </p:sp>
      <p:sp>
        <p:nvSpPr>
          <p:cNvPr id="10" name="Content Placeholder 9"/>
          <p:cNvSpPr>
            <a:spLocks noGrp="1"/>
          </p:cNvSpPr>
          <p:nvPr>
            <p:ph idx="1"/>
          </p:nvPr>
        </p:nvSpPr>
        <p:spPr/>
        <p:txBody>
          <a:bodyPr>
            <a:normAutofit fontScale="77500" lnSpcReduction="20000"/>
          </a:bodyPr>
          <a:lstStyle/>
          <a:p>
            <a:r>
              <a:rPr lang="en-US" dirty="0" smtClean="0"/>
              <a:t>Based on the table below we see that all models with ‘TARGET_FLAG’ have higher Adjusted R-squared values. Models without TARGET_FLAG and excluding TARGET_FLAG1=0 observation have low Adjusted R-squared values, therefore </a:t>
            </a:r>
            <a:r>
              <a:rPr lang="en-US" dirty="0" err="1" smtClean="0"/>
              <a:t>doesnt</a:t>
            </a:r>
            <a:r>
              <a:rPr lang="en-US" dirty="0" smtClean="0"/>
              <a:t> explain the </a:t>
            </a:r>
            <a:r>
              <a:rPr lang="en-US" dirty="0" err="1" smtClean="0"/>
              <a:t>variablity</a:t>
            </a:r>
            <a:r>
              <a:rPr lang="en-US" dirty="0" smtClean="0"/>
              <a:t> in the data well. RMSE values for the models with </a:t>
            </a:r>
            <a:r>
              <a:rPr lang="en-US" dirty="0" err="1" smtClean="0"/>
              <a:t>TARGET_FLAGarefar</a:t>
            </a:r>
            <a:r>
              <a:rPr lang="en-US" dirty="0" smtClean="0"/>
              <a:t> better than the models without TARGET_FLAG, suggesting models with TARGET_FLAG1 are better fits the data. We believe FullOnlyFlag1Step is a better model for predicting TARGET_AMOUNT. We choose this model based on its </a:t>
            </a:r>
            <a:r>
              <a:rPr lang="en-US" dirty="0" err="1" smtClean="0"/>
              <a:t>simplcity</a:t>
            </a:r>
            <a:r>
              <a:rPr lang="en-US" dirty="0" smtClean="0"/>
              <a:t> and by </a:t>
            </a:r>
            <a:r>
              <a:rPr lang="en-US" dirty="0" err="1" smtClean="0"/>
              <a:t>examing</a:t>
            </a:r>
            <a:r>
              <a:rPr lang="en-US" dirty="0" smtClean="0"/>
              <a:t> the predicted target amount on the train data. However, we are concerned about this model’s low Adjusted R-squared value.</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 for TARGET_AMT</a:t>
            </a:r>
            <a:endParaRPr lang="en-US" dirty="0"/>
          </a:p>
        </p:txBody>
      </p:sp>
      <p:pic>
        <p:nvPicPr>
          <p:cNvPr id="8194" name="Picture 2"/>
          <p:cNvPicPr>
            <a:picLocks noGrp="1" noChangeAspect="1" noChangeArrowheads="1"/>
          </p:cNvPicPr>
          <p:nvPr>
            <p:ph idx="1"/>
          </p:nvPr>
        </p:nvPicPr>
        <p:blipFill>
          <a:blip r:embed="rId2"/>
          <a:srcRect/>
          <a:stretch>
            <a:fillRect/>
          </a:stretch>
        </p:blipFill>
        <p:spPr bwMode="auto">
          <a:xfrm>
            <a:off x="858982" y="1447800"/>
            <a:ext cx="6741102" cy="1714500"/>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962024" y="3200400"/>
            <a:ext cx="6600826" cy="83820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TARGET_AMT Full Model</a:t>
            </a:r>
            <a:endParaRPr lang="en-US" dirty="0"/>
          </a:p>
        </p:txBody>
      </p:sp>
      <p:pic>
        <p:nvPicPr>
          <p:cNvPr id="4" name="Picture 2"/>
          <p:cNvPicPr>
            <a:picLocks noChangeAspect="1" noChangeArrowheads="1"/>
          </p:cNvPicPr>
          <p:nvPr/>
        </p:nvPicPr>
        <p:blipFill>
          <a:blip r:embed="rId2"/>
          <a:srcRect t="40514" b="33442"/>
          <a:stretch>
            <a:fillRect/>
          </a:stretch>
        </p:blipFill>
        <p:spPr bwMode="auto">
          <a:xfrm>
            <a:off x="381000" y="1600200"/>
            <a:ext cx="8229600" cy="685800"/>
          </a:xfrm>
          <a:prstGeom prst="rect">
            <a:avLst/>
          </a:prstGeom>
          <a:noFill/>
          <a:ln w="9525">
            <a:noFill/>
            <a:miter lim="800000"/>
            <a:headEnd/>
            <a:tailEnd/>
          </a:ln>
          <a:effectLst/>
        </p:spPr>
      </p:pic>
      <p:pic>
        <p:nvPicPr>
          <p:cNvPr id="9220" name="Picture 4"/>
          <p:cNvPicPr>
            <a:picLocks noChangeAspect="1" noChangeArrowheads="1"/>
          </p:cNvPicPr>
          <p:nvPr/>
        </p:nvPicPr>
        <p:blipFill>
          <a:blip r:embed="rId3"/>
          <a:srcRect/>
          <a:stretch>
            <a:fillRect/>
          </a:stretch>
        </p:blipFill>
        <p:spPr bwMode="auto">
          <a:xfrm>
            <a:off x="304800" y="2590800"/>
            <a:ext cx="4210050" cy="3419382"/>
          </a:xfrm>
          <a:prstGeom prst="rect">
            <a:avLst/>
          </a:prstGeom>
          <a:noFill/>
          <a:ln w="9525">
            <a:noFill/>
            <a:miter lim="800000"/>
            <a:headEnd/>
            <a:tailEnd/>
          </a:ln>
          <a:effectLst/>
        </p:spPr>
      </p:pic>
      <p:pic>
        <p:nvPicPr>
          <p:cNvPr id="9221" name="Picture 5"/>
          <p:cNvPicPr>
            <a:picLocks noChangeAspect="1" noChangeArrowheads="1"/>
          </p:cNvPicPr>
          <p:nvPr/>
        </p:nvPicPr>
        <p:blipFill>
          <a:blip r:embed="rId4"/>
          <a:srcRect/>
          <a:stretch>
            <a:fillRect/>
          </a:stretch>
        </p:blipFill>
        <p:spPr bwMode="auto">
          <a:xfrm>
            <a:off x="4572000" y="2743200"/>
            <a:ext cx="4306894" cy="2133600"/>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Full Model, TARGET_FLAG=1</a:t>
            </a:r>
            <a:endParaRPr lang="en-US" dirty="0"/>
          </a:p>
        </p:txBody>
      </p:sp>
      <p:pic>
        <p:nvPicPr>
          <p:cNvPr id="12290" name="Picture 2"/>
          <p:cNvPicPr>
            <a:picLocks noGrp="1" noChangeAspect="1" noChangeArrowheads="1"/>
          </p:cNvPicPr>
          <p:nvPr>
            <p:ph idx="1"/>
          </p:nvPr>
        </p:nvPicPr>
        <p:blipFill>
          <a:blip r:embed="rId2"/>
          <a:srcRect/>
          <a:stretch>
            <a:fillRect/>
          </a:stretch>
        </p:blipFill>
        <p:spPr bwMode="auto">
          <a:xfrm>
            <a:off x="838200" y="1066800"/>
            <a:ext cx="7134225" cy="1276350"/>
          </a:xfrm>
          <a:prstGeom prst="rect">
            <a:avLst/>
          </a:prstGeom>
          <a:noFill/>
          <a:ln w="9525">
            <a:noFill/>
            <a:miter lim="800000"/>
            <a:headEnd/>
            <a:tailEnd/>
          </a:ln>
          <a:effectLst/>
        </p:spPr>
      </p:pic>
      <p:pic>
        <p:nvPicPr>
          <p:cNvPr id="12291" name="Picture 3"/>
          <p:cNvPicPr>
            <a:picLocks noChangeAspect="1" noChangeArrowheads="1"/>
          </p:cNvPicPr>
          <p:nvPr/>
        </p:nvPicPr>
        <p:blipFill>
          <a:blip r:embed="rId3"/>
          <a:srcRect/>
          <a:stretch>
            <a:fillRect/>
          </a:stretch>
        </p:blipFill>
        <p:spPr bwMode="auto">
          <a:xfrm>
            <a:off x="533400" y="2590800"/>
            <a:ext cx="3866686" cy="3538538"/>
          </a:xfrm>
          <a:prstGeom prst="rect">
            <a:avLst/>
          </a:prstGeom>
          <a:noFill/>
          <a:ln w="9525">
            <a:noFill/>
            <a:miter lim="800000"/>
            <a:headEnd/>
            <a:tailEnd/>
          </a:ln>
          <a:effectLst/>
        </p:spPr>
      </p:pic>
      <p:pic>
        <p:nvPicPr>
          <p:cNvPr id="12292" name="Picture 4"/>
          <p:cNvPicPr>
            <a:picLocks noChangeAspect="1" noChangeArrowheads="1"/>
          </p:cNvPicPr>
          <p:nvPr/>
        </p:nvPicPr>
        <p:blipFill>
          <a:blip r:embed="rId4"/>
          <a:srcRect/>
          <a:stretch>
            <a:fillRect/>
          </a:stretch>
        </p:blipFill>
        <p:spPr bwMode="auto">
          <a:xfrm>
            <a:off x="4648200" y="2819400"/>
            <a:ext cx="4114800" cy="2433245"/>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Set Information</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466725" y="1796256"/>
            <a:ext cx="8210550" cy="4133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Stepwise Model</a:t>
            </a:r>
            <a:endParaRPr lang="en-US" dirty="0"/>
          </a:p>
        </p:txBody>
      </p:sp>
      <p:pic>
        <p:nvPicPr>
          <p:cNvPr id="4" name="Picture 2"/>
          <p:cNvPicPr>
            <a:picLocks noGrp="1" noChangeAspect="1" noChangeArrowheads="1"/>
          </p:cNvPicPr>
          <p:nvPr>
            <p:ph idx="1"/>
          </p:nvPr>
        </p:nvPicPr>
        <p:blipFill>
          <a:blip r:embed="rId2"/>
          <a:srcRect/>
          <a:stretch>
            <a:fillRect/>
          </a:stretch>
        </p:blipFill>
        <p:spPr bwMode="auto">
          <a:xfrm>
            <a:off x="1143000" y="1371600"/>
            <a:ext cx="6991350" cy="1190625"/>
          </a:xfrm>
          <a:prstGeom prst="rect">
            <a:avLst/>
          </a:prstGeom>
          <a:noFill/>
          <a:ln w="9525">
            <a:noFill/>
            <a:miter lim="800000"/>
            <a:headEnd/>
            <a:tailEnd/>
          </a:ln>
          <a:effectLst/>
        </p:spPr>
      </p:pic>
      <p:pic>
        <p:nvPicPr>
          <p:cNvPr id="13314" name="Picture 2"/>
          <p:cNvPicPr>
            <a:picLocks noChangeAspect="1" noChangeArrowheads="1"/>
          </p:cNvPicPr>
          <p:nvPr/>
        </p:nvPicPr>
        <p:blipFill>
          <a:blip r:embed="rId3"/>
          <a:srcRect/>
          <a:stretch>
            <a:fillRect/>
          </a:stretch>
        </p:blipFill>
        <p:spPr bwMode="auto">
          <a:xfrm>
            <a:off x="1143000" y="2362200"/>
            <a:ext cx="5243513" cy="4122702"/>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74638"/>
            <a:ext cx="8229600" cy="1143000"/>
          </a:xfrm>
        </p:spPr>
        <p:txBody>
          <a:bodyPr/>
          <a:lstStyle/>
          <a:p>
            <a:r>
              <a:rPr lang="en-US" dirty="0" smtClean="0"/>
              <a:t>Stepwise Model: TARGET_FLAG=1</a:t>
            </a:r>
            <a:endParaRPr lang="en-US" dirty="0"/>
          </a:p>
        </p:txBody>
      </p:sp>
      <p:pic>
        <p:nvPicPr>
          <p:cNvPr id="11267" name="Picture 3"/>
          <p:cNvPicPr>
            <a:picLocks noChangeAspect="1" noChangeArrowheads="1"/>
          </p:cNvPicPr>
          <p:nvPr/>
        </p:nvPicPr>
        <p:blipFill>
          <a:blip r:embed="rId2"/>
          <a:srcRect/>
          <a:stretch>
            <a:fillRect/>
          </a:stretch>
        </p:blipFill>
        <p:spPr bwMode="auto">
          <a:xfrm>
            <a:off x="1328738" y="1600200"/>
            <a:ext cx="6486525" cy="485775"/>
          </a:xfrm>
          <a:prstGeom prst="rect">
            <a:avLst/>
          </a:prstGeom>
          <a:noFill/>
          <a:ln w="9525">
            <a:noFill/>
            <a:miter lim="800000"/>
            <a:headEnd/>
            <a:tailEnd/>
          </a:ln>
          <a:effectLst/>
        </p:spPr>
      </p:pic>
      <p:pic>
        <p:nvPicPr>
          <p:cNvPr id="11268" name="Picture 4"/>
          <p:cNvPicPr>
            <a:picLocks noChangeAspect="1" noChangeArrowheads="1"/>
          </p:cNvPicPr>
          <p:nvPr/>
        </p:nvPicPr>
        <p:blipFill>
          <a:blip r:embed="rId3"/>
          <a:srcRect/>
          <a:stretch>
            <a:fillRect/>
          </a:stretch>
        </p:blipFill>
        <p:spPr bwMode="auto">
          <a:xfrm>
            <a:off x="1371600" y="2286000"/>
            <a:ext cx="6477000" cy="3975302"/>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Summarize Statistical Significance in Different Models</a:t>
            </a:r>
            <a:endParaRPr lang="en-US" sz="2800" b="1" dirty="0"/>
          </a:p>
        </p:txBody>
      </p:sp>
      <p:graphicFrame>
        <p:nvGraphicFramePr>
          <p:cNvPr id="4" name="Content Placeholder 3"/>
          <p:cNvGraphicFramePr>
            <a:graphicFrameLocks noGrp="1"/>
          </p:cNvGraphicFramePr>
          <p:nvPr>
            <p:ph idx="1"/>
          </p:nvPr>
        </p:nvGraphicFramePr>
        <p:xfrm>
          <a:off x="457200" y="1600200"/>
          <a:ext cx="8629650" cy="3096895"/>
        </p:xfrm>
        <a:graphic>
          <a:graphicData uri="http://schemas.openxmlformats.org/drawingml/2006/table">
            <a:tbl>
              <a:tblPr firstRow="1" bandRow="1">
                <a:tableStyleId>{5C22544A-7EE6-4342-B048-85BDC9FD1C3A}</a:tableStyleId>
              </a:tblPr>
              <a:tblGrid>
                <a:gridCol w="2457450"/>
                <a:gridCol w="2057400"/>
                <a:gridCol w="2057400"/>
                <a:gridCol w="2057400"/>
              </a:tblGrid>
              <a:tr h="370840">
                <a:tc>
                  <a:txBody>
                    <a:bodyPr/>
                    <a:lstStyle/>
                    <a:p>
                      <a:pPr algn="l" fontAlgn="b"/>
                      <a:r>
                        <a:rPr lang="en-US" sz="2400" b="1" i="0" u="none" strike="noStrike" dirty="0">
                          <a:solidFill>
                            <a:srgbClr val="000000"/>
                          </a:solidFill>
                          <a:latin typeface="Calibri"/>
                        </a:rPr>
                        <a:t>Full  model</a:t>
                      </a:r>
                    </a:p>
                  </a:txBody>
                  <a:tcPr marL="9525" marR="9525" marT="9525" marB="0" anchor="b"/>
                </a:tc>
                <a:tc>
                  <a:txBody>
                    <a:bodyPr/>
                    <a:lstStyle/>
                    <a:p>
                      <a:pPr algn="l" fontAlgn="b"/>
                      <a:r>
                        <a:rPr lang="en-US" sz="2400" b="1" i="0" u="none" strike="noStrike" dirty="0">
                          <a:solidFill>
                            <a:srgbClr val="000000"/>
                          </a:solidFill>
                          <a:latin typeface="Calibri"/>
                        </a:rPr>
                        <a:t>Full Flag1</a:t>
                      </a:r>
                    </a:p>
                  </a:txBody>
                  <a:tcPr marL="9525" marR="9525" marT="9525" marB="0" anchor="b"/>
                </a:tc>
                <a:tc>
                  <a:txBody>
                    <a:bodyPr/>
                    <a:lstStyle/>
                    <a:p>
                      <a:pPr algn="l" fontAlgn="b"/>
                      <a:r>
                        <a:rPr lang="en-US" sz="2400" b="1" i="0" u="none" strike="noStrike" dirty="0">
                          <a:solidFill>
                            <a:srgbClr val="000000"/>
                          </a:solidFill>
                          <a:latin typeface="Calibri"/>
                        </a:rPr>
                        <a:t>Stepwise</a:t>
                      </a:r>
                    </a:p>
                  </a:txBody>
                  <a:tcPr marL="9525" marR="9525" marT="9525" marB="0" anchor="b"/>
                </a:tc>
                <a:tc>
                  <a:txBody>
                    <a:bodyPr/>
                    <a:lstStyle/>
                    <a:p>
                      <a:pPr algn="l" fontAlgn="b"/>
                      <a:r>
                        <a:rPr lang="en-US" sz="2400" b="1" i="0" u="none" strike="noStrike" dirty="0">
                          <a:solidFill>
                            <a:srgbClr val="000000"/>
                          </a:solidFill>
                          <a:latin typeface="Calibri"/>
                        </a:rPr>
                        <a:t>Step Flag1</a:t>
                      </a:r>
                    </a:p>
                  </a:txBody>
                  <a:tcPr marL="9525" marR="9525" marT="9525" marB="0" anchor="b"/>
                </a:tc>
              </a:tr>
              <a:tr h="370840">
                <a:tc>
                  <a:txBody>
                    <a:bodyPr/>
                    <a:lstStyle/>
                    <a:p>
                      <a:pPr algn="l" fontAlgn="ctr"/>
                      <a:r>
                        <a:rPr lang="en-US" sz="2000" b="0" i="0" u="none" strike="noStrike">
                          <a:solidFill>
                            <a:srgbClr val="000000"/>
                          </a:solidFill>
                          <a:latin typeface="Lucida Console"/>
                        </a:rPr>
                        <a:t>TARGET_FLAG1***</a:t>
                      </a:r>
                    </a:p>
                  </a:txBody>
                  <a:tcPr marL="9525" marR="9525" marT="9525" marB="0" anchor="ctr"/>
                </a:tc>
                <a:tc>
                  <a:txBody>
                    <a:bodyPr/>
                    <a:lstStyle/>
                    <a:p>
                      <a:pPr algn="l" fontAlgn="ctr"/>
                      <a:r>
                        <a:rPr lang="en-US" sz="2000" b="0" i="0" u="none" strike="noStrike" dirty="0" err="1">
                          <a:solidFill>
                            <a:srgbClr val="000000"/>
                          </a:solidFill>
                          <a:latin typeface="Lucida Console"/>
                        </a:rPr>
                        <a:t>SEXz_F</a:t>
                      </a:r>
                      <a:r>
                        <a:rPr lang="en-US" sz="2000" b="0" i="0" u="none" strike="noStrike" dirty="0">
                          <a:solidFill>
                            <a:srgbClr val="000000"/>
                          </a:solidFill>
                          <a:latin typeface="Lucida Console"/>
                        </a:rPr>
                        <a:t>*</a:t>
                      </a:r>
                    </a:p>
                  </a:txBody>
                  <a:tcPr marL="9525" marR="9525" marT="9525" marB="0" anchor="ctr"/>
                </a:tc>
                <a:tc>
                  <a:txBody>
                    <a:bodyPr/>
                    <a:lstStyle/>
                    <a:p>
                      <a:pPr algn="l" fontAlgn="ctr"/>
                      <a:r>
                        <a:rPr lang="en-US" sz="2000" b="0" i="0" u="none" strike="noStrike" dirty="0">
                          <a:solidFill>
                            <a:srgbClr val="000000"/>
                          </a:solidFill>
                          <a:latin typeface="Lucida Console"/>
                        </a:rPr>
                        <a:t>TARGET_FLAG1***</a:t>
                      </a:r>
                    </a:p>
                  </a:txBody>
                  <a:tcPr marL="9525" marR="9525" marT="9525" marB="0" anchor="ctr"/>
                </a:tc>
                <a:tc>
                  <a:txBody>
                    <a:bodyPr/>
                    <a:lstStyle/>
                    <a:p>
                      <a:pPr algn="l" fontAlgn="ctr"/>
                      <a:r>
                        <a:rPr lang="en-US" sz="2000" b="0" i="0" u="none" strike="noStrike" dirty="0" err="1">
                          <a:solidFill>
                            <a:srgbClr val="000000"/>
                          </a:solidFill>
                          <a:latin typeface="Lucida Console"/>
                        </a:rPr>
                        <a:t>MSTATUSz_No</a:t>
                      </a:r>
                      <a:r>
                        <a:rPr lang="en-US" sz="2000" b="0" i="0" u="none" strike="noStrike" dirty="0">
                          <a:solidFill>
                            <a:srgbClr val="000000"/>
                          </a:solidFill>
                          <a:latin typeface="Lucida Console"/>
                        </a:rPr>
                        <a:t>* </a:t>
                      </a:r>
                    </a:p>
                  </a:txBody>
                  <a:tcPr marL="9525" marR="9525" marT="9525" marB="0" anchor="ctr"/>
                </a:tc>
              </a:tr>
              <a:tr h="370840">
                <a:tc>
                  <a:txBody>
                    <a:bodyPr/>
                    <a:lstStyle/>
                    <a:p>
                      <a:pPr algn="l" fontAlgn="ctr"/>
                      <a:r>
                        <a:rPr lang="en-US" sz="2000" b="0" i="0" u="none" strike="noStrike">
                          <a:solidFill>
                            <a:srgbClr val="000000"/>
                          </a:solidFill>
                          <a:latin typeface="Lucida Console"/>
                        </a:rPr>
                        <a:t>KIDSDRIV**</a:t>
                      </a:r>
                    </a:p>
                  </a:txBody>
                  <a:tcPr marL="9525" marR="9525" marT="9525" marB="0" anchor="ctr"/>
                </a:tc>
                <a:tc>
                  <a:txBody>
                    <a:bodyPr/>
                    <a:lstStyle/>
                    <a:p>
                      <a:pPr algn="l" fontAlgn="ctr"/>
                      <a:r>
                        <a:rPr lang="en-US" sz="2000" b="0" i="0" u="none" strike="noStrike" dirty="0" err="1">
                          <a:solidFill>
                            <a:srgbClr val="000000"/>
                          </a:solidFill>
                          <a:latin typeface="Lucida Console"/>
                        </a:rPr>
                        <a:t>REVOKEDYes</a:t>
                      </a:r>
                      <a:r>
                        <a:rPr lang="en-US" sz="2000" b="0" i="0" u="none" strike="noStrike" dirty="0">
                          <a:solidFill>
                            <a:srgbClr val="000000"/>
                          </a:solidFill>
                          <a:latin typeface="Lucida Console"/>
                        </a:rPr>
                        <a:t>*</a:t>
                      </a:r>
                    </a:p>
                  </a:txBody>
                  <a:tcPr marL="9525" marR="9525" marT="9525" marB="0" anchor="ctr"/>
                </a:tc>
                <a:tc>
                  <a:txBody>
                    <a:bodyPr/>
                    <a:lstStyle/>
                    <a:p>
                      <a:pPr algn="l" fontAlgn="ctr"/>
                      <a:r>
                        <a:rPr lang="en-US" sz="2000" b="0" i="0" u="none" strike="noStrike" dirty="0" err="1">
                          <a:solidFill>
                            <a:srgbClr val="000000"/>
                          </a:solidFill>
                          <a:latin typeface="Lucida Console"/>
                        </a:rPr>
                        <a:t>MSTATUSz_No</a:t>
                      </a:r>
                      <a:r>
                        <a:rPr lang="en-US" sz="2000" b="0" i="0" u="none" strike="noStrike" dirty="0">
                          <a:solidFill>
                            <a:srgbClr val="000000"/>
                          </a:solidFill>
                          <a:latin typeface="Lucida Console"/>
                        </a:rPr>
                        <a:t>*</a:t>
                      </a:r>
                    </a:p>
                  </a:txBody>
                  <a:tcPr marL="9525" marR="9525" marT="9525" marB="0" anchor="ctr"/>
                </a:tc>
                <a:tc>
                  <a:txBody>
                    <a:bodyPr/>
                    <a:lstStyle/>
                    <a:p>
                      <a:pPr algn="l" fontAlgn="ctr"/>
                      <a:r>
                        <a:rPr lang="en-US" sz="2000" b="0" i="0" u="none" strike="noStrike" dirty="0">
                          <a:solidFill>
                            <a:srgbClr val="000000"/>
                          </a:solidFill>
                          <a:latin typeface="Lucida Console"/>
                        </a:rPr>
                        <a:t>MVR_PTS *</a:t>
                      </a:r>
                    </a:p>
                  </a:txBody>
                  <a:tcPr marL="9525" marR="9525" marT="9525" marB="0" anchor="ctr"/>
                </a:tc>
              </a:tr>
              <a:tr h="370840">
                <a:tc>
                  <a:txBody>
                    <a:bodyPr/>
                    <a:lstStyle/>
                    <a:p>
                      <a:pPr algn="l" fontAlgn="ctr"/>
                      <a:r>
                        <a:rPr lang="en-US" sz="2000" b="0" i="0" u="none" strike="noStrike">
                          <a:solidFill>
                            <a:srgbClr val="000000"/>
                          </a:solidFill>
                          <a:latin typeface="Lucida Console"/>
                        </a:rPr>
                        <a:t>REVOKEDYes*</a:t>
                      </a:r>
                    </a:p>
                  </a:txBody>
                  <a:tcPr marL="9525" marR="9525" marT="9525" marB="0" anchor="ctr"/>
                </a:tc>
                <a:tc>
                  <a:txBody>
                    <a:bodyPr/>
                    <a:lstStyle/>
                    <a:p>
                      <a:pPr algn="l" fontAlgn="ctr"/>
                      <a:r>
                        <a:rPr lang="en-US" sz="2000" b="0" i="0" u="none" strike="noStrike" dirty="0">
                          <a:solidFill>
                            <a:srgbClr val="000000"/>
                          </a:solidFill>
                          <a:latin typeface="Lucida Console"/>
                        </a:rPr>
                        <a:t>CAR_AGE*</a:t>
                      </a:r>
                    </a:p>
                  </a:txBody>
                  <a:tcPr marL="9525" marR="9525" marT="9525" marB="0" anchor="ctr"/>
                </a:tc>
                <a:tc>
                  <a:txBody>
                    <a:bodyPr/>
                    <a:lstStyle/>
                    <a:p>
                      <a:pPr algn="l" fontAlgn="ctr"/>
                      <a:r>
                        <a:rPr lang="en-US" sz="2000" b="0" i="0" u="none" strike="noStrike" dirty="0" err="1">
                          <a:solidFill>
                            <a:srgbClr val="000000"/>
                          </a:solidFill>
                          <a:latin typeface="Lucida Console"/>
                        </a:rPr>
                        <a:t>REVOKEDYes</a:t>
                      </a:r>
                      <a:r>
                        <a:rPr lang="en-US" sz="2000" b="0" i="0" u="none" strike="noStrike" dirty="0">
                          <a:solidFill>
                            <a:srgbClr val="000000"/>
                          </a:solidFill>
                          <a:latin typeface="Lucida Console"/>
                        </a:rPr>
                        <a:t> *</a:t>
                      </a:r>
                    </a:p>
                  </a:txBody>
                  <a:tcPr marL="9525" marR="9525" marT="9525" marB="0" anchor="ctr"/>
                </a:tc>
                <a:tc>
                  <a:txBody>
                    <a:bodyPr/>
                    <a:lstStyle/>
                    <a:p>
                      <a:pPr algn="l" fontAlgn="ctr"/>
                      <a:r>
                        <a:rPr lang="en-US" sz="2000" b="0" i="0" u="none" strike="noStrike" dirty="0">
                          <a:solidFill>
                            <a:srgbClr val="000000"/>
                          </a:solidFill>
                          <a:latin typeface="Lucida Console"/>
                        </a:rPr>
                        <a:t>BLUEBOOK_MOD***</a:t>
                      </a:r>
                    </a:p>
                  </a:txBody>
                  <a:tcPr marL="9525" marR="9525" marT="9525" marB="0" anchor="ctr"/>
                </a:tc>
              </a:tr>
              <a:tr h="370840">
                <a:tc>
                  <a:txBody>
                    <a:bodyPr/>
                    <a:lstStyle/>
                    <a:p>
                      <a:pPr algn="l" fontAlgn="ctr"/>
                      <a:r>
                        <a:rPr lang="en-US" sz="2000" b="0" i="0" u="none" strike="noStrike">
                          <a:solidFill>
                            <a:srgbClr val="000000"/>
                          </a:solidFill>
                          <a:latin typeface="Lucida Console"/>
                        </a:rPr>
                        <a:t>MVR_PTS*</a:t>
                      </a:r>
                    </a:p>
                  </a:txBody>
                  <a:tcPr marL="9525" marR="9525" marT="9525" marB="0" anchor="ctr"/>
                </a:tc>
                <a:tc>
                  <a:txBody>
                    <a:bodyPr/>
                    <a:lstStyle/>
                    <a:p>
                      <a:pPr algn="l" fontAlgn="b"/>
                      <a:endParaRPr lang="en-US" sz="2000" b="0" i="0" u="none" strike="noStrike" dirty="0">
                        <a:solidFill>
                          <a:srgbClr val="000000"/>
                        </a:solidFill>
                        <a:latin typeface="Calibri"/>
                      </a:endParaRPr>
                    </a:p>
                  </a:txBody>
                  <a:tcPr marL="9525" marR="9525" marT="9525" marB="0" anchor="b"/>
                </a:tc>
                <a:tc>
                  <a:txBody>
                    <a:bodyPr/>
                    <a:lstStyle/>
                    <a:p>
                      <a:pPr algn="l" fontAlgn="ctr"/>
                      <a:r>
                        <a:rPr lang="en-US" sz="2000" b="0" i="0" u="none" strike="noStrike" dirty="0">
                          <a:solidFill>
                            <a:srgbClr val="000000"/>
                          </a:solidFill>
                          <a:latin typeface="Lucida Console"/>
                        </a:rPr>
                        <a:t>MVR_PTS*</a:t>
                      </a:r>
                    </a:p>
                  </a:txBody>
                  <a:tcPr marL="9525" marR="9525" marT="9525" marB="0" anchor="ctr"/>
                </a:tc>
                <a:tc>
                  <a:txBody>
                    <a:bodyPr/>
                    <a:lstStyle/>
                    <a:p>
                      <a:pPr algn="l" fontAlgn="b"/>
                      <a:endParaRPr lang="en-US" sz="2000" b="0" i="0" u="none" strike="noStrike" dirty="0">
                        <a:solidFill>
                          <a:srgbClr val="000000"/>
                        </a:solidFill>
                        <a:latin typeface="Calibri"/>
                      </a:endParaRPr>
                    </a:p>
                  </a:txBody>
                  <a:tcPr marL="9525" marR="9525" marT="9525" marB="0" anchor="b"/>
                </a:tc>
              </a:tr>
              <a:tr h="370840">
                <a:tc>
                  <a:txBody>
                    <a:bodyPr/>
                    <a:lstStyle/>
                    <a:p>
                      <a:pPr algn="l" fontAlgn="ctr"/>
                      <a:r>
                        <a:rPr lang="en-US" sz="2000" b="0" i="0" u="none" strike="noStrike">
                          <a:solidFill>
                            <a:srgbClr val="000000"/>
                          </a:solidFill>
                          <a:latin typeface="Lucida Console"/>
                        </a:rPr>
                        <a:t>CAR_AGE*</a:t>
                      </a:r>
                    </a:p>
                  </a:txBody>
                  <a:tcPr marL="9525" marR="9525" marT="9525" marB="0" anchor="ctr"/>
                </a:tc>
                <a:tc>
                  <a:txBody>
                    <a:bodyPr/>
                    <a:lstStyle/>
                    <a:p>
                      <a:pPr algn="l" fontAlgn="b"/>
                      <a:endParaRPr lang="en-US" sz="2000" b="0" i="0" u="none" strike="noStrike" dirty="0">
                        <a:solidFill>
                          <a:srgbClr val="000000"/>
                        </a:solidFill>
                        <a:latin typeface="Calibri"/>
                      </a:endParaRPr>
                    </a:p>
                  </a:txBody>
                  <a:tcPr marL="9525" marR="9525" marT="9525" marB="0" anchor="b"/>
                </a:tc>
                <a:tc>
                  <a:txBody>
                    <a:bodyPr/>
                    <a:lstStyle/>
                    <a:p>
                      <a:pPr algn="l" fontAlgn="b"/>
                      <a:endParaRPr lang="en-US" sz="2000" b="0" i="0" u="none" strike="noStrike" dirty="0">
                        <a:solidFill>
                          <a:srgbClr val="000000"/>
                        </a:solidFill>
                        <a:latin typeface="Calibri"/>
                      </a:endParaRPr>
                    </a:p>
                  </a:txBody>
                  <a:tcPr marL="9525" marR="9525" marT="9525" marB="0" anchor="b"/>
                </a:tc>
                <a:tc>
                  <a:txBody>
                    <a:bodyPr/>
                    <a:lstStyle/>
                    <a:p>
                      <a:pPr algn="l" fontAlgn="b"/>
                      <a:endParaRPr lang="en-US" sz="2000" b="0" i="0" u="none" strike="noStrike" dirty="0">
                        <a:solidFill>
                          <a:srgbClr val="000000"/>
                        </a:solidFill>
                        <a:latin typeface="Calibri"/>
                      </a:endParaRPr>
                    </a:p>
                  </a:txBody>
                  <a:tcPr marL="9525" marR="9525" marT="9525" marB="0" anchor="b"/>
                </a:tc>
              </a:tr>
              <a:tr h="370840">
                <a:tc>
                  <a:txBody>
                    <a:bodyPr/>
                    <a:lstStyle/>
                    <a:p>
                      <a:pPr algn="l" fontAlgn="ctr"/>
                      <a:r>
                        <a:rPr lang="en-US" sz="2000" b="0" i="0" u="none" strike="noStrike" dirty="0">
                          <a:solidFill>
                            <a:srgbClr val="000000"/>
                          </a:solidFill>
                          <a:latin typeface="Lucida Console"/>
                        </a:rPr>
                        <a:t>BLUEBOOK_MOD* </a:t>
                      </a:r>
                    </a:p>
                  </a:txBody>
                  <a:tcPr marL="9525" marR="9525" marT="9525" marB="0" anchor="ctr"/>
                </a:tc>
                <a:tc>
                  <a:txBody>
                    <a:bodyPr/>
                    <a:lstStyle/>
                    <a:p>
                      <a:pPr algn="l" fontAlgn="b"/>
                      <a:endParaRPr lang="en-US" sz="2000" b="0" i="0" u="none" strike="noStrike" dirty="0">
                        <a:solidFill>
                          <a:srgbClr val="000000"/>
                        </a:solidFill>
                        <a:latin typeface="Calibri"/>
                      </a:endParaRPr>
                    </a:p>
                  </a:txBody>
                  <a:tcPr marL="9525" marR="9525" marT="9525" marB="0" anchor="b"/>
                </a:tc>
                <a:tc>
                  <a:txBody>
                    <a:bodyPr/>
                    <a:lstStyle/>
                    <a:p>
                      <a:pPr algn="l" fontAlgn="b"/>
                      <a:endParaRPr lang="en-US" sz="2000" b="0" i="0" u="none" strike="noStrike" dirty="0">
                        <a:solidFill>
                          <a:srgbClr val="000000"/>
                        </a:solidFill>
                        <a:latin typeface="Calibri"/>
                      </a:endParaRPr>
                    </a:p>
                  </a:txBody>
                  <a:tcPr marL="9525" marR="9525" marT="9525" marB="0" anchor="b"/>
                </a:tc>
                <a:tc>
                  <a:txBody>
                    <a:bodyPr/>
                    <a:lstStyle/>
                    <a:p>
                      <a:pPr algn="l" fontAlgn="b"/>
                      <a:endParaRPr lang="en-US" sz="2000" b="0" i="0" u="none" strike="noStrike" dirty="0">
                        <a:solidFill>
                          <a:srgbClr val="000000"/>
                        </a:solidFill>
                        <a:latin typeface="Calibri"/>
                      </a:endParaRPr>
                    </a:p>
                  </a:txBody>
                  <a:tcPr marL="9525" marR="9525" marT="9525" marB="0" anchor="b"/>
                </a:tc>
              </a:tr>
            </a:tbl>
          </a:graphicData>
        </a:graphic>
      </p:graphicFrame>
      <p:sp>
        <p:nvSpPr>
          <p:cNvPr id="20481" name="Rectangle 1"/>
          <p:cNvSpPr>
            <a:spLocks noChangeArrowheads="1"/>
          </p:cNvSpPr>
          <p:nvPr/>
        </p:nvSpPr>
        <p:spPr bwMode="auto">
          <a:xfrm>
            <a:off x="0" y="0"/>
            <a:ext cx="9144000" cy="457200"/>
          </a:xfrm>
          <a:prstGeom prst="rect">
            <a:avLst/>
          </a:prstGeom>
          <a:solidFill>
            <a:srgbClr val="FFFFFF"/>
          </a:solidFill>
          <a:ln w="9525">
            <a:noFill/>
            <a:miter lim="800000"/>
            <a:headEnd/>
            <a:tailEnd/>
          </a:ln>
          <a:effectLst/>
        </p:spPr>
        <p:txBody>
          <a:bodyPr vert="horz" wrap="none" lIns="9144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Lucida Console" pitchFamily="49" charset="0"/>
                <a:cs typeface="Arial" pitchFamily="34" charset="0"/>
              </a:rPr>
              <a:t>Signif. codes: 0 ‘***’ 0.001 ‘**’ 0.01 ‘*’ 0.05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482" name="Rectangle 2"/>
          <p:cNvSpPr>
            <a:spLocks noChangeArrowheads="1"/>
          </p:cNvSpPr>
          <p:nvPr/>
        </p:nvSpPr>
        <p:spPr bwMode="auto">
          <a:xfrm>
            <a:off x="0" y="0"/>
            <a:ext cx="9144000" cy="457200"/>
          </a:xfrm>
          <a:prstGeom prst="rect">
            <a:avLst/>
          </a:prstGeom>
          <a:solidFill>
            <a:srgbClr val="FFFFFF"/>
          </a:solidFill>
          <a:ln w="9525">
            <a:noFill/>
            <a:miter lim="800000"/>
            <a:headEnd/>
            <a:tailEnd/>
          </a:ln>
          <a:effectLst/>
        </p:spPr>
        <p:txBody>
          <a:bodyPr vert="horz" wrap="none" lIns="9144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Lucida Console" pitchFamily="49" charset="0"/>
                <a:cs typeface="Arial" pitchFamily="34" charset="0"/>
              </a:rPr>
              <a:t>Signif. codes: 0 ‘***’ 0.001 ‘**’ 0.01 ‘*’ 0.05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20483" name="Picture 3"/>
          <p:cNvPicPr>
            <a:picLocks noChangeAspect="1" noChangeArrowheads="1"/>
          </p:cNvPicPr>
          <p:nvPr/>
        </p:nvPicPr>
        <p:blipFill>
          <a:blip r:embed="rId2"/>
          <a:srcRect/>
          <a:stretch>
            <a:fillRect/>
          </a:stretch>
        </p:blipFill>
        <p:spPr bwMode="auto">
          <a:xfrm>
            <a:off x="533400" y="4800600"/>
            <a:ext cx="4257675" cy="314325"/>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1600"/>
          </a:p>
        </p:txBody>
      </p:sp>
      <p:graphicFrame>
        <p:nvGraphicFramePr>
          <p:cNvPr id="4" name="Content Placeholder 3"/>
          <p:cNvGraphicFramePr>
            <a:graphicFrameLocks noGrp="1"/>
          </p:cNvGraphicFramePr>
          <p:nvPr>
            <p:ph idx="1"/>
          </p:nvPr>
        </p:nvGraphicFramePr>
        <p:xfrm>
          <a:off x="457200" y="228600"/>
          <a:ext cx="8352155" cy="6304280"/>
        </p:xfrm>
        <a:graphic>
          <a:graphicData uri="http://schemas.openxmlformats.org/drawingml/2006/table">
            <a:tbl>
              <a:tblPr firstRow="1" bandRow="1">
                <a:tableStyleId>{5C22544A-7EE6-4342-B048-85BDC9FD1C3A}</a:tableStyleId>
              </a:tblPr>
              <a:tblGrid>
                <a:gridCol w="1768475"/>
                <a:gridCol w="1645920"/>
                <a:gridCol w="1645920"/>
                <a:gridCol w="1645920"/>
                <a:gridCol w="1645920"/>
              </a:tblGrid>
              <a:tr h="370840">
                <a:tc>
                  <a:txBody>
                    <a:bodyPr/>
                    <a:lstStyle/>
                    <a:p>
                      <a:pPr algn="l" fontAlgn="b"/>
                      <a:endParaRPr lang="en-US" sz="1200" b="1" i="0" u="none" strike="noStrike" dirty="0">
                        <a:solidFill>
                          <a:srgbClr val="000000"/>
                        </a:solidFill>
                        <a:latin typeface="Calibri"/>
                      </a:endParaRPr>
                    </a:p>
                  </a:txBody>
                  <a:tcPr marL="9525" marR="9525" marT="9525" marB="0" anchor="b"/>
                </a:tc>
                <a:tc>
                  <a:txBody>
                    <a:bodyPr/>
                    <a:lstStyle/>
                    <a:p>
                      <a:pPr algn="l" fontAlgn="b"/>
                      <a:r>
                        <a:rPr lang="en-US" sz="2000" b="1" i="0" u="none" strike="noStrike" dirty="0">
                          <a:solidFill>
                            <a:schemeClr val="bg1"/>
                          </a:solidFill>
                          <a:latin typeface="Times New Roman" pitchFamily="18" charset="0"/>
                          <a:cs typeface="Times New Roman" pitchFamily="18" charset="0"/>
                        </a:rPr>
                        <a:t>Full  model</a:t>
                      </a:r>
                    </a:p>
                  </a:txBody>
                  <a:tcPr marL="9525" marR="9525" marT="9525" marB="0" anchor="b"/>
                </a:tc>
                <a:tc>
                  <a:txBody>
                    <a:bodyPr/>
                    <a:lstStyle/>
                    <a:p>
                      <a:pPr algn="l" fontAlgn="b"/>
                      <a:r>
                        <a:rPr lang="en-US" sz="2000" b="1" i="0" u="none" strike="noStrike" dirty="0">
                          <a:solidFill>
                            <a:schemeClr val="bg1"/>
                          </a:solidFill>
                          <a:latin typeface="Times New Roman" pitchFamily="18" charset="0"/>
                          <a:cs typeface="Times New Roman" pitchFamily="18" charset="0"/>
                        </a:rPr>
                        <a:t>Full Flag1</a:t>
                      </a:r>
                    </a:p>
                  </a:txBody>
                  <a:tcPr marL="9525" marR="9525" marT="9525" marB="0" anchor="b"/>
                </a:tc>
                <a:tc>
                  <a:txBody>
                    <a:bodyPr/>
                    <a:lstStyle/>
                    <a:p>
                      <a:pPr algn="l" fontAlgn="b"/>
                      <a:r>
                        <a:rPr lang="en-US" sz="2000" b="1" i="0" u="none" strike="noStrike" dirty="0">
                          <a:solidFill>
                            <a:schemeClr val="bg1"/>
                          </a:solidFill>
                          <a:latin typeface="Times New Roman" pitchFamily="18" charset="0"/>
                          <a:cs typeface="Times New Roman" pitchFamily="18" charset="0"/>
                        </a:rPr>
                        <a:t>Stepwise</a:t>
                      </a:r>
                    </a:p>
                  </a:txBody>
                  <a:tcPr marL="9525" marR="9525" marT="9525" marB="0" anchor="b"/>
                </a:tc>
                <a:tc>
                  <a:txBody>
                    <a:bodyPr/>
                    <a:lstStyle/>
                    <a:p>
                      <a:pPr algn="l" fontAlgn="b"/>
                      <a:r>
                        <a:rPr lang="en-US" sz="2000" b="1" i="0" u="none" strike="noStrike" dirty="0">
                          <a:solidFill>
                            <a:schemeClr val="bg1"/>
                          </a:solidFill>
                          <a:latin typeface="Times New Roman" pitchFamily="18" charset="0"/>
                          <a:cs typeface="Times New Roman" pitchFamily="18" charset="0"/>
                        </a:rPr>
                        <a:t>Step Flag1</a:t>
                      </a:r>
                    </a:p>
                  </a:txBody>
                  <a:tcPr marL="9525" marR="9525" marT="9525" marB="0" anchor="b"/>
                </a:tc>
              </a:tr>
              <a:tr h="370840">
                <a:tc>
                  <a:txBody>
                    <a:bodyPr/>
                    <a:lstStyle/>
                    <a:p>
                      <a:pPr algn="l" fontAlgn="ctr"/>
                      <a:r>
                        <a:rPr lang="en-US" sz="1200" b="1" i="0" u="none" strike="noStrike" dirty="0">
                          <a:solidFill>
                            <a:srgbClr val="000000"/>
                          </a:solidFill>
                          <a:latin typeface="Lucida Console"/>
                        </a:rPr>
                        <a:t>Residual </a:t>
                      </a:r>
                      <a:r>
                        <a:rPr lang="en-US" sz="1200" b="1" i="0" u="none" strike="noStrike" dirty="0" err="1" smtClean="0">
                          <a:solidFill>
                            <a:srgbClr val="000000"/>
                          </a:solidFill>
                          <a:latin typeface="Lucida Console"/>
                        </a:rPr>
                        <a:t>sd</a:t>
                      </a:r>
                      <a:r>
                        <a:rPr lang="en-US" sz="1200" b="1" i="0" u="none" strike="noStrike" dirty="0" smtClean="0">
                          <a:solidFill>
                            <a:srgbClr val="000000"/>
                          </a:solidFill>
                          <a:latin typeface="Lucida Console"/>
                        </a:rPr>
                        <a:t> </a:t>
                      </a:r>
                      <a:r>
                        <a:rPr lang="en-US" sz="1200" b="1" i="0" u="none" strike="noStrike" dirty="0">
                          <a:solidFill>
                            <a:srgbClr val="000000"/>
                          </a:solidFill>
                          <a:latin typeface="Lucida Console"/>
                        </a:rPr>
                        <a:t>error</a:t>
                      </a:r>
                    </a:p>
                  </a:txBody>
                  <a:tcPr marL="9525" marR="9525" marT="9525" marB="0" anchor="ctr"/>
                </a:tc>
                <a:tc>
                  <a:txBody>
                    <a:bodyPr/>
                    <a:lstStyle/>
                    <a:p>
                      <a:pPr algn="r" fontAlgn="ctr"/>
                      <a:r>
                        <a:rPr lang="en-US" sz="1600" b="0" i="0" u="none" strike="noStrike" dirty="0">
                          <a:solidFill>
                            <a:srgbClr val="000000"/>
                          </a:solidFill>
                          <a:latin typeface="Lucida Console"/>
                        </a:rPr>
                        <a:t>3968</a:t>
                      </a:r>
                    </a:p>
                  </a:txBody>
                  <a:tcPr marL="9525" marR="9525" marT="9525" marB="0" anchor="ctr"/>
                </a:tc>
                <a:tc>
                  <a:txBody>
                    <a:bodyPr/>
                    <a:lstStyle/>
                    <a:p>
                      <a:pPr algn="r" fontAlgn="ctr"/>
                      <a:r>
                        <a:rPr lang="en-US" sz="1600" b="0" i="0" u="none" strike="noStrike" dirty="0">
                          <a:solidFill>
                            <a:srgbClr val="000000"/>
                          </a:solidFill>
                          <a:latin typeface="Lucida Console"/>
                        </a:rPr>
                        <a:t>7689</a:t>
                      </a:r>
                    </a:p>
                  </a:txBody>
                  <a:tcPr marL="9525" marR="9525" marT="9525" marB="0" anchor="ctr"/>
                </a:tc>
                <a:tc>
                  <a:txBody>
                    <a:bodyPr/>
                    <a:lstStyle/>
                    <a:p>
                      <a:pPr algn="r" fontAlgn="ctr"/>
                      <a:r>
                        <a:rPr lang="en-US" sz="1600" b="0" i="0" u="none" strike="noStrike" dirty="0">
                          <a:solidFill>
                            <a:srgbClr val="000000"/>
                          </a:solidFill>
                          <a:latin typeface="Lucida Console"/>
                        </a:rPr>
                        <a:t>3964</a:t>
                      </a:r>
                    </a:p>
                  </a:txBody>
                  <a:tcPr marL="9525" marR="9525" marT="9525" marB="0" anchor="ctr"/>
                </a:tc>
                <a:tc>
                  <a:txBody>
                    <a:bodyPr/>
                    <a:lstStyle/>
                    <a:p>
                      <a:pPr algn="r" fontAlgn="ctr"/>
                      <a:r>
                        <a:rPr lang="en-US" sz="1600" b="0" i="0" u="none" strike="noStrike" dirty="0">
                          <a:solidFill>
                            <a:srgbClr val="000000"/>
                          </a:solidFill>
                          <a:latin typeface="Lucida Console"/>
                        </a:rPr>
                        <a:t>7664</a:t>
                      </a:r>
                    </a:p>
                  </a:txBody>
                  <a:tcPr marL="9525" marR="9525" marT="9525" marB="0" anchor="ctr"/>
                </a:tc>
              </a:tr>
              <a:tr h="370840">
                <a:tc>
                  <a:txBody>
                    <a:bodyPr/>
                    <a:lstStyle/>
                    <a:p>
                      <a:pPr algn="l" fontAlgn="ctr"/>
                      <a:r>
                        <a:rPr lang="en-US" sz="1200" b="1" i="0" u="none" strike="noStrike" dirty="0">
                          <a:solidFill>
                            <a:srgbClr val="000000"/>
                          </a:solidFill>
                          <a:latin typeface="Lucida Console"/>
                        </a:rPr>
                        <a:t>degrees of freedom</a:t>
                      </a:r>
                    </a:p>
                  </a:txBody>
                  <a:tcPr marL="9525" marR="9525" marT="9525" marB="0" anchor="ctr"/>
                </a:tc>
                <a:tc>
                  <a:txBody>
                    <a:bodyPr/>
                    <a:lstStyle/>
                    <a:p>
                      <a:pPr algn="r" fontAlgn="ctr"/>
                      <a:r>
                        <a:rPr lang="en-US" sz="1600" b="0" i="0" u="none" strike="noStrike" dirty="0">
                          <a:solidFill>
                            <a:srgbClr val="000000"/>
                          </a:solidFill>
                          <a:latin typeface="Lucida Console"/>
                        </a:rPr>
                        <a:t>8118</a:t>
                      </a:r>
                    </a:p>
                  </a:txBody>
                  <a:tcPr marL="9525" marR="9525" marT="9525" marB="0" anchor="ctr"/>
                </a:tc>
                <a:tc>
                  <a:txBody>
                    <a:bodyPr/>
                    <a:lstStyle/>
                    <a:p>
                      <a:pPr algn="r" fontAlgn="ctr"/>
                      <a:r>
                        <a:rPr lang="en-US" sz="1600" b="0" i="0" u="none" strike="noStrike" dirty="0">
                          <a:solidFill>
                            <a:srgbClr val="000000"/>
                          </a:solidFill>
                          <a:latin typeface="Lucida Console"/>
                        </a:rPr>
                        <a:t>2111</a:t>
                      </a:r>
                    </a:p>
                  </a:txBody>
                  <a:tcPr marL="9525" marR="9525" marT="9525" marB="0" anchor="ctr"/>
                </a:tc>
                <a:tc>
                  <a:txBody>
                    <a:bodyPr/>
                    <a:lstStyle/>
                    <a:p>
                      <a:pPr algn="r" fontAlgn="ctr"/>
                      <a:r>
                        <a:rPr lang="en-US" sz="1600" b="0" i="0" u="none" strike="noStrike" dirty="0">
                          <a:solidFill>
                            <a:srgbClr val="000000"/>
                          </a:solidFill>
                          <a:latin typeface="Lucida Console"/>
                        </a:rPr>
                        <a:t>8150</a:t>
                      </a:r>
                    </a:p>
                  </a:txBody>
                  <a:tcPr marL="9525" marR="9525" marT="9525" marB="0" anchor="ctr"/>
                </a:tc>
                <a:tc>
                  <a:txBody>
                    <a:bodyPr/>
                    <a:lstStyle/>
                    <a:p>
                      <a:pPr algn="r" fontAlgn="ctr"/>
                      <a:r>
                        <a:rPr lang="en-US" sz="1600" b="0" i="0" u="none" strike="noStrike" dirty="0">
                          <a:solidFill>
                            <a:srgbClr val="000000"/>
                          </a:solidFill>
                          <a:latin typeface="Lucida Console"/>
                        </a:rPr>
                        <a:t>2145</a:t>
                      </a:r>
                    </a:p>
                  </a:txBody>
                  <a:tcPr marL="9525" marR="9525" marT="9525" marB="0" anchor="ctr"/>
                </a:tc>
              </a:tr>
              <a:tr h="370840">
                <a:tc>
                  <a:txBody>
                    <a:bodyPr/>
                    <a:lstStyle/>
                    <a:p>
                      <a:pPr algn="l" fontAlgn="ctr"/>
                      <a:r>
                        <a:rPr lang="en-US" sz="1200" b="1" i="0" u="none" strike="noStrike" dirty="0">
                          <a:solidFill>
                            <a:srgbClr val="000000"/>
                          </a:solidFill>
                          <a:latin typeface="Lucida Console"/>
                        </a:rPr>
                        <a:t>Multiple R-squared</a:t>
                      </a:r>
                    </a:p>
                  </a:txBody>
                  <a:tcPr marL="9525" marR="9525" marT="9525" marB="0" anchor="ctr"/>
                </a:tc>
                <a:tc>
                  <a:txBody>
                    <a:bodyPr/>
                    <a:lstStyle/>
                    <a:p>
                      <a:pPr algn="r" fontAlgn="ctr"/>
                      <a:r>
                        <a:rPr lang="en-US" sz="1600" b="0" i="0" u="none" strike="noStrike" dirty="0">
                          <a:solidFill>
                            <a:srgbClr val="000000"/>
                          </a:solidFill>
                          <a:latin typeface="Lucida Console"/>
                        </a:rPr>
                        <a:t>0.2922</a:t>
                      </a:r>
                    </a:p>
                  </a:txBody>
                  <a:tcPr marL="9525" marR="9525" marT="9525" marB="0" anchor="ctr"/>
                </a:tc>
                <a:tc>
                  <a:txBody>
                    <a:bodyPr/>
                    <a:lstStyle/>
                    <a:p>
                      <a:pPr algn="r" fontAlgn="ctr"/>
                      <a:r>
                        <a:rPr lang="en-US" sz="1600" b="0" i="0" u="none" strike="noStrike" dirty="0">
                          <a:solidFill>
                            <a:srgbClr val="000000"/>
                          </a:solidFill>
                          <a:latin typeface="Lucida Console"/>
                        </a:rPr>
                        <a:t>0.03285</a:t>
                      </a:r>
                    </a:p>
                  </a:txBody>
                  <a:tcPr marL="9525" marR="9525" marT="9525" marB="0" anchor="ctr"/>
                </a:tc>
                <a:tc>
                  <a:txBody>
                    <a:bodyPr/>
                    <a:lstStyle/>
                    <a:p>
                      <a:pPr algn="r" fontAlgn="ctr"/>
                      <a:r>
                        <a:rPr lang="en-US" sz="1600" b="0" i="0" u="none" strike="noStrike" dirty="0">
                          <a:solidFill>
                            <a:srgbClr val="000000"/>
                          </a:solidFill>
                          <a:latin typeface="Lucida Console"/>
                        </a:rPr>
                        <a:t>0.2906</a:t>
                      </a:r>
                    </a:p>
                  </a:txBody>
                  <a:tcPr marL="9525" marR="9525" marT="9525" marB="0" anchor="ctr"/>
                </a:tc>
                <a:tc>
                  <a:txBody>
                    <a:bodyPr/>
                    <a:lstStyle/>
                    <a:p>
                      <a:pPr algn="r" fontAlgn="ctr"/>
                      <a:r>
                        <a:rPr lang="en-US" sz="1600" b="0" i="0" u="none" strike="noStrike" dirty="0">
                          <a:solidFill>
                            <a:srgbClr val="000000"/>
                          </a:solidFill>
                          <a:latin typeface="Lucida Console"/>
                        </a:rPr>
                        <a:t>0.02356</a:t>
                      </a:r>
                    </a:p>
                  </a:txBody>
                  <a:tcPr marL="9525" marR="9525" marT="9525" marB="0" anchor="ctr"/>
                </a:tc>
              </a:tr>
              <a:tr h="370840">
                <a:tc>
                  <a:txBody>
                    <a:bodyPr/>
                    <a:lstStyle/>
                    <a:p>
                      <a:pPr algn="l" fontAlgn="ctr"/>
                      <a:r>
                        <a:rPr lang="en-US" sz="1200" b="1" i="0" u="none" strike="noStrike" dirty="0">
                          <a:solidFill>
                            <a:srgbClr val="000000"/>
                          </a:solidFill>
                          <a:latin typeface="Lucida Console"/>
                        </a:rPr>
                        <a:t>Adjusted R-squared</a:t>
                      </a:r>
                    </a:p>
                  </a:txBody>
                  <a:tcPr marL="9525" marR="9525" marT="9525" marB="0" anchor="ctr"/>
                </a:tc>
                <a:tc>
                  <a:txBody>
                    <a:bodyPr/>
                    <a:lstStyle/>
                    <a:p>
                      <a:pPr algn="r" fontAlgn="ctr"/>
                      <a:r>
                        <a:rPr lang="en-US" sz="1600" b="0" i="0" u="none" strike="noStrike" dirty="0">
                          <a:solidFill>
                            <a:srgbClr val="000000"/>
                          </a:solidFill>
                          <a:latin typeface="Lucida Console"/>
                        </a:rPr>
                        <a:t>0.2886</a:t>
                      </a:r>
                    </a:p>
                  </a:txBody>
                  <a:tcPr marL="9525" marR="9525" marT="9525" marB="0" anchor="ctr"/>
                </a:tc>
                <a:tc>
                  <a:txBody>
                    <a:bodyPr/>
                    <a:lstStyle/>
                    <a:p>
                      <a:pPr algn="r" fontAlgn="ctr"/>
                      <a:r>
                        <a:rPr lang="en-US" sz="1600" b="0" i="0" u="none" strike="noStrike" dirty="0">
                          <a:solidFill>
                            <a:srgbClr val="000000"/>
                          </a:solidFill>
                          <a:latin typeface="Lucida Console"/>
                        </a:rPr>
                        <a:t>0.01407</a:t>
                      </a:r>
                    </a:p>
                  </a:txBody>
                  <a:tcPr marL="9525" marR="9525" marT="9525" marB="0" anchor="ctr"/>
                </a:tc>
                <a:tc>
                  <a:txBody>
                    <a:bodyPr/>
                    <a:lstStyle/>
                    <a:p>
                      <a:pPr algn="r" fontAlgn="ctr"/>
                      <a:r>
                        <a:rPr lang="en-US" sz="1600" b="0" i="0" u="none" strike="noStrike" dirty="0">
                          <a:solidFill>
                            <a:srgbClr val="000000"/>
                          </a:solidFill>
                          <a:latin typeface="Lucida Console"/>
                        </a:rPr>
                        <a:t>0.2897</a:t>
                      </a:r>
                    </a:p>
                  </a:txBody>
                  <a:tcPr marL="9525" marR="9525" marT="9525" marB="0" anchor="ctr"/>
                </a:tc>
                <a:tc>
                  <a:txBody>
                    <a:bodyPr/>
                    <a:lstStyle/>
                    <a:p>
                      <a:pPr algn="r" fontAlgn="ctr"/>
                      <a:r>
                        <a:rPr lang="en-US" sz="1600" b="0" i="0" u="none" strike="noStrike" dirty="0">
                          <a:solidFill>
                            <a:srgbClr val="000000"/>
                          </a:solidFill>
                          <a:latin typeface="Lucida Console"/>
                        </a:rPr>
                        <a:t>0.02037</a:t>
                      </a:r>
                    </a:p>
                  </a:txBody>
                  <a:tcPr marL="9525" marR="9525" marT="9525" marB="0" anchor="ctr"/>
                </a:tc>
              </a:tr>
              <a:tr h="370840">
                <a:tc>
                  <a:txBody>
                    <a:bodyPr/>
                    <a:lstStyle/>
                    <a:p>
                      <a:pPr algn="l" fontAlgn="ctr"/>
                      <a:r>
                        <a:rPr lang="en-US" sz="1200" b="1" i="0" u="none" strike="noStrike" dirty="0">
                          <a:solidFill>
                            <a:srgbClr val="000000"/>
                          </a:solidFill>
                          <a:latin typeface="Lucida Console"/>
                        </a:rPr>
                        <a:t>F-statistic</a:t>
                      </a:r>
                    </a:p>
                  </a:txBody>
                  <a:tcPr marL="9525" marR="9525" marT="9525" marB="0" anchor="ctr"/>
                </a:tc>
                <a:tc>
                  <a:txBody>
                    <a:bodyPr/>
                    <a:lstStyle/>
                    <a:p>
                      <a:pPr algn="r" fontAlgn="ctr"/>
                      <a:r>
                        <a:rPr lang="en-US" sz="1600" b="0" i="0" u="none" strike="noStrike" dirty="0">
                          <a:solidFill>
                            <a:srgbClr val="000000"/>
                          </a:solidFill>
                          <a:latin typeface="Lucida Console"/>
                        </a:rPr>
                        <a:t>79.8</a:t>
                      </a:r>
                    </a:p>
                  </a:txBody>
                  <a:tcPr marL="9525" marR="9525" marT="9525" marB="0" anchor="ctr"/>
                </a:tc>
                <a:tc>
                  <a:txBody>
                    <a:bodyPr/>
                    <a:lstStyle/>
                    <a:p>
                      <a:pPr algn="r" fontAlgn="ctr"/>
                      <a:r>
                        <a:rPr lang="en-US" sz="1600" b="0" i="0" u="none" strike="noStrike" dirty="0">
                          <a:solidFill>
                            <a:srgbClr val="000000"/>
                          </a:solidFill>
                          <a:latin typeface="Lucida Console"/>
                        </a:rPr>
                        <a:t>1.749</a:t>
                      </a:r>
                    </a:p>
                  </a:txBody>
                  <a:tcPr marL="9525" marR="9525" marT="9525" marB="0" anchor="ctr"/>
                </a:tc>
                <a:tc>
                  <a:txBody>
                    <a:bodyPr/>
                    <a:lstStyle/>
                    <a:p>
                      <a:pPr algn="r" fontAlgn="ctr"/>
                      <a:r>
                        <a:rPr lang="en-US" sz="1600" b="0" i="0" u="none" strike="noStrike" dirty="0">
                          <a:solidFill>
                            <a:srgbClr val="000000"/>
                          </a:solidFill>
                          <a:latin typeface="Lucida Console"/>
                        </a:rPr>
                        <a:t>333.9</a:t>
                      </a:r>
                    </a:p>
                  </a:txBody>
                  <a:tcPr marL="9525" marR="9525" marT="9525" marB="0" anchor="ctr"/>
                </a:tc>
                <a:tc>
                  <a:txBody>
                    <a:bodyPr/>
                    <a:lstStyle/>
                    <a:p>
                      <a:pPr algn="r" fontAlgn="ctr"/>
                      <a:r>
                        <a:rPr lang="en-US" sz="1600" b="0" i="0" u="none" strike="noStrike" dirty="0">
                          <a:solidFill>
                            <a:srgbClr val="000000"/>
                          </a:solidFill>
                          <a:latin typeface="Lucida Console"/>
                        </a:rPr>
                        <a:t>7.393</a:t>
                      </a:r>
                    </a:p>
                  </a:txBody>
                  <a:tcPr marL="9525" marR="9525" marT="9525" marB="0" anchor="ctr"/>
                </a:tc>
              </a:tr>
              <a:tr h="370840">
                <a:tc>
                  <a:txBody>
                    <a:bodyPr/>
                    <a:lstStyle/>
                    <a:p>
                      <a:pPr algn="l" fontAlgn="ctr"/>
                      <a:r>
                        <a:rPr lang="en-US" sz="1200" b="1" i="0" u="none" strike="noStrike" dirty="0">
                          <a:solidFill>
                            <a:srgbClr val="000000"/>
                          </a:solidFill>
                          <a:latin typeface="Lucida Console"/>
                        </a:rPr>
                        <a:t>p-value</a:t>
                      </a:r>
                    </a:p>
                  </a:txBody>
                  <a:tcPr marL="9525" marR="9525" marT="9525" marB="0" anchor="ctr"/>
                </a:tc>
                <a:tc>
                  <a:txBody>
                    <a:bodyPr/>
                    <a:lstStyle/>
                    <a:p>
                      <a:pPr algn="r" fontAlgn="ctr"/>
                      <a:r>
                        <a:rPr lang="en-US" sz="1600" b="0" i="0" u="none" strike="noStrike" dirty="0">
                          <a:solidFill>
                            <a:srgbClr val="000000"/>
                          </a:solidFill>
                          <a:latin typeface="Lucida Console"/>
                        </a:rPr>
                        <a:t>2.2E-16</a:t>
                      </a:r>
                    </a:p>
                  </a:txBody>
                  <a:tcPr marL="9525" marR="9525" marT="9525" marB="0" anchor="ctr"/>
                </a:tc>
                <a:tc>
                  <a:txBody>
                    <a:bodyPr/>
                    <a:lstStyle/>
                    <a:p>
                      <a:pPr algn="r" fontAlgn="ctr"/>
                      <a:r>
                        <a:rPr lang="en-US" sz="1600" b="0" i="0" u="none" strike="noStrike" dirty="0">
                          <a:solidFill>
                            <a:srgbClr val="000000"/>
                          </a:solidFill>
                          <a:latin typeface="Lucida Console"/>
                        </a:rPr>
                        <a:t>0.00241</a:t>
                      </a:r>
                    </a:p>
                  </a:txBody>
                  <a:tcPr marL="9525" marR="9525" marT="9525" marB="0" anchor="ctr"/>
                </a:tc>
                <a:tc>
                  <a:txBody>
                    <a:bodyPr/>
                    <a:lstStyle/>
                    <a:p>
                      <a:pPr algn="r" fontAlgn="ctr"/>
                      <a:r>
                        <a:rPr lang="en-US" sz="1600" b="0" i="0" u="none" strike="noStrike" dirty="0">
                          <a:solidFill>
                            <a:srgbClr val="000000"/>
                          </a:solidFill>
                          <a:latin typeface="Lucida Console"/>
                        </a:rPr>
                        <a:t>2.2E-16</a:t>
                      </a:r>
                    </a:p>
                  </a:txBody>
                  <a:tcPr marL="9525" marR="9525" marT="9525" marB="0" anchor="ctr"/>
                </a:tc>
                <a:tc>
                  <a:txBody>
                    <a:bodyPr/>
                    <a:lstStyle/>
                    <a:p>
                      <a:pPr algn="r" fontAlgn="ctr"/>
                      <a:r>
                        <a:rPr lang="en-US" sz="1600" b="0" i="0" u="none" strike="noStrike" dirty="0">
                          <a:solidFill>
                            <a:srgbClr val="000000"/>
                          </a:solidFill>
                          <a:latin typeface="Lucida Console"/>
                        </a:rPr>
                        <a:t>8.408E-09</a:t>
                      </a:r>
                    </a:p>
                  </a:txBody>
                  <a:tcPr marL="9525" marR="9525" marT="9525" marB="0" anchor="ctr"/>
                </a:tc>
              </a:tr>
              <a:tr h="370840">
                <a:tc>
                  <a:txBody>
                    <a:bodyPr/>
                    <a:lstStyle/>
                    <a:p>
                      <a:pPr algn="l" fontAlgn="ctr"/>
                      <a:r>
                        <a:rPr lang="en-US" sz="1200" b="1" i="0" u="none" strike="noStrike" dirty="0">
                          <a:solidFill>
                            <a:srgbClr val="000000"/>
                          </a:solidFill>
                          <a:latin typeface="Lucida Console"/>
                        </a:rPr>
                        <a:t>Residuals:</a:t>
                      </a:r>
                    </a:p>
                  </a:txBody>
                  <a:tcPr marL="9525" marR="9525" marT="9525" marB="0" anchor="ctr"/>
                </a:tc>
                <a:tc>
                  <a:txBody>
                    <a:bodyPr/>
                    <a:lstStyle/>
                    <a:p>
                      <a:pPr algn="l" fontAlgn="b"/>
                      <a:endParaRPr lang="en-US" sz="1600" b="0" i="0" u="none" strike="noStrike" dirty="0">
                        <a:solidFill>
                          <a:srgbClr val="000000"/>
                        </a:solidFill>
                        <a:latin typeface="Calibri"/>
                      </a:endParaRPr>
                    </a:p>
                  </a:txBody>
                  <a:tcPr marL="9525" marR="9525" marT="9525" marB="0" anchor="b"/>
                </a:tc>
                <a:tc>
                  <a:txBody>
                    <a:bodyPr/>
                    <a:lstStyle/>
                    <a:p>
                      <a:pPr algn="l" fontAlgn="b"/>
                      <a:endParaRPr lang="en-US" sz="1600" b="0" i="0" u="none" strike="noStrike" dirty="0">
                        <a:solidFill>
                          <a:srgbClr val="000000"/>
                        </a:solidFill>
                        <a:latin typeface="Calibri"/>
                      </a:endParaRPr>
                    </a:p>
                  </a:txBody>
                  <a:tcPr marL="9525" marR="9525" marT="9525" marB="0" anchor="b"/>
                </a:tc>
                <a:tc>
                  <a:txBody>
                    <a:bodyPr/>
                    <a:lstStyle/>
                    <a:p>
                      <a:pPr algn="l" fontAlgn="b"/>
                      <a:endParaRPr lang="en-US" sz="1600" b="0" i="0" u="none" strike="noStrike" dirty="0">
                        <a:solidFill>
                          <a:srgbClr val="000000"/>
                        </a:solidFill>
                        <a:latin typeface="Calibri"/>
                      </a:endParaRPr>
                    </a:p>
                  </a:txBody>
                  <a:tcPr marL="9525" marR="9525" marT="9525" marB="0" anchor="b"/>
                </a:tc>
                <a:tc>
                  <a:txBody>
                    <a:bodyPr/>
                    <a:lstStyle/>
                    <a:p>
                      <a:pPr algn="l" fontAlgn="b"/>
                      <a:endParaRPr lang="en-US" sz="1600" b="0" i="0" u="none" strike="noStrike" dirty="0">
                        <a:solidFill>
                          <a:srgbClr val="000000"/>
                        </a:solidFill>
                        <a:latin typeface="Calibri"/>
                      </a:endParaRPr>
                    </a:p>
                  </a:txBody>
                  <a:tcPr marL="9525" marR="9525" marT="9525" marB="0" anchor="b"/>
                </a:tc>
              </a:tr>
              <a:tr h="370840">
                <a:tc>
                  <a:txBody>
                    <a:bodyPr/>
                    <a:lstStyle/>
                    <a:p>
                      <a:pPr algn="l" fontAlgn="ctr"/>
                      <a:r>
                        <a:rPr lang="en-US" sz="1200" b="1" i="0" u="none" strike="noStrike" dirty="0">
                          <a:solidFill>
                            <a:srgbClr val="000000"/>
                          </a:solidFill>
                          <a:latin typeface="Lucida Console"/>
                        </a:rPr>
                        <a:t>Min</a:t>
                      </a:r>
                    </a:p>
                  </a:txBody>
                  <a:tcPr marL="9525" marR="9525" marT="9525" marB="0" anchor="ctr"/>
                </a:tc>
                <a:tc>
                  <a:txBody>
                    <a:bodyPr/>
                    <a:lstStyle/>
                    <a:p>
                      <a:pPr algn="r" fontAlgn="ctr"/>
                      <a:r>
                        <a:rPr lang="en-US" sz="1600" b="0" i="0" u="none" strike="noStrike" dirty="0">
                          <a:solidFill>
                            <a:srgbClr val="000000"/>
                          </a:solidFill>
                          <a:latin typeface="Lucida Console"/>
                        </a:rPr>
                        <a:t>-6156</a:t>
                      </a:r>
                    </a:p>
                  </a:txBody>
                  <a:tcPr marL="9525" marR="9525" marT="9525" marB="0" anchor="ctr"/>
                </a:tc>
                <a:tc>
                  <a:txBody>
                    <a:bodyPr/>
                    <a:lstStyle/>
                    <a:p>
                      <a:pPr algn="r" fontAlgn="ctr"/>
                      <a:r>
                        <a:rPr lang="en-US" sz="1600" b="0" i="0" u="none" strike="noStrike" dirty="0">
                          <a:solidFill>
                            <a:srgbClr val="000000"/>
                          </a:solidFill>
                          <a:latin typeface="Lucida Console"/>
                        </a:rPr>
                        <a:t>-8194</a:t>
                      </a:r>
                    </a:p>
                  </a:txBody>
                  <a:tcPr marL="9525" marR="9525" marT="9525" marB="0" anchor="ctr"/>
                </a:tc>
                <a:tc>
                  <a:txBody>
                    <a:bodyPr/>
                    <a:lstStyle/>
                    <a:p>
                      <a:pPr algn="r" fontAlgn="ctr"/>
                      <a:r>
                        <a:rPr lang="en-US" sz="1600" b="0" i="0" u="none" strike="noStrike" dirty="0">
                          <a:solidFill>
                            <a:srgbClr val="000000"/>
                          </a:solidFill>
                          <a:latin typeface="Lucida Console"/>
                        </a:rPr>
                        <a:t>-6204</a:t>
                      </a:r>
                    </a:p>
                  </a:txBody>
                  <a:tcPr marL="9525" marR="9525" marT="9525" marB="0" anchor="ctr"/>
                </a:tc>
                <a:tc>
                  <a:txBody>
                    <a:bodyPr/>
                    <a:lstStyle/>
                    <a:p>
                      <a:pPr algn="r" fontAlgn="ctr"/>
                      <a:r>
                        <a:rPr lang="en-US" sz="1600" b="0" i="0" u="none" strike="noStrike" dirty="0">
                          <a:solidFill>
                            <a:srgbClr val="000000"/>
                          </a:solidFill>
                          <a:latin typeface="Lucida Console"/>
                        </a:rPr>
                        <a:t>-7832</a:t>
                      </a:r>
                    </a:p>
                  </a:txBody>
                  <a:tcPr marL="9525" marR="9525" marT="9525" marB="0" anchor="ctr"/>
                </a:tc>
              </a:tr>
              <a:tr h="370840">
                <a:tc>
                  <a:txBody>
                    <a:bodyPr/>
                    <a:lstStyle/>
                    <a:p>
                      <a:pPr algn="l" fontAlgn="ctr"/>
                      <a:r>
                        <a:rPr lang="en-US" sz="1200" b="1" i="0" u="none" strike="noStrike" dirty="0">
                          <a:solidFill>
                            <a:srgbClr val="000000"/>
                          </a:solidFill>
                          <a:latin typeface="Lucida Console"/>
                        </a:rPr>
                        <a:t>1Q</a:t>
                      </a:r>
                    </a:p>
                  </a:txBody>
                  <a:tcPr marL="9525" marR="9525" marT="9525" marB="0" anchor="ctr"/>
                </a:tc>
                <a:tc>
                  <a:txBody>
                    <a:bodyPr/>
                    <a:lstStyle/>
                    <a:p>
                      <a:pPr algn="r" fontAlgn="ctr"/>
                      <a:r>
                        <a:rPr lang="en-US" sz="1600" b="0" i="0" u="none" strike="noStrike" dirty="0">
                          <a:solidFill>
                            <a:srgbClr val="000000"/>
                          </a:solidFill>
                          <a:latin typeface="Lucida Console"/>
                        </a:rPr>
                        <a:t>-474</a:t>
                      </a:r>
                    </a:p>
                  </a:txBody>
                  <a:tcPr marL="9525" marR="9525" marT="9525" marB="0" anchor="ctr"/>
                </a:tc>
                <a:tc>
                  <a:txBody>
                    <a:bodyPr/>
                    <a:lstStyle/>
                    <a:p>
                      <a:pPr algn="r" fontAlgn="ctr"/>
                      <a:r>
                        <a:rPr lang="en-US" sz="1600" b="0" i="0" u="none" strike="noStrike" dirty="0">
                          <a:solidFill>
                            <a:srgbClr val="000000"/>
                          </a:solidFill>
                          <a:latin typeface="Lucida Console"/>
                        </a:rPr>
                        <a:t>-3200</a:t>
                      </a:r>
                    </a:p>
                  </a:txBody>
                  <a:tcPr marL="9525" marR="9525" marT="9525" marB="0" anchor="ctr"/>
                </a:tc>
                <a:tc>
                  <a:txBody>
                    <a:bodyPr/>
                    <a:lstStyle/>
                    <a:p>
                      <a:pPr algn="r" fontAlgn="ctr"/>
                      <a:r>
                        <a:rPr lang="en-US" sz="1600" b="0" i="0" u="none" strike="noStrike" dirty="0">
                          <a:solidFill>
                            <a:srgbClr val="000000"/>
                          </a:solidFill>
                          <a:latin typeface="Lucida Console"/>
                        </a:rPr>
                        <a:t>-419</a:t>
                      </a:r>
                    </a:p>
                  </a:txBody>
                  <a:tcPr marL="9525" marR="9525" marT="9525" marB="0" anchor="ctr"/>
                </a:tc>
                <a:tc>
                  <a:txBody>
                    <a:bodyPr/>
                    <a:lstStyle/>
                    <a:p>
                      <a:pPr algn="r" fontAlgn="ctr"/>
                      <a:r>
                        <a:rPr lang="en-US" sz="1600" b="0" i="0" u="none" strike="noStrike" dirty="0">
                          <a:solidFill>
                            <a:srgbClr val="000000"/>
                          </a:solidFill>
                          <a:latin typeface="Lucida Console"/>
                        </a:rPr>
                        <a:t>-3124</a:t>
                      </a:r>
                    </a:p>
                  </a:txBody>
                  <a:tcPr marL="9525" marR="9525" marT="9525" marB="0" anchor="ctr"/>
                </a:tc>
              </a:tr>
              <a:tr h="370840">
                <a:tc>
                  <a:txBody>
                    <a:bodyPr/>
                    <a:lstStyle/>
                    <a:p>
                      <a:pPr algn="l" fontAlgn="ctr"/>
                      <a:r>
                        <a:rPr lang="en-US" sz="1200" b="1" i="0" u="none" strike="noStrike" dirty="0">
                          <a:solidFill>
                            <a:srgbClr val="000000"/>
                          </a:solidFill>
                          <a:latin typeface="Lucida Console"/>
                        </a:rPr>
                        <a:t>Median</a:t>
                      </a:r>
                    </a:p>
                  </a:txBody>
                  <a:tcPr marL="9525" marR="9525" marT="9525" marB="0" anchor="ctr"/>
                </a:tc>
                <a:tc>
                  <a:txBody>
                    <a:bodyPr/>
                    <a:lstStyle/>
                    <a:p>
                      <a:pPr algn="r" fontAlgn="ctr"/>
                      <a:r>
                        <a:rPr lang="en-US" sz="1600" b="0" i="0" u="none" strike="noStrike" dirty="0">
                          <a:solidFill>
                            <a:srgbClr val="000000"/>
                          </a:solidFill>
                          <a:latin typeface="Lucida Console"/>
                        </a:rPr>
                        <a:t>-79</a:t>
                      </a:r>
                    </a:p>
                  </a:txBody>
                  <a:tcPr marL="9525" marR="9525" marT="9525" marB="0" anchor="ctr"/>
                </a:tc>
                <a:tc>
                  <a:txBody>
                    <a:bodyPr/>
                    <a:lstStyle/>
                    <a:p>
                      <a:pPr algn="r" fontAlgn="ctr"/>
                      <a:r>
                        <a:rPr lang="en-US" sz="1600" b="0" i="0" u="none" strike="noStrike" dirty="0">
                          <a:solidFill>
                            <a:srgbClr val="000000"/>
                          </a:solidFill>
                          <a:latin typeface="Lucida Console"/>
                        </a:rPr>
                        <a:t>-1477</a:t>
                      </a:r>
                    </a:p>
                  </a:txBody>
                  <a:tcPr marL="9525" marR="9525" marT="9525" marB="0" anchor="ctr"/>
                </a:tc>
                <a:tc>
                  <a:txBody>
                    <a:bodyPr/>
                    <a:lstStyle/>
                    <a:p>
                      <a:pPr algn="r" fontAlgn="ctr"/>
                      <a:r>
                        <a:rPr lang="en-US" sz="1600" b="0" i="0" u="none" strike="noStrike" dirty="0">
                          <a:solidFill>
                            <a:srgbClr val="000000"/>
                          </a:solidFill>
                          <a:latin typeface="Lucida Console"/>
                        </a:rPr>
                        <a:t>-75</a:t>
                      </a:r>
                    </a:p>
                  </a:txBody>
                  <a:tcPr marL="9525" marR="9525" marT="9525" marB="0" anchor="ctr"/>
                </a:tc>
                <a:tc>
                  <a:txBody>
                    <a:bodyPr/>
                    <a:lstStyle/>
                    <a:p>
                      <a:pPr algn="r" fontAlgn="ctr"/>
                      <a:r>
                        <a:rPr lang="en-US" sz="1600" b="0" i="0" u="none" strike="noStrike" dirty="0">
                          <a:solidFill>
                            <a:srgbClr val="000000"/>
                          </a:solidFill>
                          <a:latin typeface="Lucida Console"/>
                        </a:rPr>
                        <a:t>-1568</a:t>
                      </a:r>
                    </a:p>
                  </a:txBody>
                  <a:tcPr marL="9525" marR="9525" marT="9525" marB="0" anchor="ctr"/>
                </a:tc>
              </a:tr>
              <a:tr h="370840">
                <a:tc>
                  <a:txBody>
                    <a:bodyPr/>
                    <a:lstStyle/>
                    <a:p>
                      <a:pPr algn="l" fontAlgn="ctr"/>
                      <a:r>
                        <a:rPr lang="en-US" sz="1200" b="1" i="0" u="none" strike="noStrike" dirty="0">
                          <a:solidFill>
                            <a:srgbClr val="000000"/>
                          </a:solidFill>
                          <a:latin typeface="Lucida Console"/>
                        </a:rPr>
                        <a:t>3Q</a:t>
                      </a:r>
                    </a:p>
                  </a:txBody>
                  <a:tcPr marL="9525" marR="9525" marT="9525" marB="0" anchor="ctr"/>
                </a:tc>
                <a:tc>
                  <a:txBody>
                    <a:bodyPr/>
                    <a:lstStyle/>
                    <a:p>
                      <a:pPr algn="r" fontAlgn="ctr"/>
                      <a:r>
                        <a:rPr lang="en-US" sz="1600" b="0" i="0" u="none" strike="noStrike" dirty="0">
                          <a:solidFill>
                            <a:srgbClr val="000000"/>
                          </a:solidFill>
                          <a:latin typeface="Lucida Console"/>
                        </a:rPr>
                        <a:t>229</a:t>
                      </a:r>
                    </a:p>
                  </a:txBody>
                  <a:tcPr marL="9525" marR="9525" marT="9525" marB="0" anchor="ctr"/>
                </a:tc>
                <a:tc>
                  <a:txBody>
                    <a:bodyPr/>
                    <a:lstStyle/>
                    <a:p>
                      <a:pPr algn="r" fontAlgn="ctr"/>
                      <a:r>
                        <a:rPr lang="en-US" sz="1600" b="0" i="0" u="none" strike="noStrike" dirty="0">
                          <a:solidFill>
                            <a:srgbClr val="000000"/>
                          </a:solidFill>
                          <a:latin typeface="Lucida Console"/>
                        </a:rPr>
                        <a:t>475</a:t>
                      </a:r>
                    </a:p>
                  </a:txBody>
                  <a:tcPr marL="9525" marR="9525" marT="9525" marB="0" anchor="ctr"/>
                </a:tc>
                <a:tc>
                  <a:txBody>
                    <a:bodyPr/>
                    <a:lstStyle/>
                    <a:p>
                      <a:pPr algn="r" fontAlgn="ctr"/>
                      <a:r>
                        <a:rPr lang="en-US" sz="1600" b="0" i="0" u="none" strike="noStrike" dirty="0">
                          <a:solidFill>
                            <a:srgbClr val="000000"/>
                          </a:solidFill>
                          <a:latin typeface="Lucida Console"/>
                        </a:rPr>
                        <a:t>202</a:t>
                      </a:r>
                    </a:p>
                  </a:txBody>
                  <a:tcPr marL="9525" marR="9525" marT="9525" marB="0" anchor="ctr"/>
                </a:tc>
                <a:tc>
                  <a:txBody>
                    <a:bodyPr/>
                    <a:lstStyle/>
                    <a:p>
                      <a:pPr algn="r" fontAlgn="ctr"/>
                      <a:r>
                        <a:rPr lang="en-US" sz="1600" b="0" i="0" u="none" strike="noStrike" dirty="0">
                          <a:solidFill>
                            <a:srgbClr val="000000"/>
                          </a:solidFill>
                          <a:latin typeface="Lucida Console"/>
                        </a:rPr>
                        <a:t>413</a:t>
                      </a:r>
                    </a:p>
                  </a:txBody>
                  <a:tcPr marL="9525" marR="9525" marT="9525" marB="0" anchor="ctr"/>
                </a:tc>
              </a:tr>
              <a:tr h="370840">
                <a:tc>
                  <a:txBody>
                    <a:bodyPr/>
                    <a:lstStyle/>
                    <a:p>
                      <a:pPr algn="l" fontAlgn="ctr"/>
                      <a:r>
                        <a:rPr lang="en-US" sz="1200" b="1" i="0" u="none" strike="noStrike" dirty="0">
                          <a:solidFill>
                            <a:srgbClr val="000000"/>
                          </a:solidFill>
                          <a:latin typeface="Lucida Console"/>
                        </a:rPr>
                        <a:t>Max</a:t>
                      </a:r>
                    </a:p>
                  </a:txBody>
                  <a:tcPr marL="9525" marR="9525" marT="9525" marB="0" anchor="ctr"/>
                </a:tc>
                <a:tc>
                  <a:txBody>
                    <a:bodyPr/>
                    <a:lstStyle/>
                    <a:p>
                      <a:pPr algn="r" fontAlgn="ctr"/>
                      <a:r>
                        <a:rPr lang="en-US" sz="1600" b="0" i="0" u="none" strike="noStrike" dirty="0">
                          <a:solidFill>
                            <a:srgbClr val="000000"/>
                          </a:solidFill>
                          <a:latin typeface="Lucida Console"/>
                        </a:rPr>
                        <a:t>101001</a:t>
                      </a:r>
                    </a:p>
                  </a:txBody>
                  <a:tcPr marL="9525" marR="9525" marT="9525" marB="0" anchor="ctr"/>
                </a:tc>
                <a:tc>
                  <a:txBody>
                    <a:bodyPr/>
                    <a:lstStyle/>
                    <a:p>
                      <a:pPr algn="r" fontAlgn="ctr"/>
                      <a:r>
                        <a:rPr lang="en-US" sz="1600" b="0" i="0" u="none" strike="noStrike" dirty="0">
                          <a:solidFill>
                            <a:srgbClr val="000000"/>
                          </a:solidFill>
                          <a:latin typeface="Lucida Console"/>
                        </a:rPr>
                        <a:t>99357</a:t>
                      </a:r>
                    </a:p>
                  </a:txBody>
                  <a:tcPr marL="9525" marR="9525" marT="9525" marB="0" anchor="ctr"/>
                </a:tc>
                <a:tc>
                  <a:txBody>
                    <a:bodyPr/>
                    <a:lstStyle/>
                    <a:p>
                      <a:pPr algn="r" fontAlgn="ctr"/>
                      <a:r>
                        <a:rPr lang="en-US" sz="1600" b="0" i="0" u="none" strike="noStrike" dirty="0">
                          <a:solidFill>
                            <a:srgbClr val="000000"/>
                          </a:solidFill>
                          <a:latin typeface="Lucida Console"/>
                        </a:rPr>
                        <a:t>101300</a:t>
                      </a:r>
                    </a:p>
                  </a:txBody>
                  <a:tcPr marL="9525" marR="9525" marT="9525" marB="0" anchor="ctr"/>
                </a:tc>
                <a:tc>
                  <a:txBody>
                    <a:bodyPr/>
                    <a:lstStyle/>
                    <a:p>
                      <a:pPr algn="r" fontAlgn="ctr"/>
                      <a:r>
                        <a:rPr lang="en-US" sz="1600" b="0" i="0" u="none" strike="noStrike" dirty="0">
                          <a:solidFill>
                            <a:srgbClr val="000000"/>
                          </a:solidFill>
                          <a:latin typeface="Lucida Console"/>
                        </a:rPr>
                        <a:t>100209</a:t>
                      </a:r>
                    </a:p>
                  </a:txBody>
                  <a:tcPr marL="9525" marR="9525" marT="9525" marB="0" anchor="ctr"/>
                </a:tc>
              </a:tr>
              <a:tr h="370840">
                <a:tc>
                  <a:txBody>
                    <a:bodyPr/>
                    <a:lstStyle/>
                    <a:p>
                      <a:pPr algn="l" fontAlgn="ctr"/>
                      <a:r>
                        <a:rPr lang="en-US" sz="1200" b="1" i="0" u="none" strike="noStrike" dirty="0">
                          <a:solidFill>
                            <a:srgbClr val="000000"/>
                          </a:solidFill>
                          <a:latin typeface="Lucida Console"/>
                        </a:rPr>
                        <a:t>Intercept</a:t>
                      </a:r>
                    </a:p>
                  </a:txBody>
                  <a:tcPr marL="9525" marR="9525" marT="9525" marB="0" anchor="ctr"/>
                </a:tc>
                <a:tc>
                  <a:txBody>
                    <a:bodyPr/>
                    <a:lstStyle/>
                    <a:p>
                      <a:pPr algn="r" fontAlgn="ctr"/>
                      <a:r>
                        <a:rPr lang="en-US" sz="1600" b="0" i="0" u="none" strike="noStrike" dirty="0">
                          <a:solidFill>
                            <a:srgbClr val="000000"/>
                          </a:solidFill>
                          <a:latin typeface="Lucida Console"/>
                        </a:rPr>
                        <a:t>-2077.169372</a:t>
                      </a:r>
                    </a:p>
                  </a:txBody>
                  <a:tcPr marL="9525" marR="9525" marT="9525" marB="0" anchor="ctr"/>
                </a:tc>
                <a:tc>
                  <a:txBody>
                    <a:bodyPr/>
                    <a:lstStyle/>
                    <a:p>
                      <a:pPr algn="r" fontAlgn="ctr"/>
                      <a:r>
                        <a:rPr lang="en-US" sz="1600" b="0" i="0" u="none" strike="noStrike" dirty="0">
                          <a:solidFill>
                            <a:srgbClr val="000000"/>
                          </a:solidFill>
                          <a:latin typeface="Lucida Console"/>
                        </a:rPr>
                        <a:t>230.0731942</a:t>
                      </a:r>
                    </a:p>
                  </a:txBody>
                  <a:tcPr marL="9525" marR="9525" marT="9525" marB="0" anchor="ctr"/>
                </a:tc>
                <a:tc>
                  <a:txBody>
                    <a:bodyPr/>
                    <a:lstStyle/>
                    <a:p>
                      <a:pPr algn="r" fontAlgn="ctr"/>
                      <a:r>
                        <a:rPr lang="en-US" sz="1600" b="0" i="0" u="none" strike="noStrike" dirty="0">
                          <a:solidFill>
                            <a:srgbClr val="000000"/>
                          </a:solidFill>
                          <a:latin typeface="Lucida Console"/>
                        </a:rPr>
                        <a:t>-1242.475059</a:t>
                      </a:r>
                    </a:p>
                  </a:txBody>
                  <a:tcPr marL="9525" marR="9525" marT="9525" marB="0" anchor="ctr"/>
                </a:tc>
                <a:tc>
                  <a:txBody>
                    <a:bodyPr/>
                    <a:lstStyle/>
                    <a:p>
                      <a:pPr algn="r" fontAlgn="ctr"/>
                      <a:r>
                        <a:rPr lang="en-US" sz="1600" b="0" i="0" u="none" strike="noStrike" dirty="0">
                          <a:solidFill>
                            <a:srgbClr val="000000"/>
                          </a:solidFill>
                          <a:latin typeface="Lucida Console"/>
                        </a:rPr>
                        <a:t>1966.524</a:t>
                      </a:r>
                    </a:p>
                  </a:txBody>
                  <a:tcPr marL="9525" marR="9525" marT="9525" marB="0" anchor="ctr"/>
                </a:tc>
              </a:tr>
              <a:tr h="370840">
                <a:tc>
                  <a:txBody>
                    <a:bodyPr/>
                    <a:lstStyle/>
                    <a:p>
                      <a:pPr algn="l" fontAlgn="ctr"/>
                      <a:r>
                        <a:rPr lang="en-US" sz="1200" b="1" i="0" u="none" strike="noStrike" dirty="0">
                          <a:solidFill>
                            <a:srgbClr val="000000"/>
                          </a:solidFill>
                          <a:latin typeface="Lucida Console"/>
                        </a:rPr>
                        <a:t>Std. Error</a:t>
                      </a:r>
                    </a:p>
                  </a:txBody>
                  <a:tcPr marL="9525" marR="9525" marT="9525" marB="0" anchor="ctr"/>
                </a:tc>
                <a:tc>
                  <a:txBody>
                    <a:bodyPr/>
                    <a:lstStyle/>
                    <a:p>
                      <a:pPr algn="r" fontAlgn="ctr"/>
                      <a:r>
                        <a:rPr lang="en-US" sz="1600" b="0" i="0" u="none" strike="noStrike" dirty="0">
                          <a:solidFill>
                            <a:srgbClr val="000000"/>
                          </a:solidFill>
                          <a:latin typeface="Lucida Console"/>
                        </a:rPr>
                        <a:t>692.0111578</a:t>
                      </a:r>
                    </a:p>
                  </a:txBody>
                  <a:tcPr marL="9525" marR="9525" marT="9525" marB="0" anchor="ctr"/>
                </a:tc>
                <a:tc>
                  <a:txBody>
                    <a:bodyPr/>
                    <a:lstStyle/>
                    <a:p>
                      <a:pPr algn="r" fontAlgn="ctr"/>
                      <a:r>
                        <a:rPr lang="en-US" sz="1600" b="0" i="0" u="none" strike="noStrike" dirty="0">
                          <a:solidFill>
                            <a:srgbClr val="000000"/>
                          </a:solidFill>
                          <a:latin typeface="Lucida Console"/>
                        </a:rPr>
                        <a:t>2517.256673</a:t>
                      </a:r>
                    </a:p>
                  </a:txBody>
                  <a:tcPr marL="9525" marR="9525" marT="9525" marB="0" anchor="ctr"/>
                </a:tc>
                <a:tc>
                  <a:txBody>
                    <a:bodyPr/>
                    <a:lstStyle/>
                    <a:p>
                      <a:pPr algn="r" fontAlgn="ctr"/>
                      <a:r>
                        <a:rPr lang="en-US" sz="1600" b="0" i="0" u="none" strike="noStrike">
                          <a:solidFill>
                            <a:srgbClr val="000000"/>
                          </a:solidFill>
                          <a:latin typeface="Lucida Console"/>
                        </a:rPr>
                        <a:t>242.739633</a:t>
                      </a:r>
                    </a:p>
                  </a:txBody>
                  <a:tcPr marL="9525" marR="9525" marT="9525" marB="0" anchor="ctr"/>
                </a:tc>
                <a:tc>
                  <a:txBody>
                    <a:bodyPr/>
                    <a:lstStyle/>
                    <a:p>
                      <a:pPr algn="r" fontAlgn="ctr"/>
                      <a:r>
                        <a:rPr lang="en-US" sz="1600" b="0" i="0" u="none" strike="noStrike" dirty="0">
                          <a:solidFill>
                            <a:srgbClr val="000000"/>
                          </a:solidFill>
                          <a:latin typeface="Lucida Console"/>
                        </a:rPr>
                        <a:t>775.159</a:t>
                      </a:r>
                    </a:p>
                  </a:txBody>
                  <a:tcPr marL="9525" marR="9525" marT="9525" marB="0" anchor="ctr"/>
                </a:tc>
              </a:tr>
              <a:tr h="370840">
                <a:tc>
                  <a:txBody>
                    <a:bodyPr/>
                    <a:lstStyle/>
                    <a:p>
                      <a:pPr algn="l" fontAlgn="ctr"/>
                      <a:r>
                        <a:rPr lang="en-US" sz="1200" b="1" i="0" u="none" strike="noStrike" dirty="0">
                          <a:solidFill>
                            <a:srgbClr val="000000"/>
                          </a:solidFill>
                          <a:latin typeface="Lucida Console"/>
                        </a:rPr>
                        <a:t>t value</a:t>
                      </a:r>
                    </a:p>
                  </a:txBody>
                  <a:tcPr marL="9525" marR="9525" marT="9525" marB="0" anchor="ctr"/>
                </a:tc>
                <a:tc>
                  <a:txBody>
                    <a:bodyPr/>
                    <a:lstStyle/>
                    <a:p>
                      <a:pPr algn="r" fontAlgn="ctr"/>
                      <a:r>
                        <a:rPr lang="en-US" sz="1600" b="0" i="0" u="none" strike="noStrike" dirty="0">
                          <a:solidFill>
                            <a:srgbClr val="000000"/>
                          </a:solidFill>
                          <a:latin typeface="Lucida Console"/>
                        </a:rPr>
                        <a:t>-3.002</a:t>
                      </a:r>
                    </a:p>
                  </a:txBody>
                  <a:tcPr marL="9525" marR="9525" marT="9525" marB="0" anchor="ctr"/>
                </a:tc>
                <a:tc>
                  <a:txBody>
                    <a:bodyPr/>
                    <a:lstStyle/>
                    <a:p>
                      <a:pPr algn="r" fontAlgn="ctr"/>
                      <a:r>
                        <a:rPr lang="en-US" sz="1600" b="0" i="0" u="none" strike="noStrike" dirty="0">
                          <a:solidFill>
                            <a:srgbClr val="000000"/>
                          </a:solidFill>
                          <a:latin typeface="Lucida Console"/>
                        </a:rPr>
                        <a:t>0.091</a:t>
                      </a:r>
                    </a:p>
                  </a:txBody>
                  <a:tcPr marL="9525" marR="9525" marT="9525" marB="0" anchor="ctr"/>
                </a:tc>
                <a:tc>
                  <a:txBody>
                    <a:bodyPr/>
                    <a:lstStyle/>
                    <a:p>
                      <a:pPr algn="r" fontAlgn="ctr"/>
                      <a:r>
                        <a:rPr lang="en-US" sz="1600" b="0" i="0" u="none" strike="noStrike" dirty="0">
                          <a:solidFill>
                            <a:srgbClr val="000000"/>
                          </a:solidFill>
                          <a:latin typeface="Lucida Console"/>
                        </a:rPr>
                        <a:t>-5.119</a:t>
                      </a:r>
                    </a:p>
                  </a:txBody>
                  <a:tcPr marL="9525" marR="9525" marT="9525" marB="0" anchor="ctr"/>
                </a:tc>
                <a:tc>
                  <a:txBody>
                    <a:bodyPr/>
                    <a:lstStyle/>
                    <a:p>
                      <a:pPr algn="r" fontAlgn="ctr"/>
                      <a:r>
                        <a:rPr lang="en-US" sz="1600" b="0" i="0" u="none" strike="noStrike" dirty="0">
                          <a:solidFill>
                            <a:srgbClr val="000000"/>
                          </a:solidFill>
                          <a:latin typeface="Lucida Console"/>
                        </a:rPr>
                        <a:t>2.537</a:t>
                      </a:r>
                    </a:p>
                  </a:txBody>
                  <a:tcPr marL="9525" marR="9525" marT="9525" marB="0" anchor="ctr"/>
                </a:tc>
              </a:tr>
              <a:tr h="370840">
                <a:tc>
                  <a:txBody>
                    <a:bodyPr/>
                    <a:lstStyle/>
                    <a:p>
                      <a:pPr algn="l" fontAlgn="ctr"/>
                      <a:r>
                        <a:rPr lang="en-US" sz="1200" b="1" i="0" u="none" strike="noStrike" dirty="0">
                          <a:solidFill>
                            <a:srgbClr val="000000"/>
                          </a:solidFill>
                          <a:latin typeface="Lucida Console"/>
                        </a:rPr>
                        <a:t>Pr(&gt;|t|)</a:t>
                      </a:r>
                    </a:p>
                  </a:txBody>
                  <a:tcPr marL="9525" marR="9525" marT="9525" marB="0" anchor="ctr"/>
                </a:tc>
                <a:tc>
                  <a:txBody>
                    <a:bodyPr/>
                    <a:lstStyle/>
                    <a:p>
                      <a:pPr algn="r" fontAlgn="ctr"/>
                      <a:r>
                        <a:rPr lang="en-US" sz="1600" b="0" i="0" u="none" strike="noStrike" dirty="0">
                          <a:solidFill>
                            <a:srgbClr val="000000"/>
                          </a:solidFill>
                          <a:latin typeface="Lucida Console"/>
                        </a:rPr>
                        <a:t>0.00269</a:t>
                      </a:r>
                    </a:p>
                  </a:txBody>
                  <a:tcPr marL="9525" marR="9525" marT="9525" marB="0" anchor="ctr"/>
                </a:tc>
                <a:tc>
                  <a:txBody>
                    <a:bodyPr/>
                    <a:lstStyle/>
                    <a:p>
                      <a:pPr algn="r" fontAlgn="ctr"/>
                      <a:r>
                        <a:rPr lang="en-US" sz="1600" b="0" i="0" u="none" strike="noStrike" dirty="0">
                          <a:solidFill>
                            <a:srgbClr val="000000"/>
                          </a:solidFill>
                          <a:latin typeface="Lucida Console"/>
                        </a:rPr>
                        <a:t>0.9272</a:t>
                      </a:r>
                    </a:p>
                  </a:txBody>
                  <a:tcPr marL="9525" marR="9525" marT="9525" marB="0" anchor="ctr"/>
                </a:tc>
                <a:tc>
                  <a:txBody>
                    <a:bodyPr/>
                    <a:lstStyle/>
                    <a:p>
                      <a:pPr algn="r" fontAlgn="ctr"/>
                      <a:r>
                        <a:rPr lang="en-US" sz="1600" b="0" i="0" u="none" strike="noStrike" dirty="0">
                          <a:solidFill>
                            <a:srgbClr val="000000"/>
                          </a:solidFill>
                          <a:latin typeface="Lucida Console"/>
                        </a:rPr>
                        <a:t>3.149E-07</a:t>
                      </a:r>
                    </a:p>
                  </a:txBody>
                  <a:tcPr marL="9525" marR="9525" marT="9525" marB="0" anchor="ctr"/>
                </a:tc>
                <a:tc>
                  <a:txBody>
                    <a:bodyPr/>
                    <a:lstStyle/>
                    <a:p>
                      <a:pPr algn="r" fontAlgn="ctr"/>
                      <a:r>
                        <a:rPr lang="en-US" sz="1600" b="0" i="0" u="none" strike="noStrike" dirty="0">
                          <a:solidFill>
                            <a:srgbClr val="000000"/>
                          </a:solidFill>
                          <a:latin typeface="Lucida Console"/>
                        </a:rPr>
                        <a:t>0.0113</a:t>
                      </a:r>
                    </a:p>
                  </a:txBody>
                  <a:tcPr marL="9525" marR="9525" marT="9525" marB="0" anchor="ct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Cross Validation for Full-Model, Full-Model, FLAG = 1</a:t>
            </a:r>
            <a:endParaRPr lang="en-US" dirty="0"/>
          </a:p>
        </p:txBody>
      </p:sp>
      <p:pic>
        <p:nvPicPr>
          <p:cNvPr id="14338" name="Picture 2"/>
          <p:cNvPicPr>
            <a:picLocks noGrp="1" noChangeAspect="1" noChangeArrowheads="1"/>
          </p:cNvPicPr>
          <p:nvPr>
            <p:ph idx="1"/>
          </p:nvPr>
        </p:nvPicPr>
        <p:blipFill>
          <a:blip r:embed="rId2"/>
          <a:srcRect/>
          <a:stretch>
            <a:fillRect/>
          </a:stretch>
        </p:blipFill>
        <p:spPr bwMode="auto">
          <a:xfrm>
            <a:off x="457200" y="1752600"/>
            <a:ext cx="8198018" cy="4006271"/>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Cross Validation</a:t>
            </a:r>
            <a:endParaRPr lang="en-US" dirty="0"/>
          </a:p>
        </p:txBody>
      </p:sp>
      <p:graphicFrame>
        <p:nvGraphicFramePr>
          <p:cNvPr id="4" name="Content Placeholder 3"/>
          <p:cNvGraphicFramePr>
            <a:graphicFrameLocks noGrp="1"/>
          </p:cNvGraphicFramePr>
          <p:nvPr>
            <p:ph idx="1"/>
          </p:nvPr>
        </p:nvGraphicFramePr>
        <p:xfrm>
          <a:off x="457200" y="1600200"/>
          <a:ext cx="8229600" cy="2229485"/>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l" fontAlgn="b"/>
                      <a:r>
                        <a:rPr lang="en-US" sz="2400" b="1" i="0" u="none" strike="noStrike" dirty="0">
                          <a:solidFill>
                            <a:schemeClr val="bg1"/>
                          </a:solidFill>
                          <a:latin typeface="Calibri"/>
                        </a:rPr>
                        <a:t>X Model</a:t>
                      </a:r>
                    </a:p>
                  </a:txBody>
                  <a:tcPr marL="9525" marR="9525" marT="9525" marB="0" anchor="b"/>
                </a:tc>
                <a:tc>
                  <a:txBody>
                    <a:bodyPr/>
                    <a:lstStyle/>
                    <a:p>
                      <a:pPr algn="l" fontAlgn="b"/>
                      <a:r>
                        <a:rPr lang="en-US" sz="2400" b="1" i="0" u="none" strike="noStrike" dirty="0">
                          <a:solidFill>
                            <a:schemeClr val="bg1"/>
                          </a:solidFill>
                          <a:latin typeface="Calibri"/>
                        </a:rPr>
                        <a:t>X Model Flag1</a:t>
                      </a:r>
                    </a:p>
                  </a:txBody>
                  <a:tcPr marL="9525" marR="9525" marT="9525" marB="0" anchor="b"/>
                </a:tc>
              </a:tr>
              <a:tr h="370840">
                <a:tc>
                  <a:txBody>
                    <a:bodyPr/>
                    <a:lstStyle/>
                    <a:p>
                      <a:pPr algn="l" fontAlgn="ctr"/>
                      <a:r>
                        <a:rPr lang="en-US" sz="2000" b="0" i="0" u="none" strike="noStrike" dirty="0">
                          <a:solidFill>
                            <a:srgbClr val="000000"/>
                          </a:solidFill>
                          <a:latin typeface="Lucida Console"/>
                        </a:rPr>
                        <a:t>TARGET_FLAG1*** </a:t>
                      </a:r>
                    </a:p>
                  </a:txBody>
                  <a:tcPr marL="9525" marR="9525" marT="9525" marB="0" anchor="ctr"/>
                </a:tc>
                <a:tc>
                  <a:txBody>
                    <a:bodyPr/>
                    <a:lstStyle/>
                    <a:p>
                      <a:pPr algn="l" fontAlgn="ctr"/>
                      <a:r>
                        <a:rPr lang="en-US" sz="2000" b="0" i="0" u="none" strike="noStrike">
                          <a:solidFill>
                            <a:srgbClr val="000000"/>
                          </a:solidFill>
                          <a:latin typeface="Lucida Console"/>
                        </a:rPr>
                        <a:t>REVOKEDYes* </a:t>
                      </a:r>
                    </a:p>
                  </a:txBody>
                  <a:tcPr marL="9525" marR="9525" marT="9525" marB="0" anchor="ctr"/>
                </a:tc>
              </a:tr>
              <a:tr h="370840">
                <a:tc>
                  <a:txBody>
                    <a:bodyPr/>
                    <a:lstStyle/>
                    <a:p>
                      <a:pPr algn="l" fontAlgn="ctr"/>
                      <a:r>
                        <a:rPr lang="en-US" sz="2000" b="0" i="0" u="none" strike="noStrike" dirty="0" err="1">
                          <a:solidFill>
                            <a:srgbClr val="000000"/>
                          </a:solidFill>
                          <a:latin typeface="Lucida Console"/>
                        </a:rPr>
                        <a:t>REVOKEDYes</a:t>
                      </a:r>
                      <a:r>
                        <a:rPr lang="en-US" sz="2000" b="0" i="0" u="none" strike="noStrike" dirty="0">
                          <a:solidFill>
                            <a:srgbClr val="000000"/>
                          </a:solidFill>
                          <a:latin typeface="Lucida Console"/>
                        </a:rPr>
                        <a:t>*</a:t>
                      </a:r>
                    </a:p>
                  </a:txBody>
                  <a:tcPr marL="9525" marR="9525" marT="9525" marB="0" anchor="ctr"/>
                </a:tc>
                <a:tc>
                  <a:txBody>
                    <a:bodyPr/>
                    <a:lstStyle/>
                    <a:p>
                      <a:pPr algn="l" fontAlgn="ctr"/>
                      <a:r>
                        <a:rPr lang="en-US" sz="2000" b="0" i="0" u="none" strike="noStrike">
                          <a:solidFill>
                            <a:srgbClr val="000000"/>
                          </a:solidFill>
                          <a:latin typeface="Lucida Console"/>
                        </a:rPr>
                        <a:t>CAR_AGE*</a:t>
                      </a:r>
                    </a:p>
                  </a:txBody>
                  <a:tcPr marL="9525" marR="9525" marT="9525" marB="0" anchor="ctr"/>
                </a:tc>
              </a:tr>
              <a:tr h="370840">
                <a:tc>
                  <a:txBody>
                    <a:bodyPr/>
                    <a:lstStyle/>
                    <a:p>
                      <a:pPr algn="l" fontAlgn="ctr"/>
                      <a:r>
                        <a:rPr lang="en-US" sz="2000" b="0" i="0" u="none" strike="noStrike" dirty="0">
                          <a:solidFill>
                            <a:srgbClr val="000000"/>
                          </a:solidFill>
                          <a:latin typeface="Lucida Console"/>
                        </a:rPr>
                        <a:t>MVR_PTS*</a:t>
                      </a:r>
                    </a:p>
                  </a:txBody>
                  <a:tcPr marL="9525" marR="9525" marT="9525" marB="0" anchor="ctr"/>
                </a:tc>
                <a:tc>
                  <a:txBody>
                    <a:bodyPr/>
                    <a:lstStyle/>
                    <a:p>
                      <a:pPr algn="l" fontAlgn="b"/>
                      <a:endParaRPr lang="en-US" sz="2000" b="0" i="0" u="none" strike="noStrike">
                        <a:solidFill>
                          <a:srgbClr val="000000"/>
                        </a:solidFill>
                        <a:latin typeface="Calibri"/>
                      </a:endParaRPr>
                    </a:p>
                  </a:txBody>
                  <a:tcPr marL="9525" marR="9525" marT="9525" marB="0" anchor="b"/>
                </a:tc>
              </a:tr>
              <a:tr h="370840">
                <a:tc>
                  <a:txBody>
                    <a:bodyPr/>
                    <a:lstStyle/>
                    <a:p>
                      <a:pPr algn="l" fontAlgn="ctr"/>
                      <a:r>
                        <a:rPr lang="en-US" sz="2000" b="0" i="0" u="none" strike="noStrike" dirty="0">
                          <a:solidFill>
                            <a:srgbClr val="000000"/>
                          </a:solidFill>
                          <a:latin typeface="Lucida Console"/>
                        </a:rPr>
                        <a:t>CAR_AGE*</a:t>
                      </a:r>
                    </a:p>
                  </a:txBody>
                  <a:tcPr marL="9525" marR="9525" marT="9525" marB="0" anchor="ctr"/>
                </a:tc>
                <a:tc>
                  <a:txBody>
                    <a:bodyPr/>
                    <a:lstStyle/>
                    <a:p>
                      <a:pPr algn="l" fontAlgn="b"/>
                      <a:endParaRPr lang="en-US" sz="2000" b="0" i="0" u="none" strike="noStrike">
                        <a:solidFill>
                          <a:srgbClr val="000000"/>
                        </a:solidFill>
                        <a:latin typeface="Calibri"/>
                      </a:endParaRPr>
                    </a:p>
                  </a:txBody>
                  <a:tcPr marL="9525" marR="9525" marT="9525" marB="0" anchor="b"/>
                </a:tc>
              </a:tr>
              <a:tr h="370840">
                <a:tc>
                  <a:txBody>
                    <a:bodyPr/>
                    <a:lstStyle/>
                    <a:p>
                      <a:pPr algn="l" fontAlgn="ctr"/>
                      <a:r>
                        <a:rPr lang="en-US" sz="2000" b="0" i="0" u="none" strike="noStrike" dirty="0">
                          <a:solidFill>
                            <a:srgbClr val="000000"/>
                          </a:solidFill>
                          <a:latin typeface="Lucida Console"/>
                        </a:rPr>
                        <a:t>BLUEBOOK_MOD* </a:t>
                      </a:r>
                    </a:p>
                  </a:txBody>
                  <a:tcPr marL="9525" marR="9525" marT="9525" marB="0" anchor="ctr"/>
                </a:tc>
                <a:tc>
                  <a:txBody>
                    <a:bodyPr/>
                    <a:lstStyle/>
                    <a:p>
                      <a:pPr algn="l" fontAlgn="b"/>
                      <a:endParaRPr lang="en-US" sz="2000" b="0" i="0" u="none" strike="noStrike" dirty="0">
                        <a:solidFill>
                          <a:srgbClr val="000000"/>
                        </a:solidFill>
                        <a:latin typeface="Calibri"/>
                      </a:endParaRPr>
                    </a:p>
                  </a:txBody>
                  <a:tcPr marL="9525" marR="9525" marT="9525" marB="0" anchor="b"/>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457200" y="228600"/>
          <a:ext cx="8229600" cy="6450965"/>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pPr algn="l" fontAlgn="b"/>
                      <a:endParaRPr lang="en-US" sz="1600" b="0" i="0" u="none" strike="noStrike" dirty="0">
                        <a:solidFill>
                          <a:srgbClr val="000000"/>
                        </a:solidFill>
                        <a:latin typeface="Calibri"/>
                      </a:endParaRPr>
                    </a:p>
                  </a:txBody>
                  <a:tcPr marL="9525" marR="9525" marT="9525" marB="0" anchor="b"/>
                </a:tc>
                <a:tc>
                  <a:txBody>
                    <a:bodyPr/>
                    <a:lstStyle/>
                    <a:p>
                      <a:pPr algn="l" fontAlgn="b"/>
                      <a:r>
                        <a:rPr lang="en-US" sz="2000" b="1" i="0" u="none" strike="noStrike" dirty="0">
                          <a:solidFill>
                            <a:schemeClr val="bg1"/>
                          </a:solidFill>
                          <a:latin typeface="Calibri"/>
                        </a:rPr>
                        <a:t>X Model</a:t>
                      </a:r>
                    </a:p>
                  </a:txBody>
                  <a:tcPr marL="9525" marR="9525" marT="9525" marB="0" anchor="b"/>
                </a:tc>
                <a:tc>
                  <a:txBody>
                    <a:bodyPr/>
                    <a:lstStyle/>
                    <a:p>
                      <a:pPr algn="l" fontAlgn="b"/>
                      <a:r>
                        <a:rPr lang="en-US" sz="2000" b="1" i="0" u="none" strike="noStrike" dirty="0">
                          <a:solidFill>
                            <a:schemeClr val="bg1"/>
                          </a:solidFill>
                          <a:latin typeface="Calibri"/>
                        </a:rPr>
                        <a:t>X Model Flag1</a:t>
                      </a:r>
                    </a:p>
                  </a:txBody>
                  <a:tcPr marL="9525" marR="9525" marT="9525" marB="0" anchor="b"/>
                </a:tc>
              </a:tr>
              <a:tr h="370840">
                <a:tc>
                  <a:txBody>
                    <a:bodyPr/>
                    <a:lstStyle/>
                    <a:p>
                      <a:pPr algn="l" fontAlgn="ctr"/>
                      <a:r>
                        <a:rPr lang="en-US" sz="1600" b="0" i="0" u="none" strike="noStrike" dirty="0">
                          <a:solidFill>
                            <a:srgbClr val="000000"/>
                          </a:solidFill>
                          <a:latin typeface="Lucida Console"/>
                        </a:rPr>
                        <a:t>Residual standard error</a:t>
                      </a:r>
                    </a:p>
                  </a:txBody>
                  <a:tcPr marL="9525" marR="9525" marT="9525" marB="0" anchor="ctr"/>
                </a:tc>
                <a:tc>
                  <a:txBody>
                    <a:bodyPr/>
                    <a:lstStyle/>
                    <a:p>
                      <a:pPr algn="r" fontAlgn="ctr"/>
                      <a:r>
                        <a:rPr lang="en-US" sz="1600" b="0" i="0" u="none" strike="noStrike" dirty="0">
                          <a:solidFill>
                            <a:srgbClr val="000000"/>
                          </a:solidFill>
                          <a:latin typeface="Lucida Console"/>
                        </a:rPr>
                        <a:t>3968</a:t>
                      </a:r>
                    </a:p>
                  </a:txBody>
                  <a:tcPr marL="9525" marR="9525" marT="9525" marB="0" anchor="ctr"/>
                </a:tc>
                <a:tc>
                  <a:txBody>
                    <a:bodyPr/>
                    <a:lstStyle/>
                    <a:p>
                      <a:pPr algn="r" fontAlgn="ctr"/>
                      <a:r>
                        <a:rPr lang="en-US" sz="1600" b="0" i="0" u="none" strike="noStrike" dirty="0">
                          <a:solidFill>
                            <a:srgbClr val="000000"/>
                          </a:solidFill>
                          <a:latin typeface="Lucida Console"/>
                        </a:rPr>
                        <a:t>7692</a:t>
                      </a:r>
                    </a:p>
                  </a:txBody>
                  <a:tcPr marL="9525" marR="9525" marT="9525" marB="0" anchor="ctr"/>
                </a:tc>
              </a:tr>
              <a:tr h="370840">
                <a:tc>
                  <a:txBody>
                    <a:bodyPr/>
                    <a:lstStyle/>
                    <a:p>
                      <a:pPr algn="l" fontAlgn="ctr"/>
                      <a:r>
                        <a:rPr lang="en-US" sz="1600" b="0" i="0" u="none" strike="noStrike" dirty="0">
                          <a:solidFill>
                            <a:srgbClr val="000000"/>
                          </a:solidFill>
                          <a:latin typeface="Lucida Console"/>
                        </a:rPr>
                        <a:t>degrees of freedom</a:t>
                      </a:r>
                    </a:p>
                  </a:txBody>
                  <a:tcPr marL="9525" marR="9525" marT="9525" marB="0" anchor="ctr"/>
                </a:tc>
                <a:tc>
                  <a:txBody>
                    <a:bodyPr/>
                    <a:lstStyle/>
                    <a:p>
                      <a:pPr algn="r" fontAlgn="ctr"/>
                      <a:r>
                        <a:rPr lang="en-US" sz="1600" b="0" i="0" u="none" strike="noStrike" dirty="0">
                          <a:solidFill>
                            <a:srgbClr val="000000"/>
                          </a:solidFill>
                          <a:latin typeface="Lucida Console"/>
                        </a:rPr>
                        <a:t>8116</a:t>
                      </a:r>
                    </a:p>
                  </a:txBody>
                  <a:tcPr marL="9525" marR="9525" marT="9525" marB="0" anchor="ctr"/>
                </a:tc>
                <a:tc>
                  <a:txBody>
                    <a:bodyPr/>
                    <a:lstStyle/>
                    <a:p>
                      <a:pPr algn="r" fontAlgn="ctr"/>
                      <a:r>
                        <a:rPr lang="en-US" sz="1600" b="0" i="0" u="none" strike="noStrike" dirty="0">
                          <a:solidFill>
                            <a:srgbClr val="000000"/>
                          </a:solidFill>
                          <a:latin typeface="Lucida Console"/>
                        </a:rPr>
                        <a:t>2109</a:t>
                      </a:r>
                    </a:p>
                  </a:txBody>
                  <a:tcPr marL="9525" marR="9525" marT="9525" marB="0" anchor="ctr"/>
                </a:tc>
              </a:tr>
              <a:tr h="370840">
                <a:tc>
                  <a:txBody>
                    <a:bodyPr/>
                    <a:lstStyle/>
                    <a:p>
                      <a:pPr algn="l" fontAlgn="ctr"/>
                      <a:r>
                        <a:rPr lang="en-US" sz="1600" b="0" i="0" u="none" strike="noStrike" dirty="0">
                          <a:solidFill>
                            <a:srgbClr val="000000"/>
                          </a:solidFill>
                          <a:latin typeface="Lucida Console"/>
                        </a:rPr>
                        <a:t>Multiple R-squared</a:t>
                      </a:r>
                    </a:p>
                  </a:txBody>
                  <a:tcPr marL="9525" marR="9525" marT="9525" marB="0" anchor="ctr"/>
                </a:tc>
                <a:tc>
                  <a:txBody>
                    <a:bodyPr/>
                    <a:lstStyle/>
                    <a:p>
                      <a:pPr algn="r" fontAlgn="ctr"/>
                      <a:r>
                        <a:rPr lang="en-US" sz="1600" b="0" i="0" u="none" strike="noStrike" dirty="0">
                          <a:solidFill>
                            <a:srgbClr val="000000"/>
                          </a:solidFill>
                          <a:latin typeface="Lucida Console"/>
                        </a:rPr>
                        <a:t>0.2923</a:t>
                      </a:r>
                    </a:p>
                  </a:txBody>
                  <a:tcPr marL="9525" marR="9525" marT="9525" marB="0" anchor="ctr"/>
                </a:tc>
                <a:tc>
                  <a:txBody>
                    <a:bodyPr/>
                    <a:lstStyle/>
                    <a:p>
                      <a:pPr algn="r" fontAlgn="ctr"/>
                      <a:r>
                        <a:rPr lang="en-US" sz="1600" b="0" i="0" u="none" strike="noStrike" dirty="0">
                          <a:solidFill>
                            <a:srgbClr val="000000"/>
                          </a:solidFill>
                          <a:latin typeface="Lucida Console"/>
                        </a:rPr>
                        <a:t>0.03299</a:t>
                      </a:r>
                    </a:p>
                  </a:txBody>
                  <a:tcPr marL="9525" marR="9525" marT="9525" marB="0" anchor="ctr"/>
                </a:tc>
              </a:tr>
              <a:tr h="370840">
                <a:tc>
                  <a:txBody>
                    <a:bodyPr/>
                    <a:lstStyle/>
                    <a:p>
                      <a:pPr algn="l" fontAlgn="ctr"/>
                      <a:r>
                        <a:rPr lang="en-US" sz="1600" b="0" i="0" u="none" strike="noStrike" dirty="0">
                          <a:solidFill>
                            <a:srgbClr val="000000"/>
                          </a:solidFill>
                          <a:latin typeface="Lucida Console"/>
                        </a:rPr>
                        <a:t>Adjusted R-squared</a:t>
                      </a:r>
                    </a:p>
                  </a:txBody>
                  <a:tcPr marL="9525" marR="9525" marT="9525" marB="0" anchor="ctr"/>
                </a:tc>
                <a:tc>
                  <a:txBody>
                    <a:bodyPr/>
                    <a:lstStyle/>
                    <a:p>
                      <a:pPr algn="r" fontAlgn="ctr"/>
                      <a:r>
                        <a:rPr lang="en-US" sz="1600" b="0" i="0" u="none" strike="noStrike" dirty="0">
                          <a:solidFill>
                            <a:srgbClr val="000000"/>
                          </a:solidFill>
                          <a:latin typeface="Lucida Console"/>
                        </a:rPr>
                        <a:t>0.2884</a:t>
                      </a:r>
                    </a:p>
                  </a:txBody>
                  <a:tcPr marL="9525" marR="9525" marT="9525" marB="0" anchor="ctr"/>
                </a:tc>
                <a:tc>
                  <a:txBody>
                    <a:bodyPr/>
                    <a:lstStyle/>
                    <a:p>
                      <a:pPr algn="r" fontAlgn="ctr"/>
                      <a:r>
                        <a:rPr lang="en-US" sz="1600" b="0" i="0" u="none" strike="noStrike" dirty="0">
                          <a:solidFill>
                            <a:srgbClr val="000000"/>
                          </a:solidFill>
                          <a:latin typeface="Lucida Console"/>
                        </a:rPr>
                        <a:t>0.01328</a:t>
                      </a:r>
                    </a:p>
                  </a:txBody>
                  <a:tcPr marL="9525" marR="9525" marT="9525" marB="0" anchor="ctr"/>
                </a:tc>
              </a:tr>
              <a:tr h="370840">
                <a:tc>
                  <a:txBody>
                    <a:bodyPr/>
                    <a:lstStyle/>
                    <a:p>
                      <a:pPr algn="l" fontAlgn="ctr"/>
                      <a:r>
                        <a:rPr lang="en-US" sz="1600" b="0" i="0" u="none" strike="noStrike" dirty="0">
                          <a:solidFill>
                            <a:srgbClr val="000000"/>
                          </a:solidFill>
                          <a:latin typeface="Lucida Console"/>
                        </a:rPr>
                        <a:t>F-statistic</a:t>
                      </a:r>
                    </a:p>
                  </a:txBody>
                  <a:tcPr marL="9525" marR="9525" marT="9525" marB="0" anchor="ctr"/>
                </a:tc>
                <a:tc>
                  <a:txBody>
                    <a:bodyPr/>
                    <a:lstStyle/>
                    <a:p>
                      <a:pPr algn="r" fontAlgn="ctr"/>
                      <a:r>
                        <a:rPr lang="en-US" sz="1600" b="0" i="0" u="none" strike="noStrike" dirty="0">
                          <a:solidFill>
                            <a:srgbClr val="000000"/>
                          </a:solidFill>
                          <a:latin typeface="Lucida Console"/>
                        </a:rPr>
                        <a:t>76.18</a:t>
                      </a:r>
                    </a:p>
                  </a:txBody>
                  <a:tcPr marL="9525" marR="9525" marT="9525" marB="0" anchor="ctr"/>
                </a:tc>
                <a:tc>
                  <a:txBody>
                    <a:bodyPr/>
                    <a:lstStyle/>
                    <a:p>
                      <a:pPr algn="r" fontAlgn="ctr"/>
                      <a:r>
                        <a:rPr lang="en-US" sz="1600" b="0" i="0" u="none" strike="noStrike" dirty="0">
                          <a:solidFill>
                            <a:srgbClr val="000000"/>
                          </a:solidFill>
                          <a:latin typeface="Lucida Console"/>
                        </a:rPr>
                        <a:t>1.673</a:t>
                      </a:r>
                    </a:p>
                  </a:txBody>
                  <a:tcPr marL="9525" marR="9525" marT="9525" marB="0" anchor="ctr"/>
                </a:tc>
              </a:tr>
              <a:tr h="370840">
                <a:tc>
                  <a:txBody>
                    <a:bodyPr/>
                    <a:lstStyle/>
                    <a:p>
                      <a:pPr algn="l" fontAlgn="ctr"/>
                      <a:r>
                        <a:rPr lang="en-US" sz="1600" b="0" i="0" u="none" strike="noStrike" dirty="0">
                          <a:solidFill>
                            <a:srgbClr val="000000"/>
                          </a:solidFill>
                          <a:latin typeface="Lucida Console"/>
                        </a:rPr>
                        <a:t>p-value</a:t>
                      </a:r>
                    </a:p>
                  </a:txBody>
                  <a:tcPr marL="9525" marR="9525" marT="9525" marB="0" anchor="ctr"/>
                </a:tc>
                <a:tc>
                  <a:txBody>
                    <a:bodyPr/>
                    <a:lstStyle/>
                    <a:p>
                      <a:pPr algn="r" fontAlgn="ctr"/>
                      <a:r>
                        <a:rPr lang="en-US" sz="1600" b="0" i="0" u="none" strike="noStrike" dirty="0">
                          <a:solidFill>
                            <a:srgbClr val="000000"/>
                          </a:solidFill>
                          <a:latin typeface="Lucida Console"/>
                        </a:rPr>
                        <a:t>2.2E-16</a:t>
                      </a:r>
                    </a:p>
                  </a:txBody>
                  <a:tcPr marL="9525" marR="9525" marT="9525" marB="0" anchor="ctr"/>
                </a:tc>
                <a:tc>
                  <a:txBody>
                    <a:bodyPr/>
                    <a:lstStyle/>
                    <a:p>
                      <a:pPr algn="r" fontAlgn="ctr"/>
                      <a:r>
                        <a:rPr lang="en-US" sz="1600" b="0" i="0" u="none" strike="noStrike" dirty="0">
                          <a:solidFill>
                            <a:srgbClr val="000000"/>
                          </a:solidFill>
                          <a:latin typeface="Lucida Console"/>
                        </a:rPr>
                        <a:t>0.004145</a:t>
                      </a:r>
                    </a:p>
                  </a:txBody>
                  <a:tcPr marL="9525" marR="9525" marT="9525" marB="0" anchor="ctr"/>
                </a:tc>
              </a:tr>
              <a:tr h="370840">
                <a:tc>
                  <a:txBody>
                    <a:bodyPr/>
                    <a:lstStyle/>
                    <a:p>
                      <a:pPr algn="l" fontAlgn="ctr"/>
                      <a:r>
                        <a:rPr lang="en-US" sz="1600" b="0" i="0" u="none" strike="noStrike" dirty="0">
                          <a:solidFill>
                            <a:srgbClr val="000000"/>
                          </a:solidFill>
                          <a:latin typeface="Lucida Console"/>
                        </a:rPr>
                        <a:t>Residuals:</a:t>
                      </a:r>
                    </a:p>
                  </a:txBody>
                  <a:tcPr marL="9525" marR="9525" marT="9525" marB="0" anchor="ctr"/>
                </a:tc>
                <a:tc>
                  <a:txBody>
                    <a:bodyPr/>
                    <a:lstStyle/>
                    <a:p>
                      <a:pPr algn="l" fontAlgn="b"/>
                      <a:endParaRPr lang="en-US" sz="1600" b="0" i="0" u="none" strike="noStrike" dirty="0">
                        <a:solidFill>
                          <a:srgbClr val="000000"/>
                        </a:solidFill>
                        <a:latin typeface="Calibri"/>
                      </a:endParaRPr>
                    </a:p>
                  </a:txBody>
                  <a:tcPr marL="9525" marR="9525" marT="9525" marB="0" anchor="b"/>
                </a:tc>
                <a:tc>
                  <a:txBody>
                    <a:bodyPr/>
                    <a:lstStyle/>
                    <a:p>
                      <a:pPr algn="l" fontAlgn="b"/>
                      <a:endParaRPr lang="en-US" sz="1600" b="0" i="0" u="none" strike="noStrike" dirty="0">
                        <a:solidFill>
                          <a:srgbClr val="000000"/>
                        </a:solidFill>
                        <a:latin typeface="Calibri"/>
                      </a:endParaRPr>
                    </a:p>
                  </a:txBody>
                  <a:tcPr marL="9525" marR="9525" marT="9525" marB="0" anchor="b"/>
                </a:tc>
              </a:tr>
              <a:tr h="370840">
                <a:tc>
                  <a:txBody>
                    <a:bodyPr/>
                    <a:lstStyle/>
                    <a:p>
                      <a:pPr algn="l" fontAlgn="ctr"/>
                      <a:r>
                        <a:rPr lang="en-US" sz="1600" b="0" i="0" u="none" strike="noStrike" dirty="0">
                          <a:solidFill>
                            <a:srgbClr val="000000"/>
                          </a:solidFill>
                          <a:latin typeface="Lucida Console"/>
                        </a:rPr>
                        <a:t>Min</a:t>
                      </a:r>
                    </a:p>
                  </a:txBody>
                  <a:tcPr marL="9525" marR="9525" marT="9525" marB="0" anchor="ctr"/>
                </a:tc>
                <a:tc>
                  <a:txBody>
                    <a:bodyPr/>
                    <a:lstStyle/>
                    <a:p>
                      <a:pPr algn="r" fontAlgn="ctr"/>
                      <a:r>
                        <a:rPr lang="en-US" sz="1600" b="0" i="0" u="none" strike="noStrike" dirty="0">
                          <a:solidFill>
                            <a:srgbClr val="000000"/>
                          </a:solidFill>
                          <a:latin typeface="Lucida Console"/>
                        </a:rPr>
                        <a:t>-6492</a:t>
                      </a:r>
                    </a:p>
                  </a:txBody>
                  <a:tcPr marL="9525" marR="9525" marT="9525" marB="0" anchor="ctr"/>
                </a:tc>
                <a:tc>
                  <a:txBody>
                    <a:bodyPr/>
                    <a:lstStyle/>
                    <a:p>
                      <a:pPr algn="r" fontAlgn="ctr"/>
                      <a:r>
                        <a:rPr lang="en-US" sz="1600" b="0" i="0" u="none" strike="noStrike" dirty="0">
                          <a:solidFill>
                            <a:srgbClr val="000000"/>
                          </a:solidFill>
                          <a:latin typeface="Lucida Console"/>
                        </a:rPr>
                        <a:t>-8846</a:t>
                      </a:r>
                    </a:p>
                  </a:txBody>
                  <a:tcPr marL="9525" marR="9525" marT="9525" marB="0" anchor="ctr"/>
                </a:tc>
              </a:tr>
              <a:tr h="370840">
                <a:tc>
                  <a:txBody>
                    <a:bodyPr/>
                    <a:lstStyle/>
                    <a:p>
                      <a:pPr algn="l" fontAlgn="ctr"/>
                      <a:r>
                        <a:rPr lang="en-US" sz="1600" b="0" i="0" u="none" strike="noStrike" dirty="0">
                          <a:solidFill>
                            <a:srgbClr val="000000"/>
                          </a:solidFill>
                          <a:latin typeface="Lucida Console"/>
                        </a:rPr>
                        <a:t>1Q</a:t>
                      </a:r>
                    </a:p>
                  </a:txBody>
                  <a:tcPr marL="9525" marR="9525" marT="9525" marB="0" anchor="ctr"/>
                </a:tc>
                <a:tc>
                  <a:txBody>
                    <a:bodyPr/>
                    <a:lstStyle/>
                    <a:p>
                      <a:pPr algn="r" fontAlgn="ctr"/>
                      <a:r>
                        <a:rPr lang="en-US" sz="1600" b="0" i="0" u="none" strike="noStrike" dirty="0">
                          <a:solidFill>
                            <a:srgbClr val="000000"/>
                          </a:solidFill>
                          <a:latin typeface="Lucida Console"/>
                        </a:rPr>
                        <a:t>-471</a:t>
                      </a:r>
                    </a:p>
                  </a:txBody>
                  <a:tcPr marL="9525" marR="9525" marT="9525" marB="0" anchor="ctr"/>
                </a:tc>
                <a:tc>
                  <a:txBody>
                    <a:bodyPr/>
                    <a:lstStyle/>
                    <a:p>
                      <a:pPr algn="r" fontAlgn="ctr"/>
                      <a:r>
                        <a:rPr lang="en-US" sz="1600" b="0" i="0" u="none" strike="noStrike">
                          <a:solidFill>
                            <a:srgbClr val="000000"/>
                          </a:solidFill>
                          <a:latin typeface="Lucida Console"/>
                        </a:rPr>
                        <a:t>-3194</a:t>
                      </a:r>
                    </a:p>
                  </a:txBody>
                  <a:tcPr marL="9525" marR="9525" marT="9525" marB="0" anchor="ctr"/>
                </a:tc>
              </a:tr>
              <a:tr h="370840">
                <a:tc>
                  <a:txBody>
                    <a:bodyPr/>
                    <a:lstStyle/>
                    <a:p>
                      <a:pPr algn="l" fontAlgn="ctr"/>
                      <a:r>
                        <a:rPr lang="en-US" sz="1600" b="0" i="0" u="none" strike="noStrike" dirty="0">
                          <a:solidFill>
                            <a:srgbClr val="000000"/>
                          </a:solidFill>
                          <a:latin typeface="Lucida Console"/>
                        </a:rPr>
                        <a:t>Median</a:t>
                      </a:r>
                    </a:p>
                  </a:txBody>
                  <a:tcPr marL="9525" marR="9525" marT="9525" marB="0" anchor="ctr"/>
                </a:tc>
                <a:tc>
                  <a:txBody>
                    <a:bodyPr/>
                    <a:lstStyle/>
                    <a:p>
                      <a:pPr algn="r" fontAlgn="ctr"/>
                      <a:r>
                        <a:rPr lang="en-US" sz="1600" b="0" i="0" u="none" strike="noStrike" dirty="0">
                          <a:solidFill>
                            <a:srgbClr val="000000"/>
                          </a:solidFill>
                          <a:latin typeface="Lucida Console"/>
                        </a:rPr>
                        <a:t>-78</a:t>
                      </a:r>
                    </a:p>
                  </a:txBody>
                  <a:tcPr marL="9525" marR="9525" marT="9525" marB="0" anchor="ctr"/>
                </a:tc>
                <a:tc>
                  <a:txBody>
                    <a:bodyPr/>
                    <a:lstStyle/>
                    <a:p>
                      <a:pPr algn="r" fontAlgn="ctr"/>
                      <a:r>
                        <a:rPr lang="en-US" sz="1600" b="0" i="0" u="none" strike="noStrike" dirty="0">
                          <a:solidFill>
                            <a:srgbClr val="000000"/>
                          </a:solidFill>
                          <a:latin typeface="Lucida Console"/>
                        </a:rPr>
                        <a:t>-1492</a:t>
                      </a:r>
                    </a:p>
                  </a:txBody>
                  <a:tcPr marL="9525" marR="9525" marT="9525" marB="0" anchor="ctr"/>
                </a:tc>
              </a:tr>
              <a:tr h="370840">
                <a:tc>
                  <a:txBody>
                    <a:bodyPr/>
                    <a:lstStyle/>
                    <a:p>
                      <a:pPr algn="l" fontAlgn="ctr"/>
                      <a:r>
                        <a:rPr lang="en-US" sz="1600" b="0" i="0" u="none" strike="noStrike" dirty="0">
                          <a:solidFill>
                            <a:srgbClr val="000000"/>
                          </a:solidFill>
                          <a:latin typeface="Lucida Console"/>
                        </a:rPr>
                        <a:t>3Q</a:t>
                      </a:r>
                    </a:p>
                  </a:txBody>
                  <a:tcPr marL="9525" marR="9525" marT="9525" marB="0" anchor="ctr"/>
                </a:tc>
                <a:tc>
                  <a:txBody>
                    <a:bodyPr/>
                    <a:lstStyle/>
                    <a:p>
                      <a:pPr algn="r" fontAlgn="ctr"/>
                      <a:r>
                        <a:rPr lang="en-US" sz="1600" b="0" i="0" u="none" strike="noStrike" dirty="0">
                          <a:solidFill>
                            <a:srgbClr val="000000"/>
                          </a:solidFill>
                          <a:latin typeface="Lucida Console"/>
                        </a:rPr>
                        <a:t>229</a:t>
                      </a:r>
                    </a:p>
                  </a:txBody>
                  <a:tcPr marL="9525" marR="9525" marT="9525" marB="0" anchor="ctr"/>
                </a:tc>
                <a:tc>
                  <a:txBody>
                    <a:bodyPr/>
                    <a:lstStyle/>
                    <a:p>
                      <a:pPr algn="r" fontAlgn="ctr"/>
                      <a:r>
                        <a:rPr lang="en-US" sz="1600" b="0" i="0" u="none" strike="noStrike" dirty="0">
                          <a:solidFill>
                            <a:srgbClr val="000000"/>
                          </a:solidFill>
                          <a:latin typeface="Lucida Console"/>
                        </a:rPr>
                        <a:t>472</a:t>
                      </a:r>
                    </a:p>
                  </a:txBody>
                  <a:tcPr marL="9525" marR="9525" marT="9525" marB="0" anchor="ctr"/>
                </a:tc>
              </a:tr>
              <a:tr h="370840">
                <a:tc>
                  <a:txBody>
                    <a:bodyPr/>
                    <a:lstStyle/>
                    <a:p>
                      <a:pPr algn="l" fontAlgn="ctr"/>
                      <a:r>
                        <a:rPr lang="en-US" sz="1600" b="0" i="0" u="none" strike="noStrike" dirty="0">
                          <a:solidFill>
                            <a:srgbClr val="000000"/>
                          </a:solidFill>
                          <a:latin typeface="Lucida Console"/>
                        </a:rPr>
                        <a:t>Max</a:t>
                      </a:r>
                    </a:p>
                  </a:txBody>
                  <a:tcPr marL="9525" marR="9525" marT="9525" marB="0" anchor="ctr"/>
                </a:tc>
                <a:tc>
                  <a:txBody>
                    <a:bodyPr/>
                    <a:lstStyle/>
                    <a:p>
                      <a:pPr algn="r" fontAlgn="ctr"/>
                      <a:r>
                        <a:rPr lang="en-US" sz="1600" b="0" i="0" u="none" strike="noStrike" dirty="0">
                          <a:solidFill>
                            <a:srgbClr val="000000"/>
                          </a:solidFill>
                          <a:latin typeface="Lucida Console"/>
                        </a:rPr>
                        <a:t>101047</a:t>
                      </a:r>
                    </a:p>
                  </a:txBody>
                  <a:tcPr marL="9525" marR="9525" marT="9525" marB="0" anchor="ctr"/>
                </a:tc>
                <a:tc>
                  <a:txBody>
                    <a:bodyPr/>
                    <a:lstStyle/>
                    <a:p>
                      <a:pPr algn="r" fontAlgn="ctr"/>
                      <a:r>
                        <a:rPr lang="en-US" sz="1600" b="0" i="0" u="none" strike="noStrike" dirty="0">
                          <a:solidFill>
                            <a:srgbClr val="000000"/>
                          </a:solidFill>
                          <a:latin typeface="Lucida Console"/>
                        </a:rPr>
                        <a:t>99351</a:t>
                      </a:r>
                    </a:p>
                  </a:txBody>
                  <a:tcPr marL="9525" marR="9525" marT="9525" marB="0" anchor="ctr"/>
                </a:tc>
              </a:tr>
              <a:tr h="370840">
                <a:tc>
                  <a:txBody>
                    <a:bodyPr/>
                    <a:lstStyle/>
                    <a:p>
                      <a:pPr algn="l" fontAlgn="ctr"/>
                      <a:r>
                        <a:rPr lang="en-US" sz="1600" b="0" i="0" u="none" strike="noStrike" dirty="0">
                          <a:solidFill>
                            <a:srgbClr val="000000"/>
                          </a:solidFill>
                          <a:latin typeface="Lucida Console"/>
                        </a:rPr>
                        <a:t>Intercept</a:t>
                      </a:r>
                    </a:p>
                  </a:txBody>
                  <a:tcPr marL="9525" marR="9525" marT="9525" marB="0" anchor="ctr"/>
                </a:tc>
                <a:tc>
                  <a:txBody>
                    <a:bodyPr/>
                    <a:lstStyle/>
                    <a:p>
                      <a:pPr algn="r" fontAlgn="ctr"/>
                      <a:r>
                        <a:rPr lang="en-US" sz="1600" b="0" i="0" u="none" strike="noStrike" dirty="0">
                          <a:solidFill>
                            <a:srgbClr val="000000"/>
                          </a:solidFill>
                          <a:latin typeface="Lucida Console"/>
                        </a:rPr>
                        <a:t>-2029.364202</a:t>
                      </a:r>
                    </a:p>
                  </a:txBody>
                  <a:tcPr marL="9525" marR="9525" marT="9525" marB="0" anchor="ctr"/>
                </a:tc>
                <a:tc>
                  <a:txBody>
                    <a:bodyPr/>
                    <a:lstStyle/>
                    <a:p>
                      <a:pPr algn="r" fontAlgn="ctr"/>
                      <a:r>
                        <a:rPr lang="en-US" sz="1600" b="0" i="0" u="none" strike="noStrike" dirty="0">
                          <a:solidFill>
                            <a:srgbClr val="000000"/>
                          </a:solidFill>
                          <a:latin typeface="Lucida Console"/>
                        </a:rPr>
                        <a:t>253.505716</a:t>
                      </a:r>
                    </a:p>
                  </a:txBody>
                  <a:tcPr marL="9525" marR="9525" marT="9525" marB="0" anchor="ctr"/>
                </a:tc>
              </a:tr>
              <a:tr h="370840">
                <a:tc>
                  <a:txBody>
                    <a:bodyPr/>
                    <a:lstStyle/>
                    <a:p>
                      <a:pPr algn="l" fontAlgn="ctr"/>
                      <a:r>
                        <a:rPr lang="en-US" sz="1600" b="0" i="0" u="none" strike="noStrike" dirty="0">
                          <a:solidFill>
                            <a:srgbClr val="000000"/>
                          </a:solidFill>
                          <a:latin typeface="Lucida Console"/>
                        </a:rPr>
                        <a:t>Std. Error</a:t>
                      </a:r>
                    </a:p>
                  </a:txBody>
                  <a:tcPr marL="9525" marR="9525" marT="9525" marB="0" anchor="ctr"/>
                </a:tc>
                <a:tc>
                  <a:txBody>
                    <a:bodyPr/>
                    <a:lstStyle/>
                    <a:p>
                      <a:pPr algn="r" fontAlgn="ctr"/>
                      <a:r>
                        <a:rPr lang="en-US" sz="1600" b="0" i="0" u="none" strike="noStrike" dirty="0">
                          <a:solidFill>
                            <a:srgbClr val="000000"/>
                          </a:solidFill>
                          <a:latin typeface="Lucida Console"/>
                        </a:rPr>
                        <a:t>697.6220084</a:t>
                      </a:r>
                    </a:p>
                  </a:txBody>
                  <a:tcPr marL="9525" marR="9525" marT="9525" marB="0" anchor="ctr"/>
                </a:tc>
                <a:tc>
                  <a:txBody>
                    <a:bodyPr/>
                    <a:lstStyle/>
                    <a:p>
                      <a:pPr algn="r" fontAlgn="ctr"/>
                      <a:r>
                        <a:rPr lang="en-US" sz="1600" b="0" i="0" u="none" strike="noStrike" dirty="0">
                          <a:solidFill>
                            <a:srgbClr val="000000"/>
                          </a:solidFill>
                          <a:latin typeface="Lucida Console"/>
                        </a:rPr>
                        <a:t>2544.530909</a:t>
                      </a:r>
                    </a:p>
                  </a:txBody>
                  <a:tcPr marL="9525" marR="9525" marT="9525" marB="0" anchor="ctr"/>
                </a:tc>
              </a:tr>
              <a:tr h="370840">
                <a:tc>
                  <a:txBody>
                    <a:bodyPr/>
                    <a:lstStyle/>
                    <a:p>
                      <a:pPr algn="l" fontAlgn="ctr"/>
                      <a:r>
                        <a:rPr lang="en-US" sz="1600" b="0" i="0" u="none" strike="noStrike" dirty="0">
                          <a:solidFill>
                            <a:srgbClr val="000000"/>
                          </a:solidFill>
                          <a:latin typeface="Lucida Console"/>
                        </a:rPr>
                        <a:t>t value</a:t>
                      </a:r>
                    </a:p>
                  </a:txBody>
                  <a:tcPr marL="9525" marR="9525" marT="9525" marB="0" anchor="ctr"/>
                </a:tc>
                <a:tc>
                  <a:txBody>
                    <a:bodyPr/>
                    <a:lstStyle/>
                    <a:p>
                      <a:pPr algn="r" fontAlgn="ctr"/>
                      <a:r>
                        <a:rPr lang="en-US" sz="1600" b="0" i="0" u="none" strike="noStrike" dirty="0">
                          <a:solidFill>
                            <a:srgbClr val="000000"/>
                          </a:solidFill>
                          <a:latin typeface="Lucida Console"/>
                        </a:rPr>
                        <a:t>-2.909</a:t>
                      </a:r>
                    </a:p>
                  </a:txBody>
                  <a:tcPr marL="9525" marR="9525" marT="9525" marB="0" anchor="ctr"/>
                </a:tc>
                <a:tc>
                  <a:txBody>
                    <a:bodyPr/>
                    <a:lstStyle/>
                    <a:p>
                      <a:pPr algn="r" fontAlgn="ctr"/>
                      <a:r>
                        <a:rPr lang="en-US" sz="1600" b="0" i="0" u="none" strike="noStrike" dirty="0">
                          <a:solidFill>
                            <a:srgbClr val="000000"/>
                          </a:solidFill>
                          <a:latin typeface="Lucida Console"/>
                        </a:rPr>
                        <a:t>0.1</a:t>
                      </a:r>
                    </a:p>
                  </a:txBody>
                  <a:tcPr marL="9525" marR="9525" marT="9525" marB="0" anchor="ctr"/>
                </a:tc>
              </a:tr>
              <a:tr h="391160">
                <a:tc>
                  <a:txBody>
                    <a:bodyPr/>
                    <a:lstStyle/>
                    <a:p>
                      <a:pPr algn="l" fontAlgn="ctr"/>
                      <a:r>
                        <a:rPr lang="en-US" sz="1600" b="0" i="0" u="none" strike="noStrike" dirty="0">
                          <a:solidFill>
                            <a:srgbClr val="000000"/>
                          </a:solidFill>
                          <a:latin typeface="Lucida Console"/>
                        </a:rPr>
                        <a:t>Pr(&gt;|t|)</a:t>
                      </a:r>
                    </a:p>
                  </a:txBody>
                  <a:tcPr marL="9525" marR="9525" marT="9525" marB="0" anchor="ctr"/>
                </a:tc>
                <a:tc>
                  <a:txBody>
                    <a:bodyPr/>
                    <a:lstStyle/>
                    <a:p>
                      <a:pPr algn="r" fontAlgn="ctr"/>
                      <a:r>
                        <a:rPr lang="en-US" sz="1600" b="0" i="0" u="none" strike="noStrike" dirty="0">
                          <a:solidFill>
                            <a:srgbClr val="000000"/>
                          </a:solidFill>
                          <a:latin typeface="Lucida Console"/>
                        </a:rPr>
                        <a:t>0.00364</a:t>
                      </a:r>
                    </a:p>
                  </a:txBody>
                  <a:tcPr marL="9525" marR="9525" marT="9525" marB="0" anchor="ctr"/>
                </a:tc>
                <a:tc>
                  <a:txBody>
                    <a:bodyPr/>
                    <a:lstStyle/>
                    <a:p>
                      <a:pPr algn="r" fontAlgn="ctr"/>
                      <a:r>
                        <a:rPr lang="en-US" sz="1600" b="0" i="0" u="none" strike="noStrike" dirty="0">
                          <a:solidFill>
                            <a:srgbClr val="000000"/>
                          </a:solidFill>
                          <a:latin typeface="Lucida Console"/>
                        </a:rPr>
                        <a:t>0.9206</a:t>
                      </a:r>
                    </a:p>
                  </a:txBody>
                  <a:tcPr marL="9525" marR="9525" marT="9525" marB="0" anchor="ct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for Predict </a:t>
            </a:r>
            <a:r>
              <a:rPr lang="en-US" dirty="0" err="1" smtClean="0"/>
              <a:t>Target_AMT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Based on the table below we see that all models with ‘TARGET_FLAG’ have higher Adjusted R-squared values. Models without TARGET_FLAG and excluding TARGET_FLAG1=0 observation have low Adjusted R-squared values, therefore </a:t>
            </a:r>
            <a:r>
              <a:rPr lang="en-US" dirty="0" err="1" smtClean="0"/>
              <a:t>doesnt</a:t>
            </a:r>
            <a:r>
              <a:rPr lang="en-US" dirty="0" smtClean="0"/>
              <a:t> explain the </a:t>
            </a:r>
            <a:r>
              <a:rPr lang="en-US" dirty="0" err="1" smtClean="0"/>
              <a:t>variablity</a:t>
            </a:r>
            <a:r>
              <a:rPr lang="en-US" dirty="0" smtClean="0"/>
              <a:t> in the data well. RMSE values for the models with </a:t>
            </a:r>
            <a:r>
              <a:rPr lang="en-US" dirty="0" err="1" smtClean="0"/>
              <a:t>TARGET_FLAGarefar</a:t>
            </a:r>
            <a:r>
              <a:rPr lang="en-US" dirty="0" smtClean="0"/>
              <a:t> better than the models without TARGET_FLAG, suggesting models with TARGET_FLAG1 are better fits the data. We believe FullOnlyFlag1Step is a better model for predicting TARGET_AMOUNT. We choose this model based on its </a:t>
            </a:r>
            <a:r>
              <a:rPr lang="en-US" dirty="0" err="1" smtClean="0"/>
              <a:t>simplcity</a:t>
            </a:r>
            <a:r>
              <a:rPr lang="en-US" dirty="0" smtClean="0"/>
              <a:t> and by </a:t>
            </a:r>
            <a:r>
              <a:rPr lang="en-US" dirty="0" err="1" smtClean="0"/>
              <a:t>examing</a:t>
            </a:r>
            <a:r>
              <a:rPr lang="en-US" dirty="0" smtClean="0"/>
              <a:t> the predicted target amount on the train data. However, we are concerned about this model’s low Adjusted R-squared value.</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657225" y="2296319"/>
            <a:ext cx="7829550" cy="3133725"/>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2057400" y="1143000"/>
            <a:ext cx="4752975" cy="12573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1981200" y="2362200"/>
            <a:ext cx="4848225" cy="561975"/>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457200" y="1981200"/>
            <a:ext cx="8229600" cy="2598017"/>
          </a:xfrm>
          <a:prstGeom prst="rect">
            <a:avLst/>
          </a:prstGeom>
          <a:noFill/>
          <a:ln w="9525">
            <a:noFill/>
            <a:miter lim="800000"/>
            <a:headEnd/>
            <a:tailEnd/>
          </a:ln>
          <a:effectLst/>
        </p:spPr>
      </p:pic>
      <p:sp>
        <p:nvSpPr>
          <p:cNvPr id="4" name="TextBox 3"/>
          <p:cNvSpPr txBox="1"/>
          <p:nvPr/>
        </p:nvSpPr>
        <p:spPr>
          <a:xfrm>
            <a:off x="685800" y="4953000"/>
            <a:ext cx="7924800" cy="1200329"/>
          </a:xfrm>
          <a:prstGeom prst="rect">
            <a:avLst/>
          </a:prstGeom>
          <a:noFill/>
        </p:spPr>
        <p:txBody>
          <a:bodyPr wrap="square" rtlCol="0">
            <a:spAutoFit/>
          </a:bodyPr>
          <a:lstStyle/>
          <a:p>
            <a:r>
              <a:rPr lang="en-US" dirty="0" smtClean="0"/>
              <a:t>Databases were loaded from </a:t>
            </a:r>
            <a:r>
              <a:rPr lang="en-US" dirty="0" err="1" smtClean="0"/>
              <a:t>github</a:t>
            </a:r>
            <a:r>
              <a:rPr lang="en-US" dirty="0" smtClean="0"/>
              <a:t> repository:</a:t>
            </a:r>
          </a:p>
          <a:p>
            <a:r>
              <a:rPr lang="en-US" dirty="0" smtClean="0">
                <a:hlinkClick r:id="rId3"/>
              </a:rPr>
              <a:t>https://github.com/jjohn81/DATA621_Assignment4</a:t>
            </a:r>
            <a:endParaRPr lang="en-US" dirty="0" smtClean="0"/>
          </a:p>
          <a:p>
            <a:r>
              <a:rPr lang="en-US" dirty="0" smtClean="0"/>
              <a:t>In train dataset, there were 8161 observers and 26 variables.</a:t>
            </a:r>
          </a:p>
          <a:p>
            <a:r>
              <a:rPr lang="en-US" dirty="0" smtClean="0"/>
              <a:t>In evaluation dataset, there were 2141 observers and 26 variables.</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838200" y="1667669"/>
            <a:ext cx="7467600" cy="4391025"/>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For the </a:t>
            </a:r>
            <a:r>
              <a:rPr lang="en-US" dirty="0" err="1" smtClean="0"/>
              <a:t>comparation</a:t>
            </a:r>
            <a:r>
              <a:rPr lang="en-US" dirty="0" smtClean="0"/>
              <a:t> of all models.  We feel that the models with all rows are better than with the rows only if TARGET_FLAG == 1.  </a:t>
            </a:r>
          </a:p>
          <a:p>
            <a:r>
              <a:rPr lang="en-US" dirty="0" smtClean="0"/>
              <a:t>The full model and Stepwise model are very similar.  Stepwise model may be better than the full model.</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Models on Evaluation Data</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457200" y="1447800"/>
            <a:ext cx="8229600" cy="3288397"/>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Summarize Train Data</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1239245" y="1600200"/>
            <a:ext cx="6665509"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the Data Set</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868266" y="1600200"/>
            <a:ext cx="7407468"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Missing Values</a:t>
            </a:r>
            <a:endParaRPr lang="en-US" dirty="0"/>
          </a:p>
        </p:txBody>
      </p:sp>
      <p:pic>
        <p:nvPicPr>
          <p:cNvPr id="6146" name="Picture 2"/>
          <p:cNvPicPr>
            <a:picLocks noGrp="1" noChangeAspect="1" noChangeArrowheads="1"/>
          </p:cNvPicPr>
          <p:nvPr>
            <p:ph idx="1"/>
          </p:nvPr>
        </p:nvPicPr>
        <p:blipFill>
          <a:blip r:embed="rId2"/>
          <a:srcRect/>
          <a:stretch>
            <a:fillRect/>
          </a:stretch>
        </p:blipFill>
        <p:spPr bwMode="auto">
          <a:xfrm>
            <a:off x="990600" y="1334874"/>
            <a:ext cx="6786959" cy="479129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Detailed information about NA</a:t>
            </a:r>
            <a:endParaRPr lang="en-US" dirty="0"/>
          </a:p>
        </p:txBody>
      </p:sp>
      <p:pic>
        <p:nvPicPr>
          <p:cNvPr id="7170" name="Picture 2"/>
          <p:cNvPicPr>
            <a:picLocks noGrp="1" noChangeAspect="1" noChangeArrowheads="1"/>
          </p:cNvPicPr>
          <p:nvPr>
            <p:ph idx="1"/>
          </p:nvPr>
        </p:nvPicPr>
        <p:blipFill>
          <a:blip r:embed="rId2"/>
          <a:srcRect/>
          <a:stretch>
            <a:fillRect/>
          </a:stretch>
        </p:blipFill>
        <p:spPr bwMode="auto">
          <a:xfrm>
            <a:off x="1414462" y="1447800"/>
            <a:ext cx="6315075" cy="781050"/>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228600" y="2286000"/>
            <a:ext cx="8686800" cy="457200"/>
          </a:xfrm>
          <a:prstGeom prst="rect">
            <a:avLst/>
          </a:prstGeom>
          <a:noFill/>
          <a:ln w="9525">
            <a:noFill/>
            <a:miter lim="800000"/>
            <a:headEnd/>
            <a:tailEnd/>
          </a:ln>
          <a:effectLst/>
        </p:spPr>
      </p:pic>
      <p:pic>
        <p:nvPicPr>
          <p:cNvPr id="7172" name="Picture 4"/>
          <p:cNvPicPr>
            <a:picLocks noChangeAspect="1" noChangeArrowheads="1"/>
          </p:cNvPicPr>
          <p:nvPr/>
        </p:nvPicPr>
        <p:blipFill>
          <a:blip r:embed="rId4"/>
          <a:srcRect/>
          <a:stretch>
            <a:fillRect/>
          </a:stretch>
        </p:blipFill>
        <p:spPr bwMode="auto">
          <a:xfrm>
            <a:off x="304800" y="2667000"/>
            <a:ext cx="8562975" cy="742950"/>
          </a:xfrm>
          <a:prstGeom prst="rect">
            <a:avLst/>
          </a:prstGeom>
          <a:noFill/>
          <a:ln w="9525">
            <a:noFill/>
            <a:miter lim="800000"/>
            <a:headEnd/>
            <a:tailEnd/>
          </a:ln>
          <a:effectLst/>
        </p:spPr>
      </p:pic>
      <p:pic>
        <p:nvPicPr>
          <p:cNvPr id="7173" name="Picture 5"/>
          <p:cNvPicPr>
            <a:picLocks noChangeAspect="1" noChangeArrowheads="1"/>
          </p:cNvPicPr>
          <p:nvPr/>
        </p:nvPicPr>
        <p:blipFill>
          <a:blip r:embed="rId5"/>
          <a:srcRect/>
          <a:stretch>
            <a:fillRect/>
          </a:stretch>
        </p:blipFill>
        <p:spPr bwMode="auto">
          <a:xfrm>
            <a:off x="228600" y="3352800"/>
            <a:ext cx="8648700" cy="485775"/>
          </a:xfrm>
          <a:prstGeom prst="rect">
            <a:avLst/>
          </a:prstGeom>
          <a:noFill/>
          <a:ln w="9525">
            <a:noFill/>
            <a:miter lim="800000"/>
            <a:headEnd/>
            <a:tailEnd/>
          </a:ln>
          <a:effectLst/>
        </p:spPr>
      </p:pic>
      <p:pic>
        <p:nvPicPr>
          <p:cNvPr id="7174" name="Picture 6"/>
          <p:cNvPicPr>
            <a:picLocks noChangeAspect="1" noChangeArrowheads="1"/>
          </p:cNvPicPr>
          <p:nvPr/>
        </p:nvPicPr>
        <p:blipFill>
          <a:blip r:embed="rId6"/>
          <a:srcRect/>
          <a:stretch>
            <a:fillRect/>
          </a:stretch>
        </p:blipFill>
        <p:spPr bwMode="auto">
          <a:xfrm>
            <a:off x="381000" y="3733800"/>
            <a:ext cx="8382000" cy="460389"/>
          </a:xfrm>
          <a:prstGeom prst="rect">
            <a:avLst/>
          </a:prstGeom>
          <a:noFill/>
          <a:ln w="9525">
            <a:noFill/>
            <a:miter lim="800000"/>
            <a:headEnd/>
            <a:tailEnd/>
          </a:ln>
          <a:effectLst/>
        </p:spPr>
      </p:pic>
      <p:sp>
        <p:nvSpPr>
          <p:cNvPr id="8" name="Rectangle 7"/>
          <p:cNvSpPr/>
          <p:nvPr/>
        </p:nvSpPr>
        <p:spPr>
          <a:xfrm>
            <a:off x="762000" y="4438471"/>
            <a:ext cx="7391400" cy="923330"/>
          </a:xfrm>
          <a:prstGeom prst="rect">
            <a:avLst/>
          </a:prstGeom>
        </p:spPr>
        <p:txBody>
          <a:bodyPr wrap="square">
            <a:spAutoFit/>
          </a:bodyPr>
          <a:lstStyle/>
          <a:p>
            <a:r>
              <a:rPr lang="en-US" dirty="0" smtClean="0"/>
              <a:t>Dataset contains 8161 rows and 25 variables. There are 6 observations missing data for Age, 454 missing data for YOK, 445 missing data for income , 464 missing data of home value and 510 missing data on </a:t>
            </a:r>
            <a:r>
              <a:rPr lang="en-US" dirty="0" err="1" smtClean="0"/>
              <a:t>car_age</a:t>
            </a:r>
            <a:r>
              <a:rPr lang="en-US" dirty="0" smtClean="0"/>
              <a:t>.</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Impute missing values with mean</a:t>
            </a:r>
            <a:endParaRPr lang="en-US" dirty="0"/>
          </a:p>
        </p:txBody>
      </p:sp>
      <p:pic>
        <p:nvPicPr>
          <p:cNvPr id="11266" name="Picture 2"/>
          <p:cNvPicPr>
            <a:picLocks noGrp="1" noChangeAspect="1" noChangeArrowheads="1"/>
          </p:cNvPicPr>
          <p:nvPr>
            <p:ph idx="1"/>
          </p:nvPr>
        </p:nvPicPr>
        <p:blipFill>
          <a:blip r:embed="rId2"/>
          <a:srcRect/>
          <a:stretch>
            <a:fillRect/>
          </a:stretch>
        </p:blipFill>
        <p:spPr bwMode="auto">
          <a:xfrm>
            <a:off x="1314450" y="1295400"/>
            <a:ext cx="6515100" cy="1676400"/>
          </a:xfrm>
          <a:prstGeom prst="rect">
            <a:avLst/>
          </a:prstGeom>
          <a:noFill/>
          <a:ln w="9525">
            <a:noFill/>
            <a:miter lim="800000"/>
            <a:headEnd/>
            <a:tailEnd/>
          </a:ln>
          <a:effectLst/>
        </p:spPr>
      </p:pic>
      <p:pic>
        <p:nvPicPr>
          <p:cNvPr id="11267" name="Picture 3"/>
          <p:cNvPicPr>
            <a:picLocks noChangeAspect="1" noChangeArrowheads="1"/>
          </p:cNvPicPr>
          <p:nvPr/>
        </p:nvPicPr>
        <p:blipFill>
          <a:blip r:embed="rId3"/>
          <a:srcRect/>
          <a:stretch>
            <a:fillRect/>
          </a:stretch>
        </p:blipFill>
        <p:spPr bwMode="auto">
          <a:xfrm>
            <a:off x="1676400" y="3048000"/>
            <a:ext cx="5338763" cy="3620165"/>
          </a:xfrm>
          <a:prstGeom prst="rect">
            <a:avLst/>
          </a:prstGeom>
          <a:noFill/>
          <a:ln w="9525">
            <a:noFill/>
            <a:miter lim="800000"/>
            <a:headEnd/>
            <a:tailEnd/>
          </a:ln>
          <a:effectLst/>
        </p:spPr>
      </p:pic>
      <p:sp>
        <p:nvSpPr>
          <p:cNvPr id="6" name="TextBox 5"/>
          <p:cNvSpPr txBox="1"/>
          <p:nvPr/>
        </p:nvSpPr>
        <p:spPr>
          <a:xfrm>
            <a:off x="7239000" y="3733800"/>
            <a:ext cx="1295400" cy="646331"/>
          </a:xfrm>
          <a:prstGeom prst="rect">
            <a:avLst/>
          </a:prstGeom>
          <a:noFill/>
        </p:spPr>
        <p:txBody>
          <a:bodyPr wrap="square" rtlCol="0">
            <a:spAutoFit/>
          </a:bodyPr>
          <a:lstStyle/>
          <a:p>
            <a:r>
              <a:rPr lang="en-US" dirty="0" smtClean="0"/>
              <a:t>No Missing</a:t>
            </a:r>
          </a:p>
          <a:p>
            <a:r>
              <a:rPr lang="en-US" dirty="0" smtClean="0"/>
              <a:t>Values</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592</TotalTime>
  <Words>1201</Words>
  <Application>Microsoft Office PowerPoint</Application>
  <PresentationFormat>On-screen Show (4:3)</PresentationFormat>
  <Paragraphs>266</Paragraphs>
  <Slides>44</Slides>
  <Notes>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Data 621 Project 4</vt:lpstr>
      <vt:lpstr>Slide 2</vt:lpstr>
      <vt:lpstr>Data Set Information</vt:lpstr>
      <vt:lpstr>Data Exploration</vt:lpstr>
      <vt:lpstr>Summarize Train Data</vt:lpstr>
      <vt:lpstr>Structure of the Data Set</vt:lpstr>
      <vt:lpstr>Check Missing Values</vt:lpstr>
      <vt:lpstr>Detailed information about NA</vt:lpstr>
      <vt:lpstr>Impute missing values with mean</vt:lpstr>
      <vt:lpstr>Transform Data</vt:lpstr>
      <vt:lpstr>Convert Variables</vt:lpstr>
      <vt:lpstr>Density Plot of Numerical Variables</vt:lpstr>
      <vt:lpstr>Slide 13</vt:lpstr>
      <vt:lpstr>Slide 14</vt:lpstr>
      <vt:lpstr>Slide 15</vt:lpstr>
      <vt:lpstr>Modify Skewed Variables</vt:lpstr>
      <vt:lpstr>Slide 17</vt:lpstr>
      <vt:lpstr>Original Full Model</vt:lpstr>
      <vt:lpstr>Transformed Model</vt:lpstr>
      <vt:lpstr>Stepwise Model</vt:lpstr>
      <vt:lpstr>Slide 21</vt:lpstr>
      <vt:lpstr>ROC Curves</vt:lpstr>
      <vt:lpstr>Model Selection Base</vt:lpstr>
      <vt:lpstr>ANOVA Analysis of Three Models</vt:lpstr>
      <vt:lpstr>Conclusion</vt:lpstr>
      <vt:lpstr>Models for TARGET_AMT</vt:lpstr>
      <vt:lpstr>Models for TARGET_AMT</vt:lpstr>
      <vt:lpstr>TARGET_AMT Full Model</vt:lpstr>
      <vt:lpstr>Full Model, TARGET_FLAG=1</vt:lpstr>
      <vt:lpstr>Stepwise Model</vt:lpstr>
      <vt:lpstr>Stepwise Model: TARGET_FLAG=1</vt:lpstr>
      <vt:lpstr>Summarize Statistical Significance in Different Models</vt:lpstr>
      <vt:lpstr>Slide 33</vt:lpstr>
      <vt:lpstr>Cross Validation for Full-Model, Full-Model, FLAG = 1</vt:lpstr>
      <vt:lpstr>Summary of Cross Validation</vt:lpstr>
      <vt:lpstr>Slide 36</vt:lpstr>
      <vt:lpstr>Model for Predict Target_AMT</vt:lpstr>
      <vt:lpstr>Slide 38</vt:lpstr>
      <vt:lpstr>Slide 39</vt:lpstr>
      <vt:lpstr>Slide 40</vt:lpstr>
      <vt:lpstr>Slide 41</vt:lpstr>
      <vt:lpstr>Test Models on Evaluation Data</vt:lpstr>
      <vt:lpstr>Slide 43</vt:lpstr>
      <vt:lpstr>Slide 44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621 Project 4</dc:title>
  <dc:creator>admin</dc:creator>
  <cp:lastModifiedBy>admin</cp:lastModifiedBy>
  <cp:revision>12</cp:revision>
  <dcterms:created xsi:type="dcterms:W3CDTF">2019-04-18T18:57:42Z</dcterms:created>
  <dcterms:modified xsi:type="dcterms:W3CDTF">2019-04-28T03:43:15Z</dcterms:modified>
</cp:coreProperties>
</file>