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0" r:id="rId4"/>
    <p:sldId id="257" r:id="rId5"/>
    <p:sldId id="258" r:id="rId6"/>
    <p:sldId id="271" r:id="rId7"/>
    <p:sldId id="262" r:id="rId8"/>
    <p:sldId id="263" r:id="rId9"/>
    <p:sldId id="268" r:id="rId10"/>
    <p:sldId id="260" r:id="rId11"/>
    <p:sldId id="272" r:id="rId12"/>
    <p:sldId id="264" r:id="rId13"/>
    <p:sldId id="266" r:id="rId14"/>
    <p:sldId id="274" r:id="rId15"/>
    <p:sldId id="267" r:id="rId16"/>
    <p:sldId id="269"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70" autoAdjust="0"/>
    <p:restoredTop sz="94660"/>
  </p:normalViewPr>
  <p:slideViewPr>
    <p:cSldViewPr>
      <p:cViewPr varScale="1">
        <p:scale>
          <a:sx n="83" d="100"/>
          <a:sy n="83" d="100"/>
        </p:scale>
        <p:origin x="-159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CF9AAB-96FC-4394-9490-221511513274}"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F9AAB-96FC-4394-9490-221511513274}"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F9AAB-96FC-4394-9490-221511513274}"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F9AAB-96FC-4394-9490-221511513274}"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CF9AAB-96FC-4394-9490-221511513274}" type="datetimeFigureOut">
              <a:rPr lang="en-US" smtClean="0"/>
              <a:pPr/>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CF9AAB-96FC-4394-9490-221511513274}" type="datetimeFigureOut">
              <a:rPr lang="en-US" smtClean="0"/>
              <a:pPr/>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CF9AAB-96FC-4394-9490-221511513274}" type="datetimeFigureOut">
              <a:rPr lang="en-US" smtClean="0"/>
              <a:pPr/>
              <a:t>4/20/2019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CF9AAB-96FC-4394-9490-221511513274}" type="datetimeFigureOut">
              <a:rPr lang="en-US" smtClean="0"/>
              <a:pPr/>
              <a:t>4/20/2019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F9AAB-96FC-4394-9490-221511513274}" type="datetimeFigureOut">
              <a:rPr lang="en-US" smtClean="0"/>
              <a:pPr/>
              <a:t>4/20/2019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F9AAB-96FC-4394-9490-221511513274}" type="datetimeFigureOut">
              <a:rPr lang="en-US" smtClean="0"/>
              <a:pPr/>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F9AAB-96FC-4394-9490-221511513274}" type="datetimeFigureOut">
              <a:rPr lang="en-US" smtClean="0"/>
              <a:pPr/>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F542D-4844-4E43-B960-DCAC82E68B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F9AAB-96FC-4394-9490-221511513274}" type="datetimeFigureOut">
              <a:rPr lang="en-US" smtClean="0"/>
              <a:pPr/>
              <a:t>4/20/2019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F542D-4844-4E43-B960-DCAC82E68B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rpubs.com/Jun_Pan43/488928" TargetMode="External"/><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hyperlink" Target="https://github.com/jjohn81/DATA621_Assignment4" TargetMode="Externa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john81/DATA621_Assignment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621 Project 4</a:t>
            </a:r>
            <a:endParaRPr lang="en-US" dirty="0"/>
          </a:p>
        </p:txBody>
      </p:sp>
      <p:sp>
        <p:nvSpPr>
          <p:cNvPr id="3" name="Subtitle 2"/>
          <p:cNvSpPr>
            <a:spLocks noGrp="1"/>
          </p:cNvSpPr>
          <p:nvPr>
            <p:ph type="subTitle" idx="1"/>
          </p:nvPr>
        </p:nvSpPr>
        <p:spPr/>
        <p:txBody>
          <a:bodyPr/>
          <a:lstStyle/>
          <a:p>
            <a:r>
              <a:rPr lang="en-US" dirty="0" err="1" smtClean="0"/>
              <a:t>Joby</a:t>
            </a:r>
            <a:r>
              <a:rPr lang="en-US" dirty="0" smtClean="0"/>
              <a:t> John &amp; Jun Pan</a:t>
            </a:r>
          </a:p>
          <a:p>
            <a:r>
              <a:rPr lang="en-US" dirty="0" smtClean="0"/>
              <a:t>April 18, 2019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Data</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676400" y="1143000"/>
            <a:ext cx="5638800" cy="4435457"/>
          </a:xfrm>
          <a:prstGeom prst="rect">
            <a:avLst/>
          </a:prstGeom>
          <a:noFill/>
          <a:ln w="9525">
            <a:noFill/>
            <a:miter lim="800000"/>
            <a:headEnd/>
            <a:tailEnd/>
          </a:ln>
          <a:effectLst/>
        </p:spPr>
      </p:pic>
      <p:sp>
        <p:nvSpPr>
          <p:cNvPr id="4" name="TextBox 3"/>
          <p:cNvSpPr txBox="1"/>
          <p:nvPr/>
        </p:nvSpPr>
        <p:spPr>
          <a:xfrm>
            <a:off x="1371600" y="5562600"/>
            <a:ext cx="6629400" cy="1200329"/>
          </a:xfrm>
          <a:prstGeom prst="rect">
            <a:avLst/>
          </a:prstGeom>
          <a:noFill/>
        </p:spPr>
        <p:txBody>
          <a:bodyPr wrap="square" rtlCol="0">
            <a:spAutoFit/>
          </a:bodyPr>
          <a:lstStyle/>
          <a:p>
            <a:r>
              <a:rPr lang="en-US" dirty="0" smtClean="0"/>
              <a:t>1: remove $ sign from INCOME, HOME_VAL, BLUEBOOK, OLDCLAIM;</a:t>
            </a:r>
          </a:p>
          <a:p>
            <a:r>
              <a:rPr lang="en-US" dirty="0" smtClean="0"/>
              <a:t>2: replace " " with underscore "_" of variables : EDUCATION, JOB, CAR_TYPE, URBANICITY</a:t>
            </a:r>
          </a:p>
          <a:p>
            <a:r>
              <a:rPr lang="en-US" dirty="0" smtClean="0"/>
              <a:t>3: change it as factors for above </a:t>
            </a:r>
            <a:r>
              <a:rPr lang="en-US" dirty="0" err="1" smtClean="0"/>
              <a:t>variabls</a:t>
            </a:r>
            <a:r>
              <a:rPr lang="en-US" dirty="0" smtClean="0"/>
              <a:t> plus TARGET_FLA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Variables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796855" y="1600200"/>
            <a:ext cx="7550289"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Plot of Numerical Variables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371600" y="1676400"/>
            <a:ext cx="6520149" cy="443950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719138" y="1143000"/>
            <a:ext cx="7705725" cy="4572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914984" y="1600200"/>
            <a:ext cx="7314031" cy="4525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871527" y="1600200"/>
            <a:ext cx="7400946" cy="452596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Skewed Variables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212713" y="1600200"/>
            <a:ext cx="6718574" cy="452596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549770" y="1600200"/>
            <a:ext cx="8044460" cy="4525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Full Model</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457200" y="1143000"/>
            <a:ext cx="8229600" cy="128681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828800" y="2403436"/>
            <a:ext cx="5029200" cy="412203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1371600" y="914400"/>
            <a:ext cx="5991225" cy="381952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1447800" y="4800600"/>
            <a:ext cx="5686425" cy="1771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Your objective is to build multiple linear regression and binary logistic regression models on the training data to predict the probability that a person will crash their car and also the amount of money it will cost if the person does crash their car. </a:t>
            </a:r>
          </a:p>
          <a:p>
            <a:endParaRPr lang="en-US" dirty="0" smtClean="0"/>
          </a:p>
          <a:p>
            <a:r>
              <a:rPr lang="en-US" dirty="0" smtClean="0"/>
              <a:t>Overview In this homework assignment, you will explore, analyze and model a data set containing approximately 8000 records representing a customer at an auto insurance company. Each record has two response variables. The first response variable, TARGET_FLAG, is a 1 or a 0. A "1" means that the person was in a car crash. A zero means that the person was not in a car crash. The second response variable is TARGET_AMT. This value is zero if the person did not crash their car. But if they did crash their car, this number will be a value greater than zero. Your objective is to build multiple linear regression and binary logistic regression models on the training data to predict the probability that a person will crash their car and also the amount of money it will cost if the person does crash their car. You can only use the variables given to you (or variables that you derive from the variables provided). Below is a short description of the variables of interest in the data set: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Transformed Model</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609600" y="1219200"/>
            <a:ext cx="8029575" cy="11906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228600" y="2286000"/>
            <a:ext cx="4117079" cy="440055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4495800" y="2590800"/>
            <a:ext cx="4227332" cy="1647825"/>
          </a:xfrm>
          <a:prstGeom prst="rect">
            <a:avLst/>
          </a:prstGeom>
          <a:noFill/>
          <a:ln w="9525">
            <a:noFill/>
            <a:miter lim="800000"/>
            <a:headEnd/>
            <a:tailEnd/>
          </a:ln>
          <a:effectLst/>
        </p:spPr>
      </p:pic>
      <p:pic>
        <p:nvPicPr>
          <p:cNvPr id="11269" name="Picture 5"/>
          <p:cNvPicPr>
            <a:picLocks noChangeAspect="1" noChangeArrowheads="1"/>
          </p:cNvPicPr>
          <p:nvPr/>
        </p:nvPicPr>
        <p:blipFill>
          <a:blip r:embed="rId5"/>
          <a:srcRect/>
          <a:stretch>
            <a:fillRect/>
          </a:stretch>
        </p:blipFill>
        <p:spPr bwMode="auto">
          <a:xfrm>
            <a:off x="4495800" y="4343400"/>
            <a:ext cx="4114800" cy="188708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Model</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457200" y="1219200"/>
            <a:ext cx="8229600" cy="1190634"/>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228600" y="2743200"/>
            <a:ext cx="4128024" cy="31242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4419600" y="2971800"/>
            <a:ext cx="3789107" cy="23526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 would like to select </a:t>
            </a:r>
            <a:r>
              <a:rPr lang="en-US" dirty="0" smtClean="0"/>
              <a:t>Reduced Model </a:t>
            </a:r>
            <a:r>
              <a:rPr lang="en-US" dirty="0" smtClean="0"/>
              <a:t>for Binary Logistic Regression models. The AIC and residual deviance for this model seemed to give the best values that would be suited for the prediction. Below is the ROC curve for model5 and to me it looks good. So </a:t>
            </a:r>
            <a:r>
              <a:rPr lang="en-US" dirty="0" err="1" smtClean="0"/>
              <a:t>i</a:t>
            </a:r>
            <a:r>
              <a:rPr lang="en-US" dirty="0" smtClean="0"/>
              <a:t> would like to proceed with </a:t>
            </a:r>
            <a:r>
              <a:rPr lang="en-US" dirty="0" smtClean="0"/>
              <a:t>Reduced Model.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 &amp; AUC</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1600200" y="1219201"/>
            <a:ext cx="5517697" cy="41910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1752600" y="5295900"/>
            <a:ext cx="2724150" cy="15621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Build Confusion Matrix</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533400" y="1905000"/>
            <a:ext cx="7988035" cy="348931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685800" y="2052501"/>
            <a:ext cx="7868807" cy="335769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903723" y="1676400"/>
            <a:ext cx="7274505" cy="312768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514519" y="2286000"/>
            <a:ext cx="8233394" cy="3200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465614" y="2057401"/>
            <a:ext cx="8221186" cy="300240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a:t>
            </a:r>
            <a:endParaRPr lang="en-US" dirty="0"/>
          </a:p>
        </p:txBody>
      </p:sp>
      <p:pic>
        <p:nvPicPr>
          <p:cNvPr id="19458" name="Picture 2"/>
          <p:cNvPicPr>
            <a:picLocks noGrp="1" noChangeAspect="1" noChangeArrowheads="1"/>
          </p:cNvPicPr>
          <p:nvPr>
            <p:ph idx="1"/>
          </p:nvPr>
        </p:nvPicPr>
        <p:blipFill>
          <a:blip r:embed="rId2"/>
          <a:srcRect/>
          <a:stretch>
            <a:fillRect/>
          </a:stretch>
        </p:blipFill>
        <p:spPr bwMode="auto">
          <a:xfrm>
            <a:off x="762000" y="1752600"/>
            <a:ext cx="7547212" cy="3200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Information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66725" y="1796256"/>
            <a:ext cx="8210550" cy="41338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F1 Score</a:t>
            </a: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533400" y="1447800"/>
            <a:ext cx="7933038" cy="404875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fontScale="90000"/>
          </a:bodyPr>
          <a:lstStyle/>
          <a:p>
            <a:r>
              <a:rPr lang="en-US" dirty="0" smtClean="0"/>
              <a:t>Test Reduced Model on Evaluation Data</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381000" y="1143000"/>
            <a:ext cx="8229600" cy="1169192"/>
          </a:xfrm>
          <a:prstGeom prst="rect">
            <a:avLst/>
          </a:prstGeom>
          <a:noFill/>
          <a:ln w="9525">
            <a:noFill/>
            <a:miter lim="800000"/>
            <a:headEnd/>
            <a:tailEnd/>
          </a:ln>
          <a:effectLst/>
        </p:spPr>
      </p:pic>
      <p:sp>
        <p:nvSpPr>
          <p:cNvPr id="5" name="Rectangle 4"/>
          <p:cNvSpPr/>
          <p:nvPr/>
        </p:nvSpPr>
        <p:spPr>
          <a:xfrm>
            <a:off x="2720339" y="6031468"/>
            <a:ext cx="3703321" cy="369332"/>
          </a:xfrm>
          <a:prstGeom prst="rect">
            <a:avLst/>
          </a:prstGeom>
        </p:spPr>
        <p:txBody>
          <a:bodyPr wrap="none">
            <a:spAutoFit/>
          </a:bodyPr>
          <a:lstStyle/>
          <a:p>
            <a:r>
              <a:rPr lang="en-US" dirty="0" smtClean="0">
                <a:hlinkClick r:id="rId3"/>
              </a:rPr>
              <a:t>http://rpubs.com/Jun_Pan43/488928</a:t>
            </a:r>
            <a:endParaRPr lang="en-US" dirty="0"/>
          </a:p>
        </p:txBody>
      </p:sp>
      <p:pic>
        <p:nvPicPr>
          <p:cNvPr id="21507" name="Picture 3"/>
          <p:cNvPicPr>
            <a:picLocks noChangeAspect="1" noChangeArrowheads="1"/>
          </p:cNvPicPr>
          <p:nvPr/>
        </p:nvPicPr>
        <p:blipFill>
          <a:blip r:embed="rId4"/>
          <a:srcRect/>
          <a:stretch>
            <a:fillRect/>
          </a:stretch>
        </p:blipFill>
        <p:spPr bwMode="auto">
          <a:xfrm>
            <a:off x="685800" y="2667000"/>
            <a:ext cx="7270890" cy="2286000"/>
          </a:xfrm>
          <a:prstGeom prst="rect">
            <a:avLst/>
          </a:prstGeom>
          <a:noFill/>
          <a:ln w="9525">
            <a:noFill/>
            <a:miter lim="800000"/>
            <a:headEnd/>
            <a:tailEnd/>
          </a:ln>
          <a:effectLst/>
        </p:spPr>
      </p:pic>
      <p:sp>
        <p:nvSpPr>
          <p:cNvPr id="7" name="Rectangle 6"/>
          <p:cNvSpPr/>
          <p:nvPr/>
        </p:nvSpPr>
        <p:spPr>
          <a:xfrm>
            <a:off x="1828800" y="5650468"/>
            <a:ext cx="5257800" cy="369332"/>
          </a:xfrm>
          <a:prstGeom prst="rect">
            <a:avLst/>
          </a:prstGeom>
        </p:spPr>
        <p:txBody>
          <a:bodyPr wrap="square">
            <a:spAutoFit/>
          </a:bodyPr>
          <a:lstStyle/>
          <a:p>
            <a:r>
              <a:rPr lang="en-US" dirty="0" smtClean="0">
                <a:hlinkClick r:id="rId5"/>
              </a:rPr>
              <a:t>https://github.com/jjohn81/DATA621_Assignment4</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981200"/>
            <a:ext cx="8229600" cy="2598017"/>
          </a:xfrm>
          <a:prstGeom prst="rect">
            <a:avLst/>
          </a:prstGeom>
          <a:noFill/>
          <a:ln w="9525">
            <a:noFill/>
            <a:miter lim="800000"/>
            <a:headEnd/>
            <a:tailEnd/>
          </a:ln>
          <a:effectLst/>
        </p:spPr>
      </p:pic>
      <p:sp>
        <p:nvSpPr>
          <p:cNvPr id="4" name="TextBox 3"/>
          <p:cNvSpPr txBox="1"/>
          <p:nvPr/>
        </p:nvSpPr>
        <p:spPr>
          <a:xfrm>
            <a:off x="685800" y="4953000"/>
            <a:ext cx="7924800" cy="1200329"/>
          </a:xfrm>
          <a:prstGeom prst="rect">
            <a:avLst/>
          </a:prstGeom>
          <a:noFill/>
        </p:spPr>
        <p:txBody>
          <a:bodyPr wrap="square" rtlCol="0">
            <a:spAutoFit/>
          </a:bodyPr>
          <a:lstStyle/>
          <a:p>
            <a:r>
              <a:rPr lang="en-US" dirty="0" smtClean="0"/>
              <a:t>Databases were loaded from </a:t>
            </a:r>
            <a:r>
              <a:rPr lang="en-US" dirty="0" err="1" smtClean="0"/>
              <a:t>github</a:t>
            </a:r>
            <a:r>
              <a:rPr lang="en-US" dirty="0" smtClean="0"/>
              <a:t> repository:</a:t>
            </a:r>
          </a:p>
          <a:p>
            <a:r>
              <a:rPr lang="en-US" dirty="0" smtClean="0">
                <a:hlinkClick r:id="rId3"/>
              </a:rPr>
              <a:t>https://</a:t>
            </a:r>
            <a:r>
              <a:rPr lang="en-US" dirty="0" smtClean="0">
                <a:hlinkClick r:id="rId3"/>
              </a:rPr>
              <a:t>github.com/jjohn81/DATA621_Assignment4</a:t>
            </a:r>
            <a:endParaRPr lang="en-US" dirty="0" smtClean="0"/>
          </a:p>
          <a:p>
            <a:r>
              <a:rPr lang="en-US" dirty="0" smtClean="0"/>
              <a:t>In train dataset, there were 8161 observers and 26 variables.</a:t>
            </a:r>
          </a:p>
          <a:p>
            <a:r>
              <a:rPr lang="en-US" dirty="0" smtClean="0"/>
              <a:t>In evaluation dataset, there were 2141 observers and 26 variables.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 Train Data</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39245" y="1600200"/>
            <a:ext cx="6665509"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868266" y="1600200"/>
            <a:ext cx="7407468" cy="45259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Missing Values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990600" y="1334874"/>
            <a:ext cx="6786959" cy="479129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information about NA</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414462" y="1447800"/>
            <a:ext cx="6315075" cy="7810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 y="2286000"/>
            <a:ext cx="8686800" cy="457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290513" y="3057525"/>
            <a:ext cx="8562975" cy="742950"/>
          </a:xfrm>
          <a:prstGeom prst="rect">
            <a:avLst/>
          </a:prstGeom>
          <a:noFill/>
          <a:ln w="9525">
            <a:noFill/>
            <a:miter lim="800000"/>
            <a:headEnd/>
            <a:tailEnd/>
          </a:ln>
          <a:effectLst/>
        </p:spPr>
      </p:pic>
      <p:pic>
        <p:nvPicPr>
          <p:cNvPr id="7173" name="Picture 5"/>
          <p:cNvPicPr>
            <a:picLocks noChangeAspect="1" noChangeArrowheads="1"/>
          </p:cNvPicPr>
          <p:nvPr/>
        </p:nvPicPr>
        <p:blipFill>
          <a:blip r:embed="rId5"/>
          <a:srcRect/>
          <a:stretch>
            <a:fillRect/>
          </a:stretch>
        </p:blipFill>
        <p:spPr bwMode="auto">
          <a:xfrm>
            <a:off x="247650" y="4010025"/>
            <a:ext cx="8648700" cy="485775"/>
          </a:xfrm>
          <a:prstGeom prst="rect">
            <a:avLst/>
          </a:prstGeom>
          <a:noFill/>
          <a:ln w="9525">
            <a:noFill/>
            <a:miter lim="800000"/>
            <a:headEnd/>
            <a:tailEnd/>
          </a:ln>
          <a:effectLst/>
        </p:spPr>
      </p:pic>
      <p:pic>
        <p:nvPicPr>
          <p:cNvPr id="7174" name="Picture 6"/>
          <p:cNvPicPr>
            <a:picLocks noChangeAspect="1" noChangeArrowheads="1"/>
          </p:cNvPicPr>
          <p:nvPr/>
        </p:nvPicPr>
        <p:blipFill>
          <a:blip r:embed="rId6"/>
          <a:srcRect/>
          <a:stretch>
            <a:fillRect/>
          </a:stretch>
        </p:blipFill>
        <p:spPr bwMode="auto">
          <a:xfrm>
            <a:off x="381000" y="4797411"/>
            <a:ext cx="8382000" cy="46038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Impute missing values with mean</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314450" y="1295400"/>
            <a:ext cx="6515100" cy="16764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1676400" y="3048000"/>
            <a:ext cx="5338763" cy="3620165"/>
          </a:xfrm>
          <a:prstGeom prst="rect">
            <a:avLst/>
          </a:prstGeom>
          <a:noFill/>
          <a:ln w="9525">
            <a:noFill/>
            <a:miter lim="800000"/>
            <a:headEnd/>
            <a:tailEnd/>
          </a:ln>
          <a:effectLst/>
        </p:spPr>
      </p:pic>
      <p:sp>
        <p:nvSpPr>
          <p:cNvPr id="6" name="TextBox 5"/>
          <p:cNvSpPr txBox="1"/>
          <p:nvPr/>
        </p:nvSpPr>
        <p:spPr>
          <a:xfrm>
            <a:off x="7239000" y="3733800"/>
            <a:ext cx="1295400" cy="646331"/>
          </a:xfrm>
          <a:prstGeom prst="rect">
            <a:avLst/>
          </a:prstGeom>
          <a:noFill/>
        </p:spPr>
        <p:txBody>
          <a:bodyPr wrap="square" rtlCol="0">
            <a:spAutoFit/>
          </a:bodyPr>
          <a:lstStyle/>
          <a:p>
            <a:r>
              <a:rPr lang="en-US" dirty="0" smtClean="0"/>
              <a:t>No Missing</a:t>
            </a:r>
          </a:p>
          <a:p>
            <a:r>
              <a:rPr lang="en-US" dirty="0" smtClean="0"/>
              <a:t>Values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457</Words>
  <Application>Microsoft Office PowerPoint</Application>
  <PresentationFormat>On-screen Show (4:3)</PresentationFormat>
  <Paragraphs>40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Data 621 Project 4</vt:lpstr>
      <vt:lpstr>Slide 2</vt:lpstr>
      <vt:lpstr>Data Set Information</vt:lpstr>
      <vt:lpstr>Data Exploration</vt:lpstr>
      <vt:lpstr>Summarize Train Data</vt:lpstr>
      <vt:lpstr>Slide 6</vt:lpstr>
      <vt:lpstr>Check Missing Values</vt:lpstr>
      <vt:lpstr>Detailed information about NA</vt:lpstr>
      <vt:lpstr>Impute missing values with mean</vt:lpstr>
      <vt:lpstr>Transform Data</vt:lpstr>
      <vt:lpstr>Convert Variables</vt:lpstr>
      <vt:lpstr>Density Plot of Numerical Variables</vt:lpstr>
      <vt:lpstr>Slide 13</vt:lpstr>
      <vt:lpstr>Slide 14</vt:lpstr>
      <vt:lpstr>Slide 15</vt:lpstr>
      <vt:lpstr>Modify Skewed Variables</vt:lpstr>
      <vt:lpstr>Slide 17</vt:lpstr>
      <vt:lpstr>Original Full Model</vt:lpstr>
      <vt:lpstr>Slide 19</vt:lpstr>
      <vt:lpstr>Transformed Model</vt:lpstr>
      <vt:lpstr>Reduced Model</vt:lpstr>
      <vt:lpstr>Slide 22</vt:lpstr>
      <vt:lpstr>ROC Curve &amp; AUC</vt:lpstr>
      <vt:lpstr>Build Confusion Matrix</vt:lpstr>
      <vt:lpstr>Accuracy</vt:lpstr>
      <vt:lpstr>CER</vt:lpstr>
      <vt:lpstr>Precision</vt:lpstr>
      <vt:lpstr>Sensitivity</vt:lpstr>
      <vt:lpstr>Specificity</vt:lpstr>
      <vt:lpstr>F1 Score</vt:lpstr>
      <vt:lpstr>Test Reduced Model on Evaluation Data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621 Project 4</dc:title>
  <dc:creator>admin</dc:creator>
  <cp:lastModifiedBy>admin</cp:lastModifiedBy>
  <cp:revision>2</cp:revision>
  <dcterms:created xsi:type="dcterms:W3CDTF">2019-04-18T18:57:42Z</dcterms:created>
  <dcterms:modified xsi:type="dcterms:W3CDTF">2019-04-21T04:57:59Z</dcterms:modified>
</cp:coreProperties>
</file>