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9" r:id="rId7"/>
    <p:sldId id="288" r:id="rId8"/>
    <p:sldId id="289" r:id="rId9"/>
    <p:sldId id="259" r:id="rId10"/>
    <p:sldId id="286" r:id="rId11"/>
    <p:sldId id="265" r:id="rId12"/>
    <p:sldId id="264" r:id="rId13"/>
    <p:sldId id="287" r:id="rId14"/>
    <p:sldId id="290" r:id="rId15"/>
    <p:sldId id="260" r:id="rId16"/>
    <p:sldId id="291" r:id="rId17"/>
    <p:sldId id="294" r:id="rId18"/>
    <p:sldId id="292" r:id="rId19"/>
    <p:sldId id="293" r:id="rId20"/>
    <p:sldId id="298" r:id="rId21"/>
    <p:sldId id="299" r:id="rId22"/>
    <p:sldId id="300" r:id="rId23"/>
    <p:sldId id="301" r:id="rId24"/>
    <p:sldId id="302" r:id="rId25"/>
    <p:sldId id="295" r:id="rId26"/>
    <p:sldId id="296" r:id="rId27"/>
    <p:sldId id="297" r:id="rId28"/>
    <p:sldId id="261" r:id="rId29"/>
    <p:sldId id="266" r:id="rId30"/>
    <p:sldId id="267" r:id="rId31"/>
    <p:sldId id="26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021-E68F-4A7A-9656-7CD27F64873B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8-7180-4189-8676-38D0D771D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021-E68F-4A7A-9656-7CD27F64873B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8-7180-4189-8676-38D0D771D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021-E68F-4A7A-9656-7CD27F64873B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8-7180-4189-8676-38D0D771D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021-E68F-4A7A-9656-7CD27F64873B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8-7180-4189-8676-38D0D771D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021-E68F-4A7A-9656-7CD27F64873B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8-7180-4189-8676-38D0D771D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021-E68F-4A7A-9656-7CD27F64873B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8-7180-4189-8676-38D0D771D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021-E68F-4A7A-9656-7CD27F64873B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8-7180-4189-8676-38D0D771D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021-E68F-4A7A-9656-7CD27F64873B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8-7180-4189-8676-38D0D771D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021-E68F-4A7A-9656-7CD27F64873B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8-7180-4189-8676-38D0D771D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021-E68F-4A7A-9656-7CD27F64873B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8-7180-4189-8676-38D0D771D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021-E68F-4A7A-9656-7CD27F64873B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CBE8-7180-4189-8676-38D0D771D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6021-E68F-4A7A-9656-7CD27F64873B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3CBE8-7180-4189-8676-38D0D771D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621 HW5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Wine Quality Measurement to Predict Sales</a:t>
            </a:r>
          </a:p>
          <a:p>
            <a:r>
              <a:rPr lang="en-US" dirty="0" err="1" smtClean="0"/>
              <a:t>Joby</a:t>
            </a:r>
            <a:r>
              <a:rPr lang="en-US" dirty="0" smtClean="0"/>
              <a:t> John, Jun Pan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Mice Package for Missing Data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9612" y="2977356"/>
            <a:ext cx="77247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Missing Data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6740" y="1600200"/>
            <a:ext cx="67305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outliers outside of lower 1.5IQR would be capped at 5th %</a:t>
            </a:r>
            <a:r>
              <a:rPr lang="en-US" dirty="0" err="1" smtClean="0"/>
              <a:t>ile</a:t>
            </a:r>
            <a:r>
              <a:rPr lang="en-US" dirty="0" smtClean="0"/>
              <a:t>, and observations above the upper 1.5IQR would be capped at 95th %</a:t>
            </a:r>
            <a:r>
              <a:rPr lang="en-US" dirty="0" err="1" smtClean="0"/>
              <a:t>ile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Plot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12050" y="1600200"/>
            <a:ext cx="55199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Train Data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95400"/>
            <a:ext cx="6662210" cy="210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657600"/>
            <a:ext cx="15049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320771" cy="3929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</a:t>
            </a:r>
            <a:r>
              <a:rPr lang="en-US" dirty="0" err="1" smtClean="0"/>
              <a:t>full_model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00200"/>
            <a:ext cx="434227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752600"/>
            <a:ext cx="3838575" cy="107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 of </a:t>
            </a:r>
            <a:r>
              <a:rPr lang="en-US" dirty="0" err="1" smtClean="0"/>
              <a:t>full_model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325539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600200"/>
            <a:ext cx="2971800" cy="18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4038600"/>
            <a:ext cx="292844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3962400"/>
            <a:ext cx="2743200" cy="170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</a:t>
            </a:r>
            <a:r>
              <a:rPr lang="en-US" dirty="0" err="1" smtClean="0"/>
              <a:t>reduced_model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72542" y="1295400"/>
            <a:ext cx="5017916" cy="351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1" y="4876802"/>
            <a:ext cx="3581399" cy="99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 of </a:t>
            </a:r>
            <a:r>
              <a:rPr lang="en-US" dirty="0" err="1" smtClean="0"/>
              <a:t>reduced_model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4887" y="1629569"/>
            <a:ext cx="3490913" cy="218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676400"/>
            <a:ext cx="3085424" cy="191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4191000"/>
            <a:ext cx="3048000" cy="192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1" y="4343400"/>
            <a:ext cx="2743200" cy="1724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81200"/>
            <a:ext cx="8770576" cy="340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5410200" cy="76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Negative Binomial Model</a:t>
            </a:r>
            <a:endParaRPr lang="en-US" sz="32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685800"/>
            <a:ext cx="53435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1" y="2057400"/>
            <a:ext cx="437579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2133600"/>
            <a:ext cx="4312844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Plot of Negative Binomial Model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1066801"/>
            <a:ext cx="3733800" cy="2393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123950"/>
            <a:ext cx="3519488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1" y="3810001"/>
            <a:ext cx="3581400" cy="223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3737692"/>
            <a:ext cx="3352800" cy="2178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 smtClean="0"/>
              <a:t>Quasi-Poisson Model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90600"/>
            <a:ext cx="60674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1" y="1905001"/>
            <a:ext cx="4344181" cy="335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2133600"/>
            <a:ext cx="414440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of Quasi-Poisson Model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3962400" cy="252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371601"/>
            <a:ext cx="3448703" cy="220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038600"/>
            <a:ext cx="3929162" cy="249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4038600"/>
            <a:ext cx="3352800" cy="213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Inflated Model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295400"/>
            <a:ext cx="53816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438400"/>
            <a:ext cx="413389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2590800"/>
            <a:ext cx="4445257" cy="30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Validation Using Squared Loss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95400"/>
            <a:ext cx="49053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648200"/>
            <a:ext cx="37242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5029200"/>
            <a:ext cx="4057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352800"/>
            <a:ext cx="37052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752600"/>
            <a:ext cx="47053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229600" cy="2253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229600" cy="245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54864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Overview Train Data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28561"/>
          <a:stretch>
            <a:fillRect/>
          </a:stretch>
        </p:blipFill>
        <p:spPr bwMode="auto">
          <a:xfrm>
            <a:off x="533400" y="2286000"/>
            <a:ext cx="7924800" cy="3621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1143000"/>
            <a:ext cx="647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data has 12795 rows and 16 columns.</a:t>
            </a:r>
          </a:p>
          <a:p>
            <a:r>
              <a:rPr lang="en-US" dirty="0" smtClean="0"/>
              <a:t>Besides, Label Appeal, </a:t>
            </a:r>
            <a:r>
              <a:rPr lang="en-US" dirty="0" err="1" smtClean="0"/>
              <a:t>AcidIndex</a:t>
            </a:r>
            <a:r>
              <a:rPr lang="en-US" dirty="0" smtClean="0"/>
              <a:t> and Stars are ordinal variables with transforming into integers.   Other explanatory variables are numerical variables.  TARGET is integer which records the number of box win being sold. 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8229600" cy="451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5410200"/>
            <a:ext cx="876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 independent variables are </a:t>
            </a:r>
            <a:r>
              <a:rPr lang="en-US" dirty="0" err="1" smtClean="0"/>
              <a:t>continous</a:t>
            </a:r>
            <a:r>
              <a:rPr lang="en-US" dirty="0" smtClean="0"/>
              <a:t>, except variables of `</a:t>
            </a:r>
            <a:r>
              <a:rPr lang="en-US" dirty="0" err="1" smtClean="0"/>
              <a:t>LabelAppeal</a:t>
            </a:r>
            <a:r>
              <a:rPr lang="en-US" dirty="0" smtClean="0"/>
              <a:t>`, `</a:t>
            </a:r>
            <a:r>
              <a:rPr lang="en-US" dirty="0" err="1" smtClean="0"/>
              <a:t>AcidIndex</a:t>
            </a:r>
            <a:r>
              <a:rPr lang="en-US" dirty="0" smtClean="0"/>
              <a:t>` and `STARS` are ordinal.  These three ordinal variables represented by numeric values in logical order. The distances between categories/values can be considered equal . So these variables can be used in modeling as numeric variables.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4% of Missing Data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3628" y="1600200"/>
            <a:ext cx="655674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all variables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4931" y="1600200"/>
            <a:ext cx="70541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 of 3 ordinal variables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6787" y="1605756"/>
            <a:ext cx="721042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8991600" cy="268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209</Words>
  <Application>Microsoft Office PowerPoint</Application>
  <PresentationFormat>On-screen Show (4:3)</PresentationFormat>
  <Paragraphs>26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DATA 621 HW5</vt:lpstr>
      <vt:lpstr>Slide 2</vt:lpstr>
      <vt:lpstr>Slide 3</vt:lpstr>
      <vt:lpstr>Overview Train Data</vt:lpstr>
      <vt:lpstr>Slide 5</vt:lpstr>
      <vt:lpstr>4% of Missing Data</vt:lpstr>
      <vt:lpstr>Histogram of all variables</vt:lpstr>
      <vt:lpstr>Box plot of 3 ordinal variables</vt:lpstr>
      <vt:lpstr>Slide 9</vt:lpstr>
      <vt:lpstr>Using Mice Package for Missing Data</vt:lpstr>
      <vt:lpstr>No Missing Data</vt:lpstr>
      <vt:lpstr>Treat Outliers</vt:lpstr>
      <vt:lpstr>Correlation Plot</vt:lpstr>
      <vt:lpstr>Split Train Data</vt:lpstr>
      <vt:lpstr>Slide 15</vt:lpstr>
      <vt:lpstr>Poisson full_model</vt:lpstr>
      <vt:lpstr>Plots of full_model</vt:lpstr>
      <vt:lpstr>Poisson reduced_model</vt:lpstr>
      <vt:lpstr>Plots of reduced_model</vt:lpstr>
      <vt:lpstr>Negative Binomial Model</vt:lpstr>
      <vt:lpstr>Plot of Negative Binomial Model </vt:lpstr>
      <vt:lpstr>Quasi-Poisson Model</vt:lpstr>
      <vt:lpstr>Plot of Quasi-Poisson Model</vt:lpstr>
      <vt:lpstr>Zero Inflated Model</vt:lpstr>
      <vt:lpstr>Model Validation Using Squared Loss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621 HW5</dc:title>
  <dc:creator>admin</dc:creator>
  <cp:lastModifiedBy>admin</cp:lastModifiedBy>
  <cp:revision>6</cp:revision>
  <dcterms:created xsi:type="dcterms:W3CDTF">2019-04-30T14:27:16Z</dcterms:created>
  <dcterms:modified xsi:type="dcterms:W3CDTF">2019-05-06T05:21:36Z</dcterms:modified>
</cp:coreProperties>
</file>