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9" r:id="rId7"/>
    <p:sldId id="288" r:id="rId8"/>
    <p:sldId id="289" r:id="rId9"/>
    <p:sldId id="259" r:id="rId10"/>
    <p:sldId id="286" r:id="rId11"/>
    <p:sldId id="265" r:id="rId12"/>
    <p:sldId id="264" r:id="rId13"/>
    <p:sldId id="287" r:id="rId14"/>
    <p:sldId id="303" r:id="rId15"/>
    <p:sldId id="290" r:id="rId16"/>
    <p:sldId id="260" r:id="rId17"/>
    <p:sldId id="291" r:id="rId18"/>
    <p:sldId id="294" r:id="rId19"/>
    <p:sldId id="292" r:id="rId20"/>
    <p:sldId id="293" r:id="rId21"/>
    <p:sldId id="298" r:id="rId22"/>
    <p:sldId id="299" r:id="rId23"/>
    <p:sldId id="300" r:id="rId24"/>
    <p:sldId id="301" r:id="rId25"/>
    <p:sldId id="304" r:id="rId26"/>
    <p:sldId id="308" r:id="rId27"/>
    <p:sldId id="305" r:id="rId28"/>
    <p:sldId id="307" r:id="rId29"/>
    <p:sldId id="306" r:id="rId30"/>
    <p:sldId id="310" r:id="rId31"/>
    <p:sldId id="297" r:id="rId32"/>
    <p:sldId id="266" r:id="rId33"/>
    <p:sldId id="267" r:id="rId34"/>
    <p:sldId id="268" r:id="rId35"/>
    <p:sldId id="31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6060" autoAdjust="0"/>
    <p:restoredTop sz="94660"/>
  </p:normalViewPr>
  <p:slideViewPr>
    <p:cSldViewPr>
      <p:cViewPr varScale="1">
        <p:scale>
          <a:sx n="88" d="100"/>
          <a:sy n="88" d="100"/>
        </p:scale>
        <p:origin x="-22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5E6021-E68F-4A7A-9656-7CD27F64873B}"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E6021-E68F-4A7A-9656-7CD27F64873B}"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E6021-E68F-4A7A-9656-7CD27F64873B}"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E6021-E68F-4A7A-9656-7CD27F64873B}"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E6021-E68F-4A7A-9656-7CD27F64873B}"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5E6021-E68F-4A7A-9656-7CD27F64873B}"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5E6021-E68F-4A7A-9656-7CD27F64873B}" type="datetimeFigureOut">
              <a:rPr lang="en-US" smtClean="0"/>
              <a:pPr/>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5E6021-E68F-4A7A-9656-7CD27F64873B}" type="datetimeFigureOut">
              <a:rPr lang="en-US" smtClean="0"/>
              <a:pPr/>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E6021-E68F-4A7A-9656-7CD27F64873B}" type="datetimeFigureOut">
              <a:rPr lang="en-US" smtClean="0"/>
              <a:pPr/>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E6021-E68F-4A7A-9656-7CD27F64873B}"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E6021-E68F-4A7A-9656-7CD27F64873B}"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3CBE8-7180-4189-8676-38D0D771D2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E6021-E68F-4A7A-9656-7CD27F64873B}" type="datetimeFigureOut">
              <a:rPr lang="en-US" smtClean="0"/>
              <a:pPr/>
              <a:t>5/14/2019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3CBE8-7180-4189-8676-38D0D771D2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a:t>
            </a:r>
            <a:r>
              <a:rPr lang="en-US" dirty="0" smtClean="0"/>
              <a:t>HW5</a:t>
            </a:r>
            <a:br>
              <a:rPr lang="en-US" dirty="0" smtClean="0"/>
            </a:b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Using Wine Quality Measurement to Predict Sales</a:t>
            </a:r>
          </a:p>
          <a:p>
            <a:r>
              <a:rPr lang="en-US" dirty="0" err="1" smtClean="0"/>
              <a:t>Joby</a:t>
            </a:r>
            <a:r>
              <a:rPr lang="en-US" dirty="0" smtClean="0"/>
              <a:t> John, Jun </a:t>
            </a:r>
            <a:r>
              <a:rPr lang="en-US" dirty="0" smtClean="0"/>
              <a:t>Pan</a:t>
            </a:r>
          </a:p>
          <a:p>
            <a:r>
              <a:rPr lang="en-US" dirty="0" smtClean="0"/>
              <a:t>Version 05142019</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Mice Package for Missing Data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09612" y="2977356"/>
            <a:ext cx="7724775" cy="1771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Missing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06740" y="1600200"/>
            <a:ext cx="6730520"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 Outliers</a:t>
            </a:r>
            <a:endParaRPr lang="en-US" dirty="0"/>
          </a:p>
        </p:txBody>
      </p:sp>
      <p:sp>
        <p:nvSpPr>
          <p:cNvPr id="3" name="Content Placeholder 2"/>
          <p:cNvSpPr>
            <a:spLocks noGrp="1"/>
          </p:cNvSpPr>
          <p:nvPr>
            <p:ph idx="1"/>
          </p:nvPr>
        </p:nvSpPr>
        <p:spPr/>
        <p:txBody>
          <a:bodyPr/>
          <a:lstStyle/>
          <a:p>
            <a:r>
              <a:rPr lang="en-US" dirty="0" smtClean="0"/>
              <a:t>Any outliers outside of lower 1.5IQR would be capped at 5th %</a:t>
            </a:r>
            <a:r>
              <a:rPr lang="en-US" dirty="0" err="1" smtClean="0"/>
              <a:t>ile</a:t>
            </a:r>
            <a:r>
              <a:rPr lang="en-US" dirty="0" smtClean="0"/>
              <a:t>, and observations above the upper 1.5IQR would be capped at 95th %</a:t>
            </a:r>
            <a:r>
              <a:rPr lang="en-US" dirty="0" err="1" smtClean="0"/>
              <a:t>ile</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3657600"/>
            <a:ext cx="7115175" cy="2628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12050" y="1600200"/>
            <a:ext cx="551990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100137" y="1720056"/>
            <a:ext cx="6943725" cy="42862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Train Data</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066800" y="1295400"/>
            <a:ext cx="6662210" cy="210105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66800" y="3657600"/>
            <a:ext cx="1504950" cy="2428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81000" y="304800"/>
            <a:ext cx="8320771" cy="392906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a:t>
            </a:r>
            <a:r>
              <a:rPr lang="en-US" dirty="0" err="1" smtClean="0"/>
              <a:t>full_model</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2400" y="1600200"/>
            <a:ext cx="4342279" cy="452596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029200" y="1752600"/>
            <a:ext cx="3838575" cy="107725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a:t>
            </a:r>
            <a:r>
              <a:rPr lang="en-US" dirty="0" err="1" smtClean="0"/>
              <a:t>full_model</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609600" y="1524000"/>
            <a:ext cx="3255390" cy="21336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029200" y="1600200"/>
            <a:ext cx="2971800" cy="186866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914400" y="4038600"/>
            <a:ext cx="2928444" cy="18288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cstate="print"/>
          <a:srcRect/>
          <a:stretch>
            <a:fillRect/>
          </a:stretch>
        </p:blipFill>
        <p:spPr bwMode="auto">
          <a:xfrm>
            <a:off x="5181600" y="3962400"/>
            <a:ext cx="2743200" cy="170728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a:t>
            </a:r>
            <a:r>
              <a:rPr lang="en-US" dirty="0" err="1" smtClean="0"/>
              <a:t>reduced_model</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872542" y="1295400"/>
            <a:ext cx="5017916" cy="35189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905001" y="4876802"/>
            <a:ext cx="3581399" cy="9989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1981200"/>
            <a:ext cx="8770576" cy="340174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a:t>
            </a:r>
            <a:r>
              <a:rPr lang="en-US" dirty="0" err="1" smtClean="0"/>
              <a:t>reduced_model</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004887" y="1629569"/>
            <a:ext cx="3490913" cy="2185899"/>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953000" y="1676400"/>
            <a:ext cx="3085424" cy="1914524"/>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371600" y="4191000"/>
            <a:ext cx="3048000" cy="1928076"/>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cstate="print"/>
          <a:srcRect/>
          <a:stretch>
            <a:fillRect/>
          </a:stretch>
        </p:blipFill>
        <p:spPr bwMode="auto">
          <a:xfrm>
            <a:off x="5181601" y="4343400"/>
            <a:ext cx="2743200" cy="172408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5410200" cy="762000"/>
          </a:xfrm>
        </p:spPr>
        <p:txBody>
          <a:bodyPr>
            <a:normAutofit/>
          </a:bodyPr>
          <a:lstStyle/>
          <a:p>
            <a:r>
              <a:rPr lang="en-US" sz="3200" b="1" dirty="0" smtClean="0"/>
              <a:t>Negative Binomial Model</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1371600" y="685800"/>
            <a:ext cx="5343525" cy="1047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1" y="2057400"/>
            <a:ext cx="4375797" cy="3200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648200" y="2133600"/>
            <a:ext cx="4312844" cy="16621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Plot of Negative Binomial Model </a:t>
            </a:r>
            <a:endParaRPr lang="en-US" dirty="0"/>
          </a:p>
        </p:txBody>
      </p:sp>
      <p:pic>
        <p:nvPicPr>
          <p:cNvPr id="2051" name="Picture 3"/>
          <p:cNvPicPr>
            <a:picLocks noChangeAspect="1" noChangeArrowheads="1"/>
          </p:cNvPicPr>
          <p:nvPr/>
        </p:nvPicPr>
        <p:blipFill>
          <a:blip r:embed="rId2"/>
          <a:srcRect/>
          <a:stretch>
            <a:fillRect/>
          </a:stretch>
        </p:blipFill>
        <p:spPr bwMode="auto">
          <a:xfrm>
            <a:off x="533401" y="1066801"/>
            <a:ext cx="3733800" cy="239307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495800" y="1123950"/>
            <a:ext cx="3519488" cy="22288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85801" y="3810001"/>
            <a:ext cx="3581400" cy="2232374"/>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4724400" y="3737692"/>
            <a:ext cx="3352800" cy="217813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smtClean="0"/>
              <a:t>Quasi-Poisson Model</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0" y="990600"/>
            <a:ext cx="6067425" cy="7905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4801" y="1905001"/>
            <a:ext cx="4344181" cy="335279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800600" y="2133600"/>
            <a:ext cx="4144403" cy="914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Quasi-Poisson Model</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219200"/>
            <a:ext cx="3962400" cy="252104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953000" y="1371601"/>
            <a:ext cx="3448703" cy="2204756"/>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81000" y="4038600"/>
            <a:ext cx="3929162" cy="2495549"/>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5029200" y="4038600"/>
            <a:ext cx="3352800" cy="213105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Sig Quasi Model(significant variables)</a:t>
            </a:r>
            <a:endParaRPr lang="en-US" dirty="0"/>
          </a:p>
        </p:txBody>
      </p:sp>
      <p:pic>
        <p:nvPicPr>
          <p:cNvPr id="3074" name="Picture 2"/>
          <p:cNvPicPr>
            <a:picLocks noChangeAspect="1" noChangeArrowheads="1"/>
          </p:cNvPicPr>
          <p:nvPr/>
        </p:nvPicPr>
        <p:blipFill>
          <a:blip r:embed="rId2"/>
          <a:srcRect/>
          <a:stretch>
            <a:fillRect/>
          </a:stretch>
        </p:blipFill>
        <p:spPr bwMode="auto">
          <a:xfrm>
            <a:off x="914400" y="990600"/>
            <a:ext cx="7162800" cy="13430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1" y="2562225"/>
            <a:ext cx="4331551" cy="32289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572000" y="3621093"/>
            <a:ext cx="4287658" cy="102710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838200" y="1676400"/>
            <a:ext cx="7010400" cy="429909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smtClean="0"/>
              <a:t>Negative binomial model</a:t>
            </a:r>
            <a:endParaRPr lang="en-US" dirty="0"/>
          </a:p>
        </p:txBody>
      </p:sp>
      <p:pic>
        <p:nvPicPr>
          <p:cNvPr id="4098" name="Picture 2"/>
          <p:cNvPicPr>
            <a:picLocks noChangeAspect="1" noChangeArrowheads="1"/>
          </p:cNvPicPr>
          <p:nvPr/>
        </p:nvPicPr>
        <p:blipFill>
          <a:blip r:embed="rId2"/>
          <a:srcRect/>
          <a:stretch>
            <a:fillRect/>
          </a:stretch>
        </p:blipFill>
        <p:spPr bwMode="auto">
          <a:xfrm>
            <a:off x="838200" y="609600"/>
            <a:ext cx="5248275" cy="10287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1524000"/>
            <a:ext cx="4223704" cy="32004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876800" y="2590800"/>
            <a:ext cx="4267200" cy="16662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1009650" y="1677194"/>
            <a:ext cx="7124700" cy="43719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Stepwise negative binomial model</a:t>
            </a:r>
            <a:endParaRPr lang="en-US" dirty="0"/>
          </a:p>
        </p:txBody>
      </p:sp>
      <p:pic>
        <p:nvPicPr>
          <p:cNvPr id="5122" name="Picture 2"/>
          <p:cNvPicPr>
            <a:picLocks noChangeAspect="1" noChangeArrowheads="1"/>
          </p:cNvPicPr>
          <p:nvPr/>
        </p:nvPicPr>
        <p:blipFill>
          <a:blip r:embed="rId2"/>
          <a:srcRect/>
          <a:stretch>
            <a:fillRect/>
          </a:stretch>
        </p:blipFill>
        <p:spPr bwMode="auto">
          <a:xfrm>
            <a:off x="1066800" y="914400"/>
            <a:ext cx="5210175" cy="10858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52400" y="2209800"/>
            <a:ext cx="4345650" cy="33147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318663" y="2895600"/>
            <a:ext cx="4672937" cy="18097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228600"/>
            <a:ext cx="8229600" cy="245827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en-US" dirty="0" smtClean="0"/>
              <a:t>4. SELECT MODELS (25 Points) </a:t>
            </a:r>
          </a:p>
          <a:p>
            <a:r>
              <a:rPr lang="en-US" dirty="0" smtClean="0"/>
              <a:t> </a:t>
            </a:r>
          </a:p>
          <a:p>
            <a:r>
              <a:rPr lang="en-US" dirty="0" smtClean="0"/>
              <a:t>Decide on the criteria for selecting the best count regression model. Will you select models with slightly worse performance if it makes more sense or is more parsimonious? Discuss why you selected your models.  </a:t>
            </a:r>
          </a:p>
          <a:p>
            <a:r>
              <a:rPr lang="en-US" dirty="0" smtClean="0"/>
              <a:t> </a:t>
            </a:r>
          </a:p>
          <a:p>
            <a:r>
              <a:rPr lang="en-US" dirty="0" smtClean="0"/>
              <a:t>For the count regression model, will you use a metric such as AIC, average squared error, etc.? Be sure to explain how you can make inferences from the model, and discuss other relevant model output. If you like the multiple linear regression model the best, please say why. However, you must select a count regression model for model deployment. Using the training data set, evaluate the performance of the count regression model. Make predictions using the evaluation data set.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Using Squared Loss to Validate Poisson Model</a:t>
            </a:r>
            <a:endParaRPr lang="en-US" sz="3200" b="1" dirty="0"/>
          </a:p>
        </p:txBody>
      </p:sp>
      <p:pic>
        <p:nvPicPr>
          <p:cNvPr id="6146" name="Picture 2"/>
          <p:cNvPicPr>
            <a:picLocks noGrp="1" noChangeAspect="1" noChangeArrowheads="1"/>
          </p:cNvPicPr>
          <p:nvPr>
            <p:ph idx="1"/>
          </p:nvPr>
        </p:nvPicPr>
        <p:blipFill>
          <a:blip r:embed="rId2"/>
          <a:srcRect/>
          <a:stretch>
            <a:fillRect/>
          </a:stretch>
        </p:blipFill>
        <p:spPr bwMode="auto">
          <a:xfrm>
            <a:off x="990600" y="1295400"/>
            <a:ext cx="4991100" cy="21812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t="3883"/>
          <a:stretch>
            <a:fillRect/>
          </a:stretch>
        </p:blipFill>
        <p:spPr bwMode="auto">
          <a:xfrm>
            <a:off x="1066800" y="3733800"/>
            <a:ext cx="3762375" cy="18859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79438"/>
            <a:ext cx="5943600" cy="715962"/>
          </a:xfrm>
        </p:spPr>
        <p:txBody>
          <a:bodyPr>
            <a:normAutofit fontScale="90000"/>
          </a:bodyPr>
          <a:lstStyle/>
          <a:p>
            <a:r>
              <a:rPr lang="en-US" dirty="0" smtClean="0"/>
              <a:t>Coefficients of Models</a:t>
            </a:r>
            <a:endParaRPr lang="en-US" dirty="0"/>
          </a:p>
        </p:txBody>
      </p:sp>
      <p:pic>
        <p:nvPicPr>
          <p:cNvPr id="7170" name="Picture 2"/>
          <p:cNvPicPr>
            <a:picLocks noGrp="1" noChangeAspect="1" noChangeArrowheads="1"/>
          </p:cNvPicPr>
          <p:nvPr>
            <p:ph idx="1"/>
          </p:nvPr>
        </p:nvPicPr>
        <p:blipFill>
          <a:blip r:embed="rId2"/>
          <a:srcRect t="4651"/>
          <a:stretch>
            <a:fillRect/>
          </a:stretch>
        </p:blipFill>
        <p:spPr bwMode="auto">
          <a:xfrm>
            <a:off x="1143000" y="1752600"/>
            <a:ext cx="6362700" cy="3124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315200" cy="685800"/>
          </a:xfrm>
        </p:spPr>
        <p:txBody>
          <a:bodyPr>
            <a:normAutofit fontScale="90000"/>
          </a:bodyPr>
          <a:lstStyle/>
          <a:p>
            <a:r>
              <a:rPr lang="en-US" dirty="0" smtClean="0"/>
              <a:t>Using ANOVA to Evaluate Models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762000" y="914400"/>
            <a:ext cx="6772275" cy="9906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62000" y="1981200"/>
            <a:ext cx="7620000" cy="456120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Sig_Quasi_P_Model</a:t>
            </a:r>
            <a:r>
              <a:rPr lang="en-US" dirty="0" smtClean="0"/>
              <a:t> is the Best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models have similar NULL deviance and residual deviance values.  </a:t>
            </a:r>
          </a:p>
          <a:p>
            <a:r>
              <a:rPr lang="en-US" dirty="0" smtClean="0"/>
              <a:t>Also, </a:t>
            </a:r>
            <a:r>
              <a:rPr lang="en-US" dirty="0" smtClean="0"/>
              <a:t>p</a:t>
            </a:r>
            <a:r>
              <a:rPr lang="en-US" dirty="0" smtClean="0"/>
              <a:t>redicted </a:t>
            </a:r>
            <a:r>
              <a:rPr lang="en-US" dirty="0" smtClean="0"/>
              <a:t>count for all the models do have similar distributions as seen </a:t>
            </a:r>
            <a:r>
              <a:rPr lang="en-US" dirty="0" smtClean="0"/>
              <a:t>according to the histograms.</a:t>
            </a:r>
          </a:p>
          <a:p>
            <a:r>
              <a:rPr lang="en-US" dirty="0" err="1" smtClean="0"/>
              <a:t>Sig_quasi_p_model</a:t>
            </a:r>
            <a:r>
              <a:rPr lang="en-US" dirty="0" smtClean="0"/>
              <a:t> is </a:t>
            </a:r>
            <a:r>
              <a:rPr lang="en-US" dirty="0" smtClean="0"/>
              <a:t>simpler than </a:t>
            </a:r>
            <a:r>
              <a:rPr lang="en-US" dirty="0" err="1" smtClean="0"/>
              <a:t>quassi</a:t>
            </a:r>
            <a:r>
              <a:rPr lang="en-US" dirty="0" smtClean="0"/>
              <a:t> </a:t>
            </a:r>
            <a:r>
              <a:rPr lang="en-US" dirty="0" err="1" smtClean="0"/>
              <a:t>poisson</a:t>
            </a:r>
            <a:r>
              <a:rPr lang="en-US" dirty="0" smtClean="0"/>
              <a:t> model. We believe the </a:t>
            </a:r>
            <a:r>
              <a:rPr lang="en-US" dirty="0" err="1" smtClean="0"/>
              <a:t>sig_quasi_p_model</a:t>
            </a:r>
            <a:r>
              <a:rPr lang="en-US" dirty="0" smtClean="0"/>
              <a:t> models fits the data better than other models. </a:t>
            </a:r>
            <a:r>
              <a:rPr lang="en-US" dirty="0" smtClean="0"/>
              <a:t>Since </a:t>
            </a:r>
            <a:r>
              <a:rPr lang="en-US" dirty="0" smtClean="0"/>
              <a:t>we have under dispersion, we are not </a:t>
            </a:r>
            <a:r>
              <a:rPr lang="en-US" dirty="0" smtClean="0"/>
              <a:t>selecting </a:t>
            </a:r>
            <a:r>
              <a:rPr lang="en-US" dirty="0" smtClean="0"/>
              <a:t>negative </a:t>
            </a:r>
            <a:r>
              <a:rPr lang="en-US" dirty="0" smtClean="0"/>
              <a:t>binomial </a:t>
            </a:r>
            <a:r>
              <a:rPr lang="en-US" dirty="0" smtClean="0"/>
              <a:t>model.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381000" y="304800"/>
            <a:ext cx="8143875" cy="27908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57200" y="3429000"/>
            <a:ext cx="4848225" cy="315104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5486400" cy="411162"/>
          </a:xfrm>
        </p:spPr>
        <p:txBody>
          <a:bodyPr>
            <a:normAutofit fontScale="90000"/>
          </a:bodyPr>
          <a:lstStyle/>
          <a:p>
            <a:r>
              <a:rPr lang="en-US" dirty="0" smtClean="0"/>
              <a:t>Overview Train Data</a:t>
            </a:r>
            <a:endParaRPr lang="en-US" dirty="0"/>
          </a:p>
        </p:txBody>
      </p:sp>
      <p:pic>
        <p:nvPicPr>
          <p:cNvPr id="6146" name="Picture 2"/>
          <p:cNvPicPr>
            <a:picLocks noGrp="1" noChangeAspect="1" noChangeArrowheads="1"/>
          </p:cNvPicPr>
          <p:nvPr>
            <p:ph idx="1"/>
          </p:nvPr>
        </p:nvPicPr>
        <p:blipFill>
          <a:blip r:embed="rId2"/>
          <a:srcRect t="28561"/>
          <a:stretch>
            <a:fillRect/>
          </a:stretch>
        </p:blipFill>
        <p:spPr bwMode="auto">
          <a:xfrm>
            <a:off x="533400" y="2286000"/>
            <a:ext cx="7924800" cy="3621295"/>
          </a:xfrm>
          <a:prstGeom prst="rect">
            <a:avLst/>
          </a:prstGeom>
          <a:noFill/>
          <a:ln w="9525">
            <a:noFill/>
            <a:miter lim="800000"/>
            <a:headEnd/>
            <a:tailEnd/>
          </a:ln>
          <a:effectLst/>
        </p:spPr>
      </p:pic>
      <p:sp>
        <p:nvSpPr>
          <p:cNvPr id="6" name="TextBox 5"/>
          <p:cNvSpPr txBox="1"/>
          <p:nvPr/>
        </p:nvSpPr>
        <p:spPr>
          <a:xfrm>
            <a:off x="533400" y="1143000"/>
            <a:ext cx="6477000" cy="1477328"/>
          </a:xfrm>
          <a:prstGeom prst="rect">
            <a:avLst/>
          </a:prstGeom>
          <a:noFill/>
        </p:spPr>
        <p:txBody>
          <a:bodyPr wrap="square" rtlCol="0">
            <a:spAutoFit/>
          </a:bodyPr>
          <a:lstStyle/>
          <a:p>
            <a:r>
              <a:rPr lang="en-US" dirty="0" smtClean="0"/>
              <a:t>Train data has 12795 rows and 16 columns.</a:t>
            </a:r>
          </a:p>
          <a:p>
            <a:r>
              <a:rPr lang="en-US" dirty="0" smtClean="0"/>
              <a:t>Besides, Label Appeal, </a:t>
            </a:r>
            <a:r>
              <a:rPr lang="en-US" dirty="0" err="1" smtClean="0"/>
              <a:t>AcidIndex</a:t>
            </a:r>
            <a:r>
              <a:rPr lang="en-US" dirty="0" smtClean="0"/>
              <a:t> and Stars are ordinal variables with transforming into integers.   Other explanatory variables are numerical variables.  TARGET is integer which records the number of box win being sold.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533400" y="838200"/>
            <a:ext cx="8229600" cy="4512733"/>
          </a:xfrm>
          <a:prstGeom prst="rect">
            <a:avLst/>
          </a:prstGeom>
          <a:noFill/>
          <a:ln w="9525">
            <a:noFill/>
            <a:miter lim="800000"/>
            <a:headEnd/>
            <a:tailEnd/>
          </a:ln>
          <a:effectLst/>
        </p:spPr>
      </p:pic>
      <p:sp>
        <p:nvSpPr>
          <p:cNvPr id="5" name="TextBox 4"/>
          <p:cNvSpPr txBox="1"/>
          <p:nvPr/>
        </p:nvSpPr>
        <p:spPr>
          <a:xfrm>
            <a:off x="152400" y="5410200"/>
            <a:ext cx="8763000" cy="1477328"/>
          </a:xfrm>
          <a:prstGeom prst="rect">
            <a:avLst/>
          </a:prstGeom>
          <a:noFill/>
        </p:spPr>
        <p:txBody>
          <a:bodyPr wrap="square" rtlCol="0">
            <a:spAutoFit/>
          </a:bodyPr>
          <a:lstStyle/>
          <a:p>
            <a:r>
              <a:rPr lang="en-US" dirty="0" smtClean="0"/>
              <a:t>All  independent variables are </a:t>
            </a:r>
            <a:r>
              <a:rPr lang="en-US" dirty="0" err="1" smtClean="0"/>
              <a:t>continous</a:t>
            </a:r>
            <a:r>
              <a:rPr lang="en-US" dirty="0" smtClean="0"/>
              <a:t>, except variables of `</a:t>
            </a:r>
            <a:r>
              <a:rPr lang="en-US" dirty="0" err="1" smtClean="0"/>
              <a:t>LabelAppeal</a:t>
            </a:r>
            <a:r>
              <a:rPr lang="en-US" dirty="0" smtClean="0"/>
              <a:t>`, `</a:t>
            </a:r>
            <a:r>
              <a:rPr lang="en-US" dirty="0" err="1" smtClean="0"/>
              <a:t>AcidIndex</a:t>
            </a:r>
            <a:r>
              <a:rPr lang="en-US" dirty="0" smtClean="0"/>
              <a:t>` and `STARS` are ordinal.  These three ordinal variables represented by numeric values in logical order. The distances between categories/values can be considered equal . So these variables can be used in modeling as numeric variables.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of Missing Data</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293628" y="1600200"/>
            <a:ext cx="6556743"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all variables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044931" y="1600200"/>
            <a:ext cx="7054138"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of 3 ordinal variables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66787" y="1605756"/>
            <a:ext cx="7210425" cy="4514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0" y="304800"/>
            <a:ext cx="8991600" cy="268261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438</Words>
  <Application>Microsoft Office PowerPoint</Application>
  <PresentationFormat>On-screen Show (4:3)</PresentationFormat>
  <Paragraphs>40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DATA 621 HW5 </vt:lpstr>
      <vt:lpstr>Slide 2</vt:lpstr>
      <vt:lpstr>Slide 3</vt:lpstr>
      <vt:lpstr>Overview Train Data</vt:lpstr>
      <vt:lpstr>Slide 5</vt:lpstr>
      <vt:lpstr>4% of Missing Data</vt:lpstr>
      <vt:lpstr>Histogram of all variables</vt:lpstr>
      <vt:lpstr>Box plot of 3 ordinal variables</vt:lpstr>
      <vt:lpstr>Slide 9</vt:lpstr>
      <vt:lpstr>Using Mice Package for Missing Data</vt:lpstr>
      <vt:lpstr>No Missing Data</vt:lpstr>
      <vt:lpstr>Treat Outliers</vt:lpstr>
      <vt:lpstr>Correlation Plot</vt:lpstr>
      <vt:lpstr>Slide 14</vt:lpstr>
      <vt:lpstr>Split Train Data</vt:lpstr>
      <vt:lpstr>Slide 16</vt:lpstr>
      <vt:lpstr>Poisson full_model</vt:lpstr>
      <vt:lpstr>Plots of full_model</vt:lpstr>
      <vt:lpstr>Poisson reduced_model</vt:lpstr>
      <vt:lpstr>Plots of reduced_model</vt:lpstr>
      <vt:lpstr>Negative Binomial Model</vt:lpstr>
      <vt:lpstr>Plot of Negative Binomial Model </vt:lpstr>
      <vt:lpstr>Quasi-Poisson Model</vt:lpstr>
      <vt:lpstr>Plot of Quasi-Poisson Model</vt:lpstr>
      <vt:lpstr>Sig Quasi Model(significant variables)</vt:lpstr>
      <vt:lpstr>Slide 26</vt:lpstr>
      <vt:lpstr>Negative binomial model</vt:lpstr>
      <vt:lpstr>Slide 28</vt:lpstr>
      <vt:lpstr>Stepwise negative binomial model</vt:lpstr>
      <vt:lpstr>Slide 30</vt:lpstr>
      <vt:lpstr>Using Squared Loss to Validate Poisson Model</vt:lpstr>
      <vt:lpstr>Coefficients of Models</vt:lpstr>
      <vt:lpstr>Using ANOVA to Evaluate Models </vt:lpstr>
      <vt:lpstr>Sig_Quasi_P_Model is the Best</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HW5</dc:title>
  <dc:creator>admin</dc:creator>
  <cp:lastModifiedBy>admin</cp:lastModifiedBy>
  <cp:revision>7</cp:revision>
  <dcterms:created xsi:type="dcterms:W3CDTF">2019-04-30T14:27:16Z</dcterms:created>
  <dcterms:modified xsi:type="dcterms:W3CDTF">2019-05-15T08:18:39Z</dcterms:modified>
</cp:coreProperties>
</file>