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5" r:id="rId8"/>
    <p:sldId id="266" r:id="rId9"/>
    <p:sldId id="267" r:id="rId10"/>
    <p:sldId id="260" r:id="rId11"/>
    <p:sldId id="261" r:id="rId12"/>
    <p:sldId id="268" r:id="rId13"/>
    <p:sldId id="269" r:id="rId14"/>
    <p:sldId id="270" r:id="rId15"/>
    <p:sldId id="271"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555" autoAdjust="0"/>
    <p:restoredTop sz="94660"/>
  </p:normalViewPr>
  <p:slideViewPr>
    <p:cSldViewPr>
      <p:cViewPr varScale="1">
        <p:scale>
          <a:sx n="83" d="100"/>
          <a:sy n="83" d="100"/>
        </p:scale>
        <p:origin x="-163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0E5C19-BC09-47BB-9CB4-BF990CBBB8C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2E034-A3F6-4274-A5EF-6504ECB4808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0E5C19-BC09-47BB-9CB4-BF990CBBB8C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2E034-A3F6-4274-A5EF-6504ECB480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0E5C19-BC09-47BB-9CB4-BF990CBBB8C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2E034-A3F6-4274-A5EF-6504ECB4808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0E5C19-BC09-47BB-9CB4-BF990CBBB8C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2E034-A3F6-4274-A5EF-6504ECB4808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0E5C19-BC09-47BB-9CB4-BF990CBBB8C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2E034-A3F6-4274-A5EF-6504ECB4808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0E5C19-BC09-47BB-9CB4-BF990CBBB8CC}"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2E034-A3F6-4274-A5EF-6504ECB4808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0E5C19-BC09-47BB-9CB4-BF990CBBB8CC}"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E2E034-A3F6-4274-A5EF-6504ECB4808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0E5C19-BC09-47BB-9CB4-BF990CBBB8CC}" type="datetimeFigureOut">
              <a:rPr lang="en-US" smtClean="0"/>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E2E034-A3F6-4274-A5EF-6504ECB4808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E5C19-BC09-47BB-9CB4-BF990CBBB8CC}" type="datetimeFigureOut">
              <a:rPr lang="en-US" smtClean="0"/>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E2E034-A3F6-4274-A5EF-6504ECB4808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0E5C19-BC09-47BB-9CB4-BF990CBBB8CC}"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2E034-A3F6-4274-A5EF-6504ECB4808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0E5C19-BC09-47BB-9CB4-BF990CBBB8CC}"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2E034-A3F6-4274-A5EF-6504ECB4808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0E5C19-BC09-47BB-9CB4-BF990CBBB8CC}" type="datetimeFigureOut">
              <a:rPr lang="en-US" smtClean="0"/>
              <a:t>4/2/2019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2E034-A3F6-4274-A5EF-6504ECB4808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621 Homework 3</a:t>
            </a:r>
            <a:endParaRPr lang="en-US" dirty="0"/>
          </a:p>
        </p:txBody>
      </p:sp>
      <p:sp>
        <p:nvSpPr>
          <p:cNvPr id="3" name="Subtitle 2"/>
          <p:cNvSpPr>
            <a:spLocks noGrp="1"/>
          </p:cNvSpPr>
          <p:nvPr>
            <p:ph type="subTitle" idx="1"/>
          </p:nvPr>
        </p:nvSpPr>
        <p:spPr/>
        <p:txBody>
          <a:bodyPr/>
          <a:lstStyle/>
          <a:p>
            <a:r>
              <a:rPr lang="en-US" dirty="0" smtClean="0"/>
              <a:t>Critical Thinking Group 1</a:t>
            </a:r>
          </a:p>
          <a:p>
            <a:r>
              <a:rPr lang="en-US" dirty="0" smtClean="0"/>
              <a:t>Slides organized by Jun Pan</a:t>
            </a:r>
          </a:p>
          <a:p>
            <a:r>
              <a:rPr lang="en-US" dirty="0" smtClean="0"/>
              <a:t>04022019</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DATA PREPARATION (25 Points)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Describe how you have transformed the data by changing the original variables or creating new variables. If you did transform the data or create new variables, discuss why you did this. Here are some possible transformations. </a:t>
            </a:r>
          </a:p>
          <a:p>
            <a:endParaRPr lang="en-US" dirty="0" smtClean="0"/>
          </a:p>
          <a:p>
            <a:r>
              <a:rPr lang="en-US" dirty="0" smtClean="0"/>
              <a:t>a. Fix missing values (maybe with a Mean or Median value) </a:t>
            </a:r>
          </a:p>
          <a:p>
            <a:r>
              <a:rPr lang="en-US" dirty="0" smtClean="0"/>
              <a:t>b. Create flags to suggest if a variable was missing </a:t>
            </a:r>
          </a:p>
          <a:p>
            <a:r>
              <a:rPr lang="en-US" dirty="0" smtClean="0"/>
              <a:t>c. Transform data by putting it into buckets </a:t>
            </a:r>
          </a:p>
          <a:p>
            <a:r>
              <a:rPr lang="en-US" dirty="0" smtClean="0"/>
              <a:t>d. Mathematical transforms such as log or square root (or use Box-Cox) </a:t>
            </a:r>
          </a:p>
          <a:p>
            <a:r>
              <a:rPr lang="en-US" dirty="0" smtClean="0"/>
              <a:t>e. Combine variables (such as ratios or adding or multiplying) to create new variables </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BUILD MODELS (25 Points)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Using the training data, build at least three different binary logistic regression models, using different variables (or the same variables with different transformations). You may select the variables manually, use an approach such as Forward or Stepwise, use a different approach, or use a combination of techniques. Describe the techniques you used. If you manually selected a variable for inclusion into the model or exclusion into the model, indicate why this was done. </a:t>
            </a:r>
          </a:p>
          <a:p>
            <a:r>
              <a:rPr lang="en-US" dirty="0" smtClean="0"/>
              <a:t> </a:t>
            </a:r>
          </a:p>
          <a:p>
            <a:r>
              <a:rPr lang="en-US" dirty="0" smtClean="0"/>
              <a:t>Be sure to explain how you can make inferences from the model, as well as discuss other relevant model output. Discuss the coefficients in the models, do they make sense? Are you keeping the model even though it is counter intuitive? Why? The boss needs to know.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457200" y="533400"/>
            <a:ext cx="6391275" cy="11049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33400" y="1752600"/>
            <a:ext cx="4739923" cy="46672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
          <p:cNvPicPr>
            <a:picLocks noGrp="1" noChangeAspect="1" noChangeArrowheads="1"/>
          </p:cNvPicPr>
          <p:nvPr>
            <p:ph idx="1"/>
          </p:nvPr>
        </p:nvPicPr>
        <p:blipFill>
          <a:blip r:embed="rId2"/>
          <a:srcRect/>
          <a:stretch>
            <a:fillRect/>
          </a:stretch>
        </p:blipFill>
        <p:spPr bwMode="auto">
          <a:xfrm>
            <a:off x="457200" y="1524000"/>
            <a:ext cx="8229600" cy="222208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228600" y="609600"/>
            <a:ext cx="8229600" cy="107115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304800" y="1600200"/>
            <a:ext cx="6038850" cy="496604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457200" y="762000"/>
            <a:ext cx="6905625" cy="159067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533399" y="2185172"/>
            <a:ext cx="5257801" cy="448997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SELECT MODELS (25 Points)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Decide on the criteria for selecting the best binary logistic regression model. Will you select models with slightly worse performance if it makes more sense or is more parsimonious? Discuss why you selected your models.  </a:t>
            </a:r>
          </a:p>
          <a:p>
            <a:r>
              <a:rPr lang="en-US" dirty="0" smtClean="0"/>
              <a:t> </a:t>
            </a:r>
          </a:p>
          <a:p>
            <a:r>
              <a:rPr lang="en-US" dirty="0" smtClean="0"/>
              <a:t>For the binary logistic regression model, will you use a metric such as log likelihood, AIC, ROC curve, etc.? Using the training data set, evaluate the binary logistic regression model based on (a) accuracy, (b) classification error rate, (c) precision, (d) sensitivity, (e) specificity, (f) F1 score, (g) AUC, and (h) confusion matrix. Make predictions using the evaluation data set.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this homework assignment, you will explore, analyze and model a data set containing information on crime for various neighborhoods of a major city. Each record has a response variable indicating whether or not the crime rate is above the median crime rate (1) or not (0). </a:t>
            </a:r>
          </a:p>
          <a:p>
            <a:endParaRPr lang="en-US" dirty="0" smtClean="0"/>
          </a:p>
          <a:p>
            <a:r>
              <a:rPr lang="en-US" dirty="0" smtClean="0"/>
              <a:t>Your objective is to build a binary logistic regression model on the training data set to predict whether the neighborhood will be at risk for high crime levels. You will provide classifications and probabilities for the evaluation data set using your binary logistic regression model. You can only use the variables given to you (or variables that you derive from the variables provided). Below is a short description of the variables of interest in the data set: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(1)  </a:t>
            </a:r>
            <a:r>
              <a:rPr lang="en-US" dirty="0" err="1" smtClean="0"/>
              <a:t>zn</a:t>
            </a:r>
            <a:r>
              <a:rPr lang="en-US" dirty="0" smtClean="0"/>
              <a:t>: proportion of residential land zoned for large lots (over 25000 square feet) (predictor variable) </a:t>
            </a:r>
          </a:p>
          <a:p>
            <a:r>
              <a:rPr lang="en-US" dirty="0" smtClean="0"/>
              <a:t>(2)  </a:t>
            </a:r>
            <a:r>
              <a:rPr lang="en-US" dirty="0" err="1" smtClean="0"/>
              <a:t>indus</a:t>
            </a:r>
            <a:r>
              <a:rPr lang="en-US" dirty="0" smtClean="0"/>
              <a:t>: proportion of non-retail business acres per suburb (predictor variable) </a:t>
            </a:r>
          </a:p>
          <a:p>
            <a:r>
              <a:rPr lang="en-US" dirty="0" smtClean="0"/>
              <a:t>(3)  </a:t>
            </a:r>
            <a:r>
              <a:rPr lang="en-US" dirty="0" err="1" smtClean="0"/>
              <a:t>chas</a:t>
            </a:r>
            <a:r>
              <a:rPr lang="en-US" dirty="0" smtClean="0"/>
              <a:t>: a dummy var. for whether the suburb borders the Charles River (1) or not (0) (predictor variable) </a:t>
            </a:r>
          </a:p>
          <a:p>
            <a:r>
              <a:rPr lang="en-US" dirty="0" smtClean="0"/>
              <a:t>(4)  </a:t>
            </a:r>
            <a:r>
              <a:rPr lang="en-US" dirty="0" err="1" smtClean="0"/>
              <a:t>nox</a:t>
            </a:r>
            <a:r>
              <a:rPr lang="en-US" dirty="0" smtClean="0"/>
              <a:t>: nitrogen oxides concentration (parts per 10 million) (predictor variable) (5)  </a:t>
            </a:r>
            <a:r>
              <a:rPr lang="en-US" dirty="0" err="1" smtClean="0"/>
              <a:t>rm</a:t>
            </a:r>
            <a:r>
              <a:rPr lang="en-US" dirty="0" smtClean="0"/>
              <a:t>: average number of rooms per dwelling (predictor variable) </a:t>
            </a:r>
          </a:p>
          <a:p>
            <a:r>
              <a:rPr lang="en-US" dirty="0" smtClean="0"/>
              <a:t>(6)  age: proportion of owner-occupied units built prior to 1940 (predictor variable) </a:t>
            </a:r>
          </a:p>
          <a:p>
            <a:r>
              <a:rPr lang="en-US" dirty="0" smtClean="0"/>
              <a:t>(7)  </a:t>
            </a:r>
            <a:r>
              <a:rPr lang="en-US" dirty="0" err="1" smtClean="0"/>
              <a:t>dis</a:t>
            </a:r>
            <a:r>
              <a:rPr lang="en-US" dirty="0" smtClean="0"/>
              <a:t>: weighted mean of distances to five Boston employment centers (predictor variable) </a:t>
            </a:r>
          </a:p>
          <a:p>
            <a:r>
              <a:rPr lang="en-US" dirty="0" smtClean="0"/>
              <a:t>(8)  </a:t>
            </a:r>
            <a:r>
              <a:rPr lang="en-US" dirty="0" err="1" smtClean="0"/>
              <a:t>rad</a:t>
            </a:r>
            <a:r>
              <a:rPr lang="en-US" dirty="0" smtClean="0"/>
              <a:t>: index of accessibility to radial highways (predictor variable) </a:t>
            </a:r>
          </a:p>
          <a:p>
            <a:r>
              <a:rPr lang="en-US" dirty="0" smtClean="0"/>
              <a:t>(9)  tax: full-value property-tax rate per $10,000 (predictor variable) </a:t>
            </a:r>
          </a:p>
          <a:p>
            <a:r>
              <a:rPr lang="en-US" dirty="0" smtClean="0"/>
              <a:t>(10)  </a:t>
            </a:r>
            <a:r>
              <a:rPr lang="en-US" dirty="0" err="1" smtClean="0"/>
              <a:t>ptratio</a:t>
            </a:r>
            <a:r>
              <a:rPr lang="en-US" dirty="0" smtClean="0"/>
              <a:t>: pupil-teacher ratio by town (predictor variable)  </a:t>
            </a:r>
          </a:p>
          <a:p>
            <a:r>
              <a:rPr lang="en-US" dirty="0" smtClean="0"/>
              <a:t>(11) black: 1000(</a:t>
            </a:r>
            <a:r>
              <a:rPr lang="en-US" dirty="0" err="1" smtClean="0"/>
              <a:t>Bk</a:t>
            </a:r>
            <a:r>
              <a:rPr lang="en-US" dirty="0" smtClean="0"/>
              <a:t> - 0.63)2 where </a:t>
            </a:r>
            <a:r>
              <a:rPr lang="en-US" dirty="0" err="1" smtClean="0"/>
              <a:t>Bk</a:t>
            </a:r>
            <a:r>
              <a:rPr lang="en-US" dirty="0" smtClean="0"/>
              <a:t> is the proportion of blacks by town (predictor variable)  </a:t>
            </a:r>
          </a:p>
          <a:p>
            <a:r>
              <a:rPr lang="en-US" dirty="0" smtClean="0"/>
              <a:t>(12) </a:t>
            </a:r>
            <a:r>
              <a:rPr lang="en-US" dirty="0" err="1" smtClean="0"/>
              <a:t>lstat</a:t>
            </a:r>
            <a:r>
              <a:rPr lang="en-US" dirty="0" smtClean="0"/>
              <a:t>: lower status of the population (percent) (predictor variable)  </a:t>
            </a:r>
          </a:p>
          <a:p>
            <a:r>
              <a:rPr lang="en-US" dirty="0" smtClean="0"/>
              <a:t>(13) </a:t>
            </a:r>
            <a:r>
              <a:rPr lang="en-US" dirty="0" err="1" smtClean="0"/>
              <a:t>medv</a:t>
            </a:r>
            <a:r>
              <a:rPr lang="en-US" dirty="0" smtClean="0"/>
              <a:t>: median value of owner-occupied homes in $1000s (predictor variable) </a:t>
            </a:r>
          </a:p>
          <a:p>
            <a:endParaRPr lang="en-US" dirty="0"/>
          </a:p>
          <a:p>
            <a:endParaRPr lang="en-US" dirty="0" smtClean="0"/>
          </a:p>
          <a:p>
            <a:r>
              <a:rPr lang="en-US" dirty="0" smtClean="0"/>
              <a:t>(14) target: whether the crime rate is above the median crime rate (1) or not (0) (response variable)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DATA EXPLORATION (25 Points)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t>
            </a:r>
          </a:p>
          <a:p>
            <a:r>
              <a:rPr lang="en-US" dirty="0" smtClean="0"/>
              <a:t>Describe the size and the variables in the crime training data set. Consider that too much detail will cause a manager to lose interest while too little detail will make the manager consider that you aren’t doing your job. Some suggestions are given below. Please do NOT treat this as a check list of things to do to complete the assignment. You should have your own thoughts on what to tell the boss. </a:t>
            </a:r>
          </a:p>
          <a:p>
            <a:r>
              <a:rPr lang="en-US" dirty="0" smtClean="0"/>
              <a:t>These are just ideas.</a:t>
            </a:r>
          </a:p>
          <a:p>
            <a:r>
              <a:rPr lang="en-US" dirty="0" smtClean="0"/>
              <a:t> a. Mean / Standard Deviation / Median </a:t>
            </a:r>
          </a:p>
          <a:p>
            <a:r>
              <a:rPr lang="en-US" dirty="0" smtClean="0"/>
              <a:t>b. Bar Chart or Box Plot of the data </a:t>
            </a:r>
          </a:p>
          <a:p>
            <a:r>
              <a:rPr lang="en-US" dirty="0" smtClean="0"/>
              <a:t>c. Is the data correlated to the target variable (or to other variables?) </a:t>
            </a:r>
          </a:p>
          <a:p>
            <a:r>
              <a:rPr lang="en-US" dirty="0" smtClean="0"/>
              <a:t>d. Are any of the variables missing and need to be imputed “fixed”?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Data</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219200"/>
            <a:ext cx="8229600" cy="145228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57200" y="2667000"/>
            <a:ext cx="7432527" cy="39624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457200" y="1998871"/>
            <a:ext cx="8229600" cy="372862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No missing data in train set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295400" y="1219200"/>
            <a:ext cx="5032775" cy="3733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71450" y="5162550"/>
            <a:ext cx="8972550" cy="16954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685800" y="533400"/>
            <a:ext cx="2095500" cy="15240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685800" y="2188865"/>
            <a:ext cx="6481763" cy="466913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304800" y="838200"/>
            <a:ext cx="3657600" cy="29432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114800" y="838200"/>
            <a:ext cx="4689778" cy="29718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4191000" y="3810000"/>
            <a:ext cx="4519613" cy="1081667"/>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974</Words>
  <Application>Microsoft Office PowerPoint</Application>
  <PresentationFormat>On-screen Show (4:3)</PresentationFormat>
  <Paragraphs>50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DATA 621 Homework 3</vt:lpstr>
      <vt:lpstr>Overview</vt:lpstr>
      <vt:lpstr>Variables </vt:lpstr>
      <vt:lpstr>1. DATA EXPLORATION (25 Points) </vt:lpstr>
      <vt:lpstr>Review Data</vt:lpstr>
      <vt:lpstr>Slide 6</vt:lpstr>
      <vt:lpstr>No missing data in train set</vt:lpstr>
      <vt:lpstr>Slide 8</vt:lpstr>
      <vt:lpstr>Slide 9</vt:lpstr>
      <vt:lpstr>2. DATA PREPARATION (25 Points) </vt:lpstr>
      <vt:lpstr>3. BUILD MODELS (25 Points) </vt:lpstr>
      <vt:lpstr>Slide 12</vt:lpstr>
      <vt:lpstr>Slide 13</vt:lpstr>
      <vt:lpstr>Slide 14</vt:lpstr>
      <vt:lpstr>Slide 15</vt:lpstr>
      <vt:lpstr>4. SELECT MODELS (25 Points)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621 Homework 3</dc:title>
  <dc:creator>admin</dc:creator>
  <cp:lastModifiedBy>admin</cp:lastModifiedBy>
  <cp:revision>2</cp:revision>
  <dcterms:created xsi:type="dcterms:W3CDTF">2019-04-02T22:43:53Z</dcterms:created>
  <dcterms:modified xsi:type="dcterms:W3CDTF">2019-04-02T23:31:41Z</dcterms:modified>
</cp:coreProperties>
</file>