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1" r:id="rId4"/>
    <p:sldId id="287" r:id="rId5"/>
    <p:sldId id="28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4D9DB-4D8A-4E80-97F6-72FC74554FE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C2F55-25F5-4B68-823C-AB56AB842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8E20-0BA1-4FCD-B1D5-2C8E933563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35D0-72A1-45AF-AAFC-7A7440E2EA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C0C1-0BA3-4882-896F-FA097F652E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6997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Build Models to Predict White Wine Quality by Data Mining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/>
              <a:t>from Physicochemical Properties of Wine Quality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Critical Thinking Group1</a:t>
            </a:r>
          </a:p>
          <a:p>
            <a:r>
              <a:rPr lang="en-US" sz="2800" dirty="0" smtClean="0"/>
              <a:t>Data 621 Final Project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1. Continue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100586"/>
            <a:ext cx="2971800" cy="22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143000"/>
            <a:ext cx="28507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19200"/>
            <a:ext cx="277550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3. means of different variable by score of wine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954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6.73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6.67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6.44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26.63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36.43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35.65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34.12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36.62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total.sulfur.dioxide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130.23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137.04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125.1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alcohol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10.57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11.36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4.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variables by score of quality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1972"/>
            <a:ext cx="21486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98172"/>
            <a:ext cx="210232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621972"/>
            <a:ext cx="220021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621972"/>
            <a:ext cx="220087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199" y="2993572"/>
            <a:ext cx="221789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2993572"/>
            <a:ext cx="2133600" cy="132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993573"/>
            <a:ext cx="20774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993572"/>
            <a:ext cx="2133600" cy="13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5800" y="4365173"/>
            <a:ext cx="2133599" cy="134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4365172"/>
            <a:ext cx="2057400" cy="1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62200" y="4365172"/>
            <a:ext cx="2104609" cy="129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4953000" cy="7159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5. Correlations between variables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06158"/>
            <a:ext cx="5334000" cy="50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162800" cy="9445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6.  Summary of analysis of ordinal logistic regression model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all variables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2350"/>
          <a:stretch>
            <a:fillRect/>
          </a:stretch>
        </p:blipFill>
        <p:spPr bwMode="auto">
          <a:xfrm>
            <a:off x="1905000" y="1432534"/>
            <a:ext cx="5334000" cy="475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7. Comparing association of variables with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1175" y="1600200"/>
            <a:ext cx="5581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086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8. Slightly increase of residual deviance and AIC values in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0677" y="1600200"/>
            <a:ext cx="65626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652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9.  Significant association with quality scores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600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620000" cy="9445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10.  Correlation matrix of wine quality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showing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collinearity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between variables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467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lowchart: Process 4"/>
          <p:cNvSpPr/>
          <p:nvPr/>
        </p:nvSpPr>
        <p:spPr>
          <a:xfrm>
            <a:off x="5562600" y="2438400"/>
            <a:ext cx="1143000" cy="152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667000" y="4495800"/>
            <a:ext cx="1143000" cy="152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914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11. Scatter plot showing correlations between density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residual.sugar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/alcohol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384904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14600"/>
            <a:ext cx="38299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Vinho</a:t>
            </a:r>
            <a:r>
              <a:rPr lang="en-US" dirty="0" smtClean="0"/>
              <a:t> Verde exclusively produced in the demarcated region of </a:t>
            </a:r>
            <a:r>
              <a:rPr lang="en-US" dirty="0" err="1" smtClean="0"/>
              <a:t>Vinho</a:t>
            </a:r>
            <a:r>
              <a:rPr lang="en-US" dirty="0" smtClean="0"/>
              <a:t> Verde in northwestern Portugal.  It is only produced from the indigenous grape varieties of the region, preserving its </a:t>
            </a:r>
            <a:r>
              <a:rPr lang="en-US" dirty="0" err="1" smtClean="0"/>
              <a:t>typicity</a:t>
            </a:r>
            <a:r>
              <a:rPr lang="en-US" dirty="0" smtClean="0"/>
              <a:t> of aromas and flavors as unique in the world of wine. </a:t>
            </a:r>
          </a:p>
          <a:p>
            <a:r>
              <a:rPr lang="en-US" dirty="0" smtClean="0"/>
              <a:t>There are many psychochemical tests involved behind the quality of wine. Our goal is to predict the wine quality based on various psychochemical tests.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12.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Justification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collinearity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ordinal logistic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8242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581400"/>
            <a:ext cx="3486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5105400" cy="76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13. Confusion Matrix of Model 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3048000" cy="301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267200"/>
            <a:ext cx="7753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5410200" cy="80803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14.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full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tbao\Desktop\knn update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6526" y="1600200"/>
            <a:ext cx="519094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248400" cy="609600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15. Confusion matrix and statistics of k-NN full model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tbao\Desktop\confusion matrix tw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86400"/>
            <a:ext cx="6183278" cy="485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49530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16.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reduced model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6941" y="1066800"/>
            <a:ext cx="6173059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Table 18A. Compare major parameters of different models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 full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 reduced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log.  Full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0.62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95% CI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0.59-0.64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0.58-0.62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0.50-0.55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P Value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&lt;2.2e-16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&lt;2.2e-16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&lt;3.86e-9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Kappa value</a:t>
                      </a:r>
                      <a:endParaRPr lang="en-US" b="0" i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000625"/>
            <a:ext cx="7400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950574"/>
            <a:ext cx="7462118" cy="207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7090" y="1295400"/>
            <a:ext cx="731211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8"/>
            <a:ext cx="84582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Table 18B. Compare statistics by classes in different models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828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KNN Full Model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5814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KNN Reduced 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2578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Ordered</a:t>
            </a:r>
          </a:p>
          <a:p>
            <a:r>
              <a:rPr lang="en-US" b="1" dirty="0" smtClean="0"/>
              <a:t>Logistic 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4495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19.  Mosaic plot of model 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0287" y="2133600"/>
            <a:ext cx="45434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Quality </a:t>
            </a:r>
            <a:r>
              <a:rPr lang="en-US" dirty="0"/>
              <a:t>of wine can be predicted by the following variables:  “alcohol”, “</a:t>
            </a:r>
            <a:r>
              <a:rPr lang="en-US" dirty="0" err="1"/>
              <a:t>residual.sugar</a:t>
            </a:r>
            <a:r>
              <a:rPr lang="en-US" dirty="0"/>
              <a:t>”, “pH”, “</a:t>
            </a:r>
            <a:r>
              <a:rPr lang="en-US" dirty="0" err="1"/>
              <a:t>fixed.acidity</a:t>
            </a:r>
            <a:r>
              <a:rPr lang="en-US" dirty="0"/>
              <a:t>”, “</a:t>
            </a:r>
            <a:r>
              <a:rPr lang="en-US" dirty="0" err="1"/>
              <a:t>volatile.acidity</a:t>
            </a:r>
            <a:r>
              <a:rPr lang="en-US" dirty="0"/>
              <a:t>” and “</a:t>
            </a:r>
            <a:r>
              <a:rPr lang="en-US" dirty="0" err="1"/>
              <a:t>free.sulfur.dioxide</a:t>
            </a:r>
            <a:r>
              <a:rPr lang="en-US" dirty="0"/>
              <a:t>”. 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Outlinears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collinearity</a:t>
            </a:r>
            <a:r>
              <a:rPr lang="en-US" dirty="0"/>
              <a:t> are needed to be justified for ordinal logistic regression models but not </a:t>
            </a:r>
            <a:r>
              <a:rPr lang="en-US" dirty="0" err="1"/>
              <a:t>knn</a:t>
            </a:r>
            <a:r>
              <a:rPr lang="en-US" dirty="0"/>
              <a:t> models.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r>
              <a:rPr lang="en-US" dirty="0"/>
              <a:t>models performs better than ordinal logistic regression models because most of the independent variables are not linear related to the response variable.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the ordinal regression models and </a:t>
            </a:r>
            <a:r>
              <a:rPr lang="en-US" dirty="0" err="1"/>
              <a:t>knn</a:t>
            </a:r>
            <a:r>
              <a:rPr lang="en-US" dirty="0"/>
              <a:t> models are failed to predict wine quality scores of “3” and “9” due to lack of cases fit into that two category.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Although </a:t>
            </a:r>
            <a:r>
              <a:rPr lang="en-US" dirty="0"/>
              <a:t>collapsed categories can improve prediction accuracy, it loses prediction power. It is not wise to collapsed the categories in this study.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 large discrepancy between observed and expected values is due to the blind spots of models.  There are still room for improve the </a:t>
            </a:r>
            <a:r>
              <a:rPr lang="en-US" dirty="0" err="1"/>
              <a:t>knn</a:t>
            </a:r>
            <a:r>
              <a:rPr lang="en-US" dirty="0"/>
              <a:t> models.  But the computational cost will be increased significantly.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Got from UCI machine learning repository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https://archive.ics.uci.edu/ml/datasets/Wine+Quality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datasets were built based on red and white </a:t>
            </a:r>
            <a:r>
              <a:rPr lang="en-US" dirty="0" err="1" smtClean="0"/>
              <a:t>vinho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 wine samples from the north of Portugal.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57400"/>
            <a:ext cx="3667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57200"/>
            <a:ext cx="2045854" cy="11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2484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1. No missing data in the dataset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575" y="1753394"/>
            <a:ext cx="75628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(1) Fixed acidity: a measurement of the total concentration of </a:t>
            </a:r>
            <a:r>
              <a:rPr lang="en-US" dirty="0" err="1"/>
              <a:t>titratable</a:t>
            </a:r>
            <a:r>
              <a:rPr lang="en-US" dirty="0"/>
              <a:t> acids and free hydrogen ions present in the wine. (2)Volatile acidity: a measure of steam distillable acids present in a wine. (3) Citric acid: one of the many acids that are measured to obtained </a:t>
            </a:r>
            <a:r>
              <a:rPr lang="en-US" dirty="0" err="1"/>
              <a:t>ﬁxed</a:t>
            </a:r>
            <a:r>
              <a:rPr lang="en-US" dirty="0"/>
              <a:t> acidity. (4) Residual sugar: measurement of any natural grape sugars that are leftover after fermentation ceases. (5) Chlorides: the amount of salt in the wine. (6)Free sulfuric dioxide: the free form of SO2 exists in equilibrium between molecular SO2 (as a dissolved gas) and </a:t>
            </a:r>
            <a:r>
              <a:rPr lang="en-US" dirty="0" err="1"/>
              <a:t>bisulﬁte</a:t>
            </a:r>
            <a:r>
              <a:rPr lang="en-US" dirty="0"/>
              <a:t> ion; (7) Total sulfuric dioxide: amount of free and bound forms of SO2; (8) Density: measure of density of wine. (9)pH: value for </a:t>
            </a:r>
            <a:r>
              <a:rPr lang="en-US" dirty="0" err="1"/>
              <a:t>pH.</a:t>
            </a:r>
            <a:r>
              <a:rPr lang="en-US" dirty="0"/>
              <a:t> (10) Sulfates: a wine additive which can contribute to sulfur dioxide gas (S02) levels, which acts as an antimicrobial and antioxidant. (11) Alcohol: the percentage of alcohol present in the wine. (12) Quality: subjective measurement ranging from 1 to 10 (although the observed data ranges from 3 to 8).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1. Summarize the variables of Data 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981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838200"/>
                <a:gridCol w="838200"/>
                <a:gridCol w="1066800"/>
                <a:gridCol w="838200"/>
                <a:gridCol w="830580"/>
                <a:gridCol w="914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.026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1.66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6.29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5.072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46.00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289.00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35.31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Total.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108.00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134.00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167.00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440.00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138.40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42.50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3.09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Alcohol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2. Quantity of wines by quality of scores.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90600"/>
                <a:gridCol w="990600"/>
                <a:gridCol w="1066800"/>
                <a:gridCol w="9906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Scores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163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1457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2198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880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2. Uneven distribution of observers by quality scores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200400" cy="238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04962"/>
            <a:ext cx="3964227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943600" y="121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038600"/>
            <a:ext cx="35774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76400" y="3669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114800"/>
            <a:ext cx="3357563" cy="212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6294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3. Density plots of variable by scores of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r="31429"/>
          <a:stretch>
            <a:fillRect/>
          </a:stretch>
        </p:blipFill>
        <p:spPr bwMode="auto">
          <a:xfrm>
            <a:off x="1272080" y="838201"/>
            <a:ext cx="231129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832" r="29058"/>
          <a:stretch>
            <a:fillRect/>
          </a:stretch>
        </p:blipFill>
        <p:spPr bwMode="auto">
          <a:xfrm>
            <a:off x="3634279" y="838200"/>
            <a:ext cx="23567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r="29396"/>
          <a:stretch>
            <a:fillRect/>
          </a:stretch>
        </p:blipFill>
        <p:spPr bwMode="auto">
          <a:xfrm>
            <a:off x="5844081" y="838201"/>
            <a:ext cx="238551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 r="29351" b="6276"/>
          <a:stretch>
            <a:fillRect/>
          </a:stretch>
        </p:blipFill>
        <p:spPr bwMode="auto">
          <a:xfrm>
            <a:off x="1272080" y="2895600"/>
            <a:ext cx="2362200" cy="194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 r="27660"/>
          <a:stretch>
            <a:fillRect/>
          </a:stretch>
        </p:blipFill>
        <p:spPr bwMode="auto">
          <a:xfrm>
            <a:off x="3634280" y="2819400"/>
            <a:ext cx="2286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 r="28421"/>
          <a:stretch>
            <a:fillRect/>
          </a:stretch>
        </p:blipFill>
        <p:spPr bwMode="auto">
          <a:xfrm>
            <a:off x="5844080" y="2819400"/>
            <a:ext cx="2286000" cy="198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 r="29973"/>
          <a:stretch>
            <a:fillRect/>
          </a:stretch>
        </p:blipFill>
        <p:spPr bwMode="auto">
          <a:xfrm>
            <a:off x="1424480" y="4857461"/>
            <a:ext cx="2209800" cy="200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 t="3478" r="27660"/>
          <a:stretch>
            <a:fillRect/>
          </a:stretch>
        </p:blipFill>
        <p:spPr bwMode="auto">
          <a:xfrm>
            <a:off x="3634280" y="4992220"/>
            <a:ext cx="2286000" cy="186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/>
          <a:srcRect l="70213" t="6957" r="2128" b="23478"/>
          <a:stretch>
            <a:fillRect/>
          </a:stretch>
        </p:blipFill>
        <p:spPr bwMode="auto">
          <a:xfrm>
            <a:off x="6910880" y="5029200"/>
            <a:ext cx="99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953</Words>
  <Application>Microsoft Office PowerPoint</Application>
  <PresentationFormat>On-screen Show (4:3)</PresentationFormat>
  <Paragraphs>259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Build Models to Predict White Wine Quality by Data Mining from Physicochemical Properties of Wine Quality Data </vt:lpstr>
      <vt:lpstr>Introduction</vt:lpstr>
      <vt:lpstr>DATA Source</vt:lpstr>
      <vt:lpstr>Figure 1. No missing data in the dataset</vt:lpstr>
      <vt:lpstr>Variables in Dataset</vt:lpstr>
      <vt:lpstr>Table 1. Summarize the variables of Data Set</vt:lpstr>
      <vt:lpstr>Table 2. Quantity of wines by quality of scores.</vt:lpstr>
      <vt:lpstr>Figure 2. Uneven distribution of observers by quality scores</vt:lpstr>
      <vt:lpstr>Figure 3. Density plots of variable by scores of quality</vt:lpstr>
      <vt:lpstr>Figure 1. Continue</vt:lpstr>
      <vt:lpstr>Tabel 3. means of different variable by score of wine quality</vt:lpstr>
      <vt:lpstr>Figure 4. Boxplot of variables by score of quality </vt:lpstr>
      <vt:lpstr>Figure 5. Correlations between variables</vt:lpstr>
      <vt:lpstr>Figure 6.  Summary of analysis of ordinal logistic regression model  with all variables</vt:lpstr>
      <vt:lpstr>Figure 7. Comparing association of variables with quality</vt:lpstr>
      <vt:lpstr>Figure 8. Slightly increase of residual deviance and AIC values in  significant variable model.</vt:lpstr>
      <vt:lpstr>Figure 9.  Significant association with quality scores</vt:lpstr>
      <vt:lpstr>Figure 10.  Correlation matrix of wine quality data showing collinearity between variables</vt:lpstr>
      <vt:lpstr>Figure 11. Scatter plot showing correlations between density and residual.sugar/alcohol</vt:lpstr>
      <vt:lpstr>Figure 12. Justification collinearity of ordinal logistic model</vt:lpstr>
      <vt:lpstr>Figure 13. Confusion Matrix of Model 3</vt:lpstr>
      <vt:lpstr>Figure 14. knn full model</vt:lpstr>
      <vt:lpstr>Figure 15. Confusion matrix and statistics of k-NN full model </vt:lpstr>
      <vt:lpstr>Figure 16. knn reduced model</vt:lpstr>
      <vt:lpstr>Table 18A. Compare major parameters of different models</vt:lpstr>
      <vt:lpstr>Table 18B. Compare statistics by classes in different models</vt:lpstr>
      <vt:lpstr>Figure 19.  Mosaic plot of model 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Models to Predict White Wine Quality by Data Mining from Physicochemical Properties of Wine Quality Data </dc:title>
  <dc:creator>admin</dc:creator>
  <cp:lastModifiedBy>admin</cp:lastModifiedBy>
  <cp:revision>2</cp:revision>
  <dcterms:created xsi:type="dcterms:W3CDTF">2019-05-22T13:46:06Z</dcterms:created>
  <dcterms:modified xsi:type="dcterms:W3CDTF">2019-05-22T17:56:55Z</dcterms:modified>
</cp:coreProperties>
</file>