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77" r:id="rId3"/>
    <p:sldId id="275" r:id="rId4"/>
    <p:sldId id="283" r:id="rId5"/>
    <p:sldId id="272" r:id="rId6"/>
    <p:sldId id="259" r:id="rId7"/>
    <p:sldId id="278" r:id="rId8"/>
    <p:sldId id="280" r:id="rId9"/>
    <p:sldId id="282" r:id="rId10"/>
    <p:sldId id="281" r:id="rId11"/>
    <p:sldId id="271" r:id="rId12"/>
    <p:sldId id="266" r:id="rId13"/>
    <p:sldId id="274" r:id="rId14"/>
    <p:sldId id="276" r:id="rId15"/>
    <p:sldId id="284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 autoAdjust="0"/>
    <p:restoredTop sz="91147" autoAdjust="0"/>
  </p:normalViewPr>
  <p:slideViewPr>
    <p:cSldViewPr>
      <p:cViewPr varScale="1">
        <p:scale>
          <a:sx n="102" d="100"/>
          <a:sy n="102" d="100"/>
        </p:scale>
        <p:origin x="11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752AA-F697-43D3-93E2-AFD26C77B2FB}" type="datetimeFigureOut">
              <a:rPr lang="fr-CH" smtClean="0"/>
              <a:t>14.12.2015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5FA89-2604-4AB8-9C88-E1D7C275455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912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936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055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Considering the confusion matrix, we see that the species</a:t>
            </a:r>
            <a:r>
              <a:rPr lang="en-GB" baseline="0" dirty="0" smtClean="0"/>
              <a:t> which contain more files are easier to predict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48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Distorted / Biased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123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708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- </a:t>
            </a:r>
            <a:r>
              <a:rPr lang="fr-CH" dirty="0" err="1" smtClean="0"/>
              <a:t>Manual</a:t>
            </a:r>
            <a:r>
              <a:rPr lang="fr-CH" dirty="0" smtClean="0"/>
              <a:t> </a:t>
            </a:r>
            <a:r>
              <a:rPr lang="en-US" noProof="0" dirty="0" err="1" smtClean="0"/>
              <a:t>samplig</a:t>
            </a:r>
            <a:r>
              <a:rPr lang="en-US" noProof="0" dirty="0" smtClean="0"/>
              <a:t>: take time, time is money…</a:t>
            </a:r>
            <a:r>
              <a:rPr lang="en-US" baseline="0" noProof="0" dirty="0" smtClean="0"/>
              <a:t> So have an embedded system that records the species will be interesting</a:t>
            </a:r>
          </a:p>
          <a:p>
            <a:r>
              <a:rPr lang="en-US" baseline="0" noProof="0" dirty="0" smtClean="0"/>
              <a:t>- Explain what is manual sampling </a:t>
            </a:r>
            <a:r>
              <a:rPr lang="en-US" baseline="0" noProof="0" dirty="0" smtClean="0"/>
              <a:t>: have to catch the insects by hand, then an entomologist have to recognize it by hearing…</a:t>
            </a:r>
            <a:endParaRPr lang="en-US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43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Two different ways to extract the frame</a:t>
            </a:r>
            <a:r>
              <a:rPr lang="en-GB" baseline="0" dirty="0" smtClean="0"/>
              <a:t> that contains the features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042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We selected 7 species, recorded on the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671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First we have to train a model</a:t>
            </a:r>
          </a:p>
          <a:p>
            <a:r>
              <a:rPr lang="en-GB" dirty="0" smtClean="0"/>
              <a:t>- Then we can classify a new signal,</a:t>
            </a:r>
            <a:r>
              <a:rPr lang="en-GB" baseline="0" dirty="0" smtClean="0"/>
              <a:t> coming from the field for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622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767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50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put aside one file and take the remaining to train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Real world condition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862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dirty="0" smtClean="0"/>
              <a:t>Our principal guideline is this paper…</a:t>
            </a:r>
          </a:p>
          <a:p>
            <a:pPr marL="171450" indent="-171450">
              <a:buFontTx/>
              <a:buChar char="-"/>
            </a:pPr>
            <a:r>
              <a:rPr lang="en-GB" sz="1200" dirty="0" smtClean="0"/>
              <a:t>SINA : Singing insects of north</a:t>
            </a:r>
            <a:r>
              <a:rPr lang="en-GB" sz="1200" baseline="0" dirty="0" smtClean="0"/>
              <a:t> America</a:t>
            </a:r>
          </a:p>
          <a:p>
            <a:pPr marL="171450" indent="-171450">
              <a:buFontTx/>
              <a:buChar char="-"/>
            </a:pPr>
            <a:r>
              <a:rPr lang="en-GB" sz="1200" baseline="0" dirty="0" smtClean="0"/>
              <a:t>ISW : Insect sound world - Japan</a:t>
            </a:r>
          </a:p>
          <a:p>
            <a:pPr marL="171450" indent="-171450">
              <a:buFontTx/>
              <a:buChar char="-"/>
            </a:pPr>
            <a:r>
              <a:rPr lang="en-GB" sz="1200" baseline="0" dirty="0" smtClean="0"/>
              <a:t>NAVIS :  Natural Audio and Video Documentation of Slovenia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5FA89-2604-4AB8-9C88-E1D7C275455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05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097AC-7245-44D1-8A7A-C5C4B5C82960}" type="datetime1">
              <a:rPr lang="fr-CH" smtClean="0"/>
              <a:t>14.12.2015</a:t>
            </a:fld>
            <a:endParaRPr lang="fr-C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4123B-AB98-441E-BD9B-B9EE1A8E4A51}" type="datetime1">
              <a:rPr lang="fr-CH" smtClean="0"/>
              <a:t>14.12.2015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B0FD8F-51EC-4D5D-B945-227FC1FFADD5}" type="datetime1">
              <a:rPr lang="fr-CH" smtClean="0"/>
              <a:t>14.12.2015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DC33B8-3EEE-4998-8CDD-F13E2D4566B7}" type="datetime1">
              <a:rPr lang="fr-CH" smtClean="0"/>
              <a:t>14.12.2015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328829-51EA-4E4E-8BD8-6585791B2290}" type="datetime1">
              <a:rPr lang="fr-CH" smtClean="0"/>
              <a:t>14.12.2015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02D21-B932-421F-8449-ABA377BA0207}" type="datetime1">
              <a:rPr lang="fr-CH" smtClean="0"/>
              <a:t>14.12.2015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5F114-F2ED-4F58-8E7B-E4648C02023A}" type="datetime1">
              <a:rPr lang="fr-CH" smtClean="0"/>
              <a:t>14.12.2015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0F986-D1D3-46A8-B0B4-E1A33F6DD836}" type="datetime1">
              <a:rPr lang="fr-CH" smtClean="0"/>
              <a:t>14.12.2015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C8287-8604-4952-935E-DF81EEAC8E49}" type="datetime1">
              <a:rPr lang="fr-CH" smtClean="0"/>
              <a:t>14.12.2015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9BE97-EC98-433A-802C-D8613DE7822F}" type="datetime1">
              <a:rPr lang="fr-CH" smtClean="0"/>
              <a:t>14.12.2015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3F42B-71BE-41A3-8EAE-89FFF81D9F03}" type="datetime1">
              <a:rPr lang="fr-CH" smtClean="0"/>
              <a:t>14.12.2015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426923-3A86-4904-8133-4874C8EB5EF4}" type="datetime1">
              <a:rPr lang="fr-CH" smtClean="0"/>
              <a:t>14.12.2015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H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51BF13-5F44-407E-AC59-76D96AA5DB12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620688"/>
            <a:ext cx="7560840" cy="20162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recording system to monitor grasshopper abundance in natural environments</a:t>
            </a: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2852936"/>
            <a:ext cx="5200093" cy="346672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19872" y="3789040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57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versus 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10</a:t>
            </a:fld>
            <a:endParaRPr lang="fr-CH"/>
          </a:p>
        </p:txBody>
      </p:sp>
      <p:grpSp>
        <p:nvGrpSpPr>
          <p:cNvPr id="6" name="Group 5"/>
          <p:cNvGrpSpPr/>
          <p:nvPr/>
        </p:nvGrpSpPr>
        <p:grpSpPr>
          <a:xfrm>
            <a:off x="1547664" y="1652553"/>
            <a:ext cx="1872208" cy="2483931"/>
            <a:chOff x="1763688" y="1935366"/>
            <a:chExt cx="1872208" cy="2483931"/>
          </a:xfrm>
        </p:grpSpPr>
        <p:sp>
          <p:nvSpPr>
            <p:cNvPr id="7" name="Rectangle 6"/>
            <p:cNvSpPr/>
            <p:nvPr/>
          </p:nvSpPr>
          <p:spPr>
            <a:xfrm>
              <a:off x="1763688" y="1935366"/>
              <a:ext cx="1872208" cy="248393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79684" y="2132856"/>
              <a:ext cx="1511490" cy="2124601"/>
              <a:chOff x="1979684" y="2132853"/>
              <a:chExt cx="1511490" cy="2124604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979684" y="3933069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…</a:t>
                </a:r>
                <a:endParaRPr lang="en-GB" sz="1500" kern="1200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979684" y="2492890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3</a:t>
                </a:r>
                <a:endParaRPr lang="en-GB" sz="1500" kern="12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979684" y="3212979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5</a:t>
                </a:r>
                <a:endParaRPr lang="en-GB" sz="1500" kern="1200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979684" y="2132853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2</a:t>
                </a:r>
                <a:endParaRPr lang="en-GB" sz="15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979684" y="2852942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4</a:t>
                </a:r>
                <a:endParaRPr lang="en-GB" sz="15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979684" y="3573016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6</a:t>
                </a:r>
                <a:endParaRPr lang="en-GB" sz="1500" kern="12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547664" y="4396767"/>
            <a:ext cx="1872208" cy="706801"/>
            <a:chOff x="1763688" y="1935366"/>
            <a:chExt cx="1872208" cy="706801"/>
          </a:xfrm>
        </p:grpSpPr>
        <p:sp>
          <p:nvSpPr>
            <p:cNvPr id="16" name="Rectangle 15"/>
            <p:cNvSpPr/>
            <p:nvPr/>
          </p:nvSpPr>
          <p:spPr>
            <a:xfrm>
              <a:off x="1763688" y="1935366"/>
              <a:ext cx="1872208" cy="7068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79684" y="2132859"/>
              <a:ext cx="1511490" cy="324388"/>
            </a:xfrm>
            <a:custGeom>
              <a:avLst/>
              <a:gdLst>
                <a:gd name="connsiteX0" fmla="*/ 0 w 1511490"/>
                <a:gd name="connsiteY0" fmla="*/ 0 h 324388"/>
                <a:gd name="connsiteX1" fmla="*/ 1511490 w 1511490"/>
                <a:gd name="connsiteY1" fmla="*/ 0 h 324388"/>
                <a:gd name="connsiteX2" fmla="*/ 1511490 w 1511490"/>
                <a:gd name="connsiteY2" fmla="*/ 324388 h 324388"/>
                <a:gd name="connsiteX3" fmla="*/ 0 w 1511490"/>
                <a:gd name="connsiteY3" fmla="*/ 324388 h 324388"/>
                <a:gd name="connsiteX4" fmla="*/ 0 w 1511490"/>
                <a:gd name="connsiteY4" fmla="*/ 0 h 3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490" h="324388">
                  <a:moveTo>
                    <a:pt x="0" y="0"/>
                  </a:moveTo>
                  <a:lnTo>
                    <a:pt x="1511490" y="0"/>
                  </a:lnTo>
                  <a:lnTo>
                    <a:pt x="1511490" y="324388"/>
                  </a:lnTo>
                  <a:lnTo>
                    <a:pt x="0" y="32438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500" kern="1200" dirty="0" smtClean="0"/>
                <a:t>File 1</a:t>
              </a:r>
              <a:endParaRPr lang="en-GB" sz="1500" kern="1200" dirty="0"/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435608" y="5298447"/>
            <a:ext cx="7498080" cy="113225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file is retired from training set and tested after</a:t>
            </a:r>
          </a:p>
          <a:p>
            <a:pPr lvl="1"/>
            <a:r>
              <a:rPr lang="en-GB" dirty="0" smtClean="0"/>
              <a:t>Done for each file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More representative of the real system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79912" y="2354455"/>
            <a:ext cx="1800200" cy="10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742557" y="2388550"/>
            <a:ext cx="3065544" cy="10119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Training set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779912" y="4562486"/>
            <a:ext cx="1800200" cy="37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742557" y="4552217"/>
            <a:ext cx="3065544" cy="3535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Testing set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3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Todor</a:t>
            </a:r>
            <a:r>
              <a:rPr lang="en-GB" dirty="0" smtClean="0"/>
              <a:t> </a:t>
            </a:r>
            <a:r>
              <a:rPr lang="en-GB" dirty="0" err="1" smtClean="0"/>
              <a:t>Ganchev’s</a:t>
            </a:r>
            <a:r>
              <a:rPr lang="en-GB" dirty="0" smtClean="0"/>
              <a:t>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555" y="126876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fr-CH" sz="2400" i="1" dirty="0" smtClean="0"/>
              <a:t>«</a:t>
            </a:r>
            <a:r>
              <a:rPr lang="en-US" sz="2400" i="1" dirty="0"/>
              <a:t>Automatic acoustic identification of singing insects», </a:t>
            </a:r>
            <a:r>
              <a:rPr lang="en-US" sz="2400" i="1" dirty="0" err="1"/>
              <a:t>Ganchev</a:t>
            </a:r>
            <a:r>
              <a:rPr lang="en-US" sz="2400" i="1" dirty="0"/>
              <a:t> </a:t>
            </a:r>
            <a:r>
              <a:rPr lang="fr-CH" sz="2400" i="1" dirty="0"/>
              <a:t>&amp; </a:t>
            </a:r>
            <a:r>
              <a:rPr lang="fr-CH" sz="2400" i="1" dirty="0" err="1"/>
              <a:t>Potamitis</a:t>
            </a:r>
            <a:r>
              <a:rPr lang="fr-CH" sz="2400" i="1" dirty="0"/>
              <a:t>, </a:t>
            </a:r>
            <a:r>
              <a:rPr lang="fr-CH" sz="2400" i="1" dirty="0" smtClean="0"/>
              <a:t>2007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Fixed frame size &amp; variable length size</a:t>
            </a:r>
          </a:p>
          <a:p>
            <a:pPr lvl="1"/>
            <a:r>
              <a:rPr lang="en-US" dirty="0" smtClean="0"/>
              <a:t>Time duration, main frequency, 23 LFCC</a:t>
            </a:r>
          </a:p>
          <a:p>
            <a:pPr lvl="1"/>
            <a:r>
              <a:rPr lang="en-US" dirty="0" smtClean="0"/>
              <a:t>GMM &amp; PNN classifier</a:t>
            </a:r>
          </a:p>
          <a:p>
            <a:r>
              <a:rPr lang="en-US" dirty="0" smtClean="0"/>
              <a:t>Accuracy ~ 95% (warning !)</a:t>
            </a:r>
          </a:p>
          <a:p>
            <a:r>
              <a:rPr lang="en-US" dirty="0"/>
              <a:t>Database </a:t>
            </a:r>
            <a:r>
              <a:rPr lang="en-US" dirty="0" smtClean="0"/>
              <a:t>source: </a:t>
            </a:r>
            <a:r>
              <a:rPr lang="en-US" dirty="0"/>
              <a:t>SINA, ISW, NAVIS</a:t>
            </a:r>
          </a:p>
          <a:p>
            <a:pPr lvl="1"/>
            <a:r>
              <a:rPr lang="en-US" dirty="0"/>
              <a:t>307 species to detect</a:t>
            </a:r>
          </a:p>
          <a:p>
            <a:pPr lvl="1"/>
            <a:r>
              <a:rPr lang="en-US" dirty="0" smtClean="0"/>
              <a:t>One file per species</a:t>
            </a:r>
          </a:p>
          <a:p>
            <a:pPr lvl="2"/>
            <a:r>
              <a:rPr lang="fr-CH" dirty="0" smtClean="0"/>
              <a:t>½ for training, ½ for </a:t>
            </a:r>
            <a:r>
              <a:rPr lang="fr-CH" dirty="0" err="1" smtClean="0"/>
              <a:t>testing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362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Results : bad hope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naive Bayes classifier code</a:t>
            </a:r>
          </a:p>
          <a:p>
            <a:pPr lvl="1"/>
            <a:r>
              <a:rPr lang="en-GB" dirty="0" smtClean="0"/>
              <a:t> ~ 75% of good classification</a:t>
            </a:r>
          </a:p>
          <a:p>
            <a:r>
              <a:rPr lang="en-GB" dirty="0" smtClean="0"/>
              <a:t>Core of the discriminant analysis code</a:t>
            </a:r>
          </a:p>
          <a:p>
            <a:pPr lvl="1"/>
            <a:r>
              <a:rPr lang="en-GB" dirty="0" smtClean="0"/>
              <a:t> ~ 80-90% of good classification</a:t>
            </a:r>
          </a:p>
          <a:p>
            <a:pPr marL="402336" lvl="1" indent="0">
              <a:buNone/>
            </a:pPr>
            <a:endParaRPr lang="en-GB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dirty="0"/>
              <a:t>Cross validation method was </a:t>
            </a:r>
            <a:r>
              <a:rPr lang="en-GB" dirty="0" smtClean="0"/>
              <a:t>used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same file was used to </a:t>
            </a:r>
            <a:r>
              <a:rPr lang="en-GB" dirty="0" smtClean="0"/>
              <a:t>train </a:t>
            </a:r>
            <a:r>
              <a:rPr lang="en-GB" dirty="0" smtClean="0"/>
              <a:t>and </a:t>
            </a:r>
            <a:r>
              <a:rPr lang="en-GB" dirty="0" smtClean="0"/>
              <a:t>test, </a:t>
            </a:r>
            <a:r>
              <a:rPr lang="en-GB" dirty="0" smtClean="0"/>
              <a:t>but not the same features vectors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4346989"/>
              </p:ext>
            </p:extLst>
          </p:nvPr>
        </p:nvGraphicFramePr>
        <p:xfrm>
          <a:off x="1435100" y="1524000"/>
          <a:ext cx="7178548" cy="219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41"/>
                <a:gridCol w="1800199"/>
                <a:gridCol w="2016225"/>
                <a:gridCol w="1665383"/>
              </a:tblGrid>
              <a:tr h="7324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All VS All</a:t>
                      </a:r>
                    </a:p>
                    <a:p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Cross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Validation</a:t>
                      </a:r>
                    </a:p>
                    <a:p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One VS All</a:t>
                      </a:r>
                    </a:p>
                    <a:p>
                      <a:endParaRPr lang="en-GB" dirty="0"/>
                    </a:p>
                  </a:txBody>
                  <a:tcPr marL="46589" marR="46589"/>
                </a:tc>
              </a:tr>
              <a:tr h="732408">
                <a:tc>
                  <a:txBody>
                    <a:bodyPr/>
                    <a:lstStyle/>
                    <a:p>
                      <a:r>
                        <a:rPr lang="en-GB" dirty="0" smtClean="0"/>
                        <a:t>Fixed Frame</a:t>
                      </a:r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94.44 %</a:t>
                      </a:r>
                    </a:p>
                    <a:p>
                      <a:r>
                        <a:rPr lang="en-GB" dirty="0" smtClean="0"/>
                        <a:t>97.22 % *</a:t>
                      </a:r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95.55 % </a:t>
                      </a:r>
                    </a:p>
                    <a:p>
                      <a:r>
                        <a:rPr lang="en-GB" dirty="0" smtClean="0"/>
                        <a:t>96.11 % *</a:t>
                      </a:r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36.11 %</a:t>
                      </a:r>
                    </a:p>
                    <a:p>
                      <a:r>
                        <a:rPr lang="en-GB" dirty="0" smtClean="0"/>
                        <a:t>44.44 % *</a:t>
                      </a:r>
                      <a:endParaRPr lang="en-GB" dirty="0"/>
                    </a:p>
                  </a:txBody>
                  <a:tcPr marL="46589" marR="46589"/>
                </a:tc>
              </a:tr>
              <a:tr h="732408"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Length</a:t>
                      </a:r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94.6 %</a:t>
                      </a:r>
                      <a:endParaRPr lang="en-GB" dirty="0"/>
                    </a:p>
                  </a:txBody>
                  <a:tcPr marL="46589" marR="46589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55.55 %</a:t>
                      </a:r>
                      <a:endParaRPr lang="en-GB" dirty="0"/>
                    </a:p>
                  </a:txBody>
                  <a:tcPr marL="46589" marR="46589"/>
                </a:tc>
              </a:tr>
            </a:tbl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469663" y="4293096"/>
            <a:ext cx="7178548" cy="201245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Using 13 field recording files : 30.7 %</a:t>
            </a:r>
          </a:p>
          <a:p>
            <a:r>
              <a:rPr lang="en-GB" dirty="0" smtClean="0"/>
              <a:t>Accuracy decreases drastically when we’re implementing the “one versus all”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Lack of data, we would need at least 10 files per species!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13</a:t>
            </a:fld>
            <a:endParaRPr lang="fr-CH"/>
          </a:p>
        </p:txBody>
      </p:sp>
      <p:sp>
        <p:nvSpPr>
          <p:cNvPr id="15" name="TextBox 14"/>
          <p:cNvSpPr txBox="1"/>
          <p:nvPr/>
        </p:nvSpPr>
        <p:spPr>
          <a:xfrm>
            <a:off x="1657443" y="3721224"/>
            <a:ext cx="680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* Using resampling to have the same features vector ratio among each species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9848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Results can be distorted depending on the choice of the test methodology</a:t>
            </a:r>
          </a:p>
          <a:p>
            <a:r>
              <a:rPr lang="en-GB" dirty="0" smtClean="0"/>
              <a:t>A large amount of </a:t>
            </a:r>
            <a:r>
              <a:rPr lang="en-GB" dirty="0"/>
              <a:t>files per </a:t>
            </a:r>
            <a:r>
              <a:rPr lang="en-GB" dirty="0" smtClean="0"/>
              <a:t>individuals is preferred (~ 15)</a:t>
            </a:r>
          </a:p>
          <a:p>
            <a:pPr lvl="1"/>
            <a:r>
              <a:rPr lang="en-GB" dirty="0" smtClean="0"/>
              <a:t>If we have 2 files for an individual, that mean one files would be used for training and one for testing…</a:t>
            </a:r>
          </a:p>
          <a:p>
            <a:pPr lvl="1"/>
            <a:r>
              <a:rPr lang="en-GB" dirty="0" smtClean="0"/>
              <a:t>The differences between individuals within a species are not “averaged out” and removed</a:t>
            </a:r>
          </a:p>
          <a:p>
            <a:r>
              <a:rPr lang="en-GB" dirty="0" smtClean="0"/>
              <a:t>One versus all is the “real condition” method, which shows the generalization ability of our system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480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Future </a:t>
            </a:r>
            <a:r>
              <a:rPr lang="en-GB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/>
              <a:t>clean, labelled data should be obtained</a:t>
            </a:r>
          </a:p>
          <a:p>
            <a:r>
              <a:rPr lang="en-GB" dirty="0"/>
              <a:t>Study other methods </a:t>
            </a:r>
          </a:p>
          <a:p>
            <a:pPr lvl="1"/>
            <a:r>
              <a:rPr lang="en-GB" dirty="0"/>
              <a:t>Sound parametrization:  </a:t>
            </a:r>
          </a:p>
          <a:p>
            <a:pPr lvl="2"/>
            <a:r>
              <a:rPr lang="en-GB" dirty="0"/>
              <a:t>Time &amp; frequency parameters (e.g. </a:t>
            </a:r>
            <a:r>
              <a:rPr lang="en-GB" dirty="0" smtClean="0"/>
              <a:t>OpenSmile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Filter banks or wavelets</a:t>
            </a:r>
          </a:p>
          <a:p>
            <a:pPr lvl="1"/>
            <a:r>
              <a:rPr lang="en-GB" dirty="0"/>
              <a:t>Classifier: PNN, HMM</a:t>
            </a:r>
          </a:p>
          <a:p>
            <a:pPr marL="82296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Thank</a:t>
            </a:r>
            <a:r>
              <a:rPr lang="fr-CH" dirty="0" smtClean="0"/>
              <a:t> </a:t>
            </a:r>
            <a:r>
              <a:rPr lang="fr-CH" dirty="0" err="1" smtClean="0"/>
              <a:t>you</a:t>
            </a:r>
            <a:r>
              <a:rPr lang="fr-CH" dirty="0" smtClean="0"/>
              <a:t> for </a:t>
            </a:r>
            <a:r>
              <a:rPr lang="fr-CH" dirty="0" err="1" smtClean="0"/>
              <a:t>your</a:t>
            </a:r>
            <a:r>
              <a:rPr lang="fr-CH" dirty="0" smtClean="0"/>
              <a:t> attention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6804756" cy="45365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long-term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 data to study change on biodiversity.</a:t>
            </a:r>
          </a:p>
          <a:p>
            <a:r>
              <a:rPr lang="en-GB" dirty="0" smtClean="0"/>
              <a:t>Embedded recording system</a:t>
            </a:r>
          </a:p>
          <a:p>
            <a:pPr lvl="1"/>
            <a:r>
              <a:rPr lang="en-GB" dirty="0" smtClean="0"/>
              <a:t>Goal : do an algorithm that recognise </a:t>
            </a:r>
            <a:r>
              <a:rPr lang="en-GB" dirty="0"/>
              <a:t>from </a:t>
            </a:r>
            <a:r>
              <a:rPr lang="en-GB" dirty="0" smtClean="0"/>
              <a:t>sound orthoptera in Swiss landscape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77072"/>
            <a:ext cx="4358534" cy="2451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35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this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First implementation based on a published paper (</a:t>
            </a:r>
            <a:r>
              <a:rPr lang="en-GB" dirty="0" err="1" smtClean="0"/>
              <a:t>Ganchev</a:t>
            </a:r>
            <a:r>
              <a:rPr lang="en-GB" dirty="0" smtClean="0"/>
              <a:t>, </a:t>
            </a:r>
            <a:r>
              <a:rPr lang="en-GB" dirty="0" smtClean="0"/>
              <a:t>2007)</a:t>
            </a:r>
          </a:p>
          <a:p>
            <a:r>
              <a:rPr lang="en-GB" dirty="0" smtClean="0"/>
              <a:t>Two methods to extract the features :</a:t>
            </a:r>
          </a:p>
          <a:p>
            <a:pPr lvl="1"/>
            <a:r>
              <a:rPr lang="en-GB" dirty="0" smtClean="0"/>
              <a:t>Variable length frame size</a:t>
            </a:r>
          </a:p>
          <a:p>
            <a:pPr lvl="1"/>
            <a:r>
              <a:rPr lang="en-GB" dirty="0" smtClean="0"/>
              <a:t>Fixed frame size</a:t>
            </a:r>
          </a:p>
          <a:p>
            <a:r>
              <a:rPr lang="en-GB" dirty="0" smtClean="0"/>
              <a:t>Features used :</a:t>
            </a:r>
          </a:p>
          <a:p>
            <a:pPr lvl="1"/>
            <a:r>
              <a:rPr lang="en-GB" dirty="0" smtClean="0"/>
              <a:t>Main frequency</a:t>
            </a:r>
          </a:p>
          <a:p>
            <a:pPr lvl="1"/>
            <a:r>
              <a:rPr lang="en-GB" dirty="0" smtClean="0"/>
              <a:t>23 first LFCC</a:t>
            </a:r>
          </a:p>
          <a:p>
            <a:pPr lvl="1"/>
            <a:r>
              <a:rPr lang="en-GB" dirty="0" smtClean="0"/>
              <a:t>Time duration (in case of variable length)</a:t>
            </a:r>
          </a:p>
          <a:p>
            <a:r>
              <a:rPr lang="en-GB" dirty="0" smtClean="0"/>
              <a:t>Classifier : GMM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00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24" y="2949222"/>
            <a:ext cx="6840760" cy="3863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Variable VS </a:t>
            </a:r>
            <a:r>
              <a:rPr lang="en-GB" dirty="0" smtClean="0"/>
              <a:t>Fixed</a:t>
            </a:r>
            <a:r>
              <a:rPr lang="fr-CH" dirty="0" smtClean="0"/>
              <a:t> frame size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765176"/>
          </a:xfrm>
        </p:spPr>
        <p:txBody>
          <a:bodyPr>
            <a:normAutofit/>
          </a:bodyPr>
          <a:lstStyle/>
          <a:p>
            <a:r>
              <a:rPr lang="fr-CH" sz="2000" dirty="0" smtClean="0"/>
              <a:t>Variable </a:t>
            </a:r>
            <a:r>
              <a:rPr lang="en-GB" sz="2000" dirty="0" smtClean="0"/>
              <a:t>length</a:t>
            </a:r>
            <a:r>
              <a:rPr lang="fr-CH" sz="2000" dirty="0" smtClean="0"/>
              <a:t> frame </a:t>
            </a:r>
            <a:endParaRPr lang="fr-CH" sz="2000" dirty="0" smtClean="0"/>
          </a:p>
          <a:p>
            <a:pPr lvl="1"/>
            <a:r>
              <a:rPr lang="fr-CH" sz="1600" dirty="0" smtClean="0"/>
              <a:t>Activity </a:t>
            </a:r>
            <a:r>
              <a:rPr lang="fr-CH" sz="1600" dirty="0" smtClean="0"/>
              <a:t>detector </a:t>
            </a:r>
            <a:r>
              <a:rPr lang="fr-CH" sz="1600" dirty="0" err="1" smtClean="0"/>
              <a:t>based</a:t>
            </a:r>
            <a:r>
              <a:rPr lang="fr-CH" sz="1600" dirty="0" smtClean="0"/>
              <a:t> on </a:t>
            </a:r>
            <a:r>
              <a:rPr lang="fr-CH" sz="1600" dirty="0" err="1" smtClean="0"/>
              <a:t>energy</a:t>
            </a:r>
            <a:r>
              <a:rPr lang="fr-CH" sz="1600" dirty="0" smtClean="0"/>
              <a:t> and </a:t>
            </a:r>
            <a:r>
              <a:rPr lang="fr-CH" sz="1600" dirty="0" err="1" smtClean="0"/>
              <a:t>threshold</a:t>
            </a:r>
            <a:endParaRPr lang="fr-CH" sz="1600" dirty="0" smtClean="0"/>
          </a:p>
          <a:p>
            <a:r>
              <a:rPr lang="en-GB" sz="2000" dirty="0" smtClean="0"/>
              <a:t>Fixed</a:t>
            </a:r>
            <a:r>
              <a:rPr lang="fr-CH" sz="2000" dirty="0" smtClean="0"/>
              <a:t> frame size </a:t>
            </a:r>
            <a:endParaRPr lang="fr-CH" sz="2000" dirty="0" smtClean="0"/>
          </a:p>
          <a:p>
            <a:pPr lvl="1"/>
            <a:r>
              <a:rPr lang="fr-CH" sz="1600" dirty="0"/>
              <a:t>C</a:t>
            </a:r>
            <a:r>
              <a:rPr lang="fr-CH" sz="1600" dirty="0" smtClean="0"/>
              <a:t>ut </a:t>
            </a:r>
            <a:r>
              <a:rPr lang="en-GB" sz="1600" dirty="0" smtClean="0"/>
              <a:t>the signal every </a:t>
            </a:r>
            <a:r>
              <a:rPr lang="en-GB" sz="1600" dirty="0"/>
              <a:t>e.g.100 </a:t>
            </a:r>
            <a:r>
              <a:rPr lang="en-GB" sz="1600" dirty="0" smtClean="0"/>
              <a:t>m</a:t>
            </a:r>
          </a:p>
          <a:p>
            <a:pPr lvl="1"/>
            <a:r>
              <a:rPr lang="en-GB" sz="1600" dirty="0" smtClean="0"/>
              <a:t>Threshold to select most significant frames</a:t>
            </a:r>
            <a:endParaRPr lang="en-GB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5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files recorded on the field, </a:t>
            </a:r>
            <a:r>
              <a:rPr lang="en-GB" dirty="0" smtClean="0"/>
              <a:t>03.08.15</a:t>
            </a:r>
          </a:p>
          <a:p>
            <a:pPr lvl="1"/>
            <a:r>
              <a:rPr lang="en-GB" dirty="0" smtClean="0"/>
              <a:t>Recognized “by hearing” (C</a:t>
            </a:r>
            <a:r>
              <a:rPr lang="en-GB" dirty="0"/>
              <a:t>. </a:t>
            </a:r>
            <a:r>
              <a:rPr lang="en-GB" dirty="0" err="1" smtClean="0"/>
              <a:t>Roesti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Our study focus only on the 7 species </a:t>
            </a:r>
            <a:r>
              <a:rPr lang="en-GB" dirty="0" smtClean="0"/>
              <a:t>recorded that day</a:t>
            </a:r>
            <a:endParaRPr lang="en-GB" dirty="0"/>
          </a:p>
          <a:p>
            <a:r>
              <a:rPr lang="en-GB" dirty="0" smtClean="0"/>
              <a:t>Database of songs from </a:t>
            </a:r>
            <a:r>
              <a:rPr lang="en-GB" sz="2000" dirty="0"/>
              <a:t>“Die </a:t>
            </a:r>
            <a:r>
              <a:rPr lang="en-GB" sz="2000" dirty="0" err="1"/>
              <a:t>Stimmen</a:t>
            </a:r>
            <a:r>
              <a:rPr lang="en-GB" sz="2000" dirty="0"/>
              <a:t> der </a:t>
            </a:r>
            <a:r>
              <a:rPr lang="en-GB" sz="2000" dirty="0" err="1"/>
              <a:t>Heuschrecken</a:t>
            </a:r>
            <a:r>
              <a:rPr lang="en-GB" sz="2000" dirty="0"/>
              <a:t>”, Christian </a:t>
            </a:r>
            <a:r>
              <a:rPr lang="en-GB" sz="2000" dirty="0" err="1" smtClean="0"/>
              <a:t>Roesti</a:t>
            </a:r>
            <a:endParaRPr lang="en-GB" sz="2000" dirty="0"/>
          </a:p>
          <a:p>
            <a:pPr lvl="1"/>
            <a:r>
              <a:rPr lang="en-GB" dirty="0" smtClean="0"/>
              <a:t>Data was processed to keep files containing only calling songs recorded with standard recorder</a:t>
            </a:r>
          </a:p>
          <a:p>
            <a:r>
              <a:rPr lang="en-GB" dirty="0" smtClean="0"/>
              <a:t>Finally : we have 3 to </a:t>
            </a:r>
            <a:r>
              <a:rPr lang="en-GB" dirty="0"/>
              <a:t>10 files per species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81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5" name="Groupe 11"/>
          <p:cNvGrpSpPr/>
          <p:nvPr/>
        </p:nvGrpSpPr>
        <p:grpSpPr>
          <a:xfrm>
            <a:off x="1979712" y="3501008"/>
            <a:ext cx="6146069" cy="2588424"/>
            <a:chOff x="1547664" y="2564904"/>
            <a:chExt cx="7178410" cy="3023196"/>
          </a:xfrm>
        </p:grpSpPr>
        <p:sp>
          <p:nvSpPr>
            <p:cNvPr id="16" name="Rectangle 15"/>
            <p:cNvSpPr/>
            <p:nvPr/>
          </p:nvSpPr>
          <p:spPr>
            <a:xfrm>
              <a:off x="6295804" y="2564904"/>
              <a:ext cx="2430270" cy="1789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Classifier</a:t>
              </a: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47664" y="3136642"/>
              <a:ext cx="1768227" cy="785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Record to identify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7944" y="3129897"/>
              <a:ext cx="1783404" cy="79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</a:t>
              </a:r>
            </a:p>
            <a:p>
              <a:pPr algn="ctr"/>
              <a:r>
                <a:rPr lang="en-US" dirty="0" smtClean="0"/>
                <a:t>Extraction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19237" y="3129896"/>
              <a:ext cx="1783404" cy="79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 for similarity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315891" y="3526208"/>
              <a:ext cx="75205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851348" y="3536879"/>
              <a:ext cx="75205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635512" y="4795476"/>
              <a:ext cx="1783404" cy="7926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19" idx="2"/>
              <a:endCxn id="22" idx="0"/>
            </p:cNvCxnSpPr>
            <p:nvPr/>
          </p:nvCxnSpPr>
          <p:spPr>
            <a:xfrm>
              <a:off x="7510939" y="3922520"/>
              <a:ext cx="16275" cy="8729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886079" y="1944944"/>
            <a:ext cx="6029862" cy="1556064"/>
            <a:chOff x="1943826" y="1271171"/>
            <a:chExt cx="6029862" cy="1556064"/>
          </a:xfrm>
        </p:grpSpPr>
        <p:grpSp>
          <p:nvGrpSpPr>
            <p:cNvPr id="13" name="Groupe 12"/>
            <p:cNvGrpSpPr/>
            <p:nvPr/>
          </p:nvGrpSpPr>
          <p:grpSpPr>
            <a:xfrm>
              <a:off x="1943826" y="1271171"/>
              <a:ext cx="6029862" cy="1556064"/>
              <a:chOff x="1547664" y="3129897"/>
              <a:chExt cx="6981415" cy="180162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47664" y="3136642"/>
                <a:ext cx="1768227" cy="785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Training data 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67944" y="3129897"/>
                <a:ext cx="1783404" cy="7926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Features</a:t>
                </a:r>
              </a:p>
              <a:p>
                <a:pPr algn="ctr"/>
                <a:r>
                  <a:rPr lang="en-US" dirty="0" smtClean="0"/>
                  <a:t>Extraction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91494" y="3140567"/>
                <a:ext cx="1937585" cy="7926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GMM </a:t>
                </a:r>
                <a:br>
                  <a:rPr lang="en-US" dirty="0" smtClean="0"/>
                </a:br>
                <a:r>
                  <a:rPr lang="en-US" dirty="0" smtClean="0"/>
                  <a:t>Species Models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4" idx="3"/>
                <a:endCxn id="6" idx="1"/>
              </p:cNvCxnSpPr>
              <p:nvPr/>
            </p:nvCxnSpPr>
            <p:spPr>
              <a:xfrm flipV="1">
                <a:off x="3315891" y="3526208"/>
                <a:ext cx="75205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851348" y="3536879"/>
                <a:ext cx="75205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7" idx="2"/>
              </p:cNvCxnSpPr>
              <p:nvPr/>
            </p:nvCxnSpPr>
            <p:spPr>
              <a:xfrm flipH="1">
                <a:off x="7558293" y="3933191"/>
                <a:ext cx="1995" cy="99832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1979712" y="2005746"/>
              <a:ext cx="124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From database</a:t>
              </a:r>
              <a:endParaRPr lang="en-US" sz="14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61947" y="4713367"/>
            <a:ext cx="152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From database </a:t>
            </a:r>
          </a:p>
          <a:p>
            <a:pPr algn="ctr"/>
            <a:r>
              <a:rPr lang="en-US" sz="1400" dirty="0" smtClean="0"/>
              <a:t>or field recordings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33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Training / Testing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must be separate into a training and a testing set</a:t>
            </a:r>
          </a:p>
          <a:p>
            <a:r>
              <a:rPr lang="en-GB" dirty="0" smtClean="0"/>
              <a:t>There is different ways to chose the testing set :</a:t>
            </a:r>
          </a:p>
          <a:p>
            <a:pPr lvl="1"/>
            <a:r>
              <a:rPr lang="en-GB" dirty="0" smtClean="0"/>
              <a:t>All versus all</a:t>
            </a:r>
          </a:p>
          <a:p>
            <a:pPr lvl="1"/>
            <a:r>
              <a:rPr lang="en-GB" dirty="0" smtClean="0"/>
              <a:t>Cross-validation</a:t>
            </a:r>
          </a:p>
          <a:p>
            <a:pPr lvl="1"/>
            <a:r>
              <a:rPr lang="en-GB" dirty="0" smtClean="0"/>
              <a:t>One versus all</a:t>
            </a:r>
          </a:p>
          <a:p>
            <a:r>
              <a:rPr lang="en-GB" dirty="0" smtClean="0"/>
              <a:t>It leads to different results depending on the method chosen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91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versus 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8</a:t>
            </a:fld>
            <a:endParaRPr lang="fr-CH"/>
          </a:p>
        </p:txBody>
      </p:sp>
      <p:grpSp>
        <p:nvGrpSpPr>
          <p:cNvPr id="6" name="Group 5"/>
          <p:cNvGrpSpPr/>
          <p:nvPr/>
        </p:nvGrpSpPr>
        <p:grpSpPr>
          <a:xfrm>
            <a:off x="1547664" y="1652553"/>
            <a:ext cx="1872208" cy="2483931"/>
            <a:chOff x="1763688" y="1935366"/>
            <a:chExt cx="1872208" cy="2483931"/>
          </a:xfrm>
        </p:grpSpPr>
        <p:sp>
          <p:nvSpPr>
            <p:cNvPr id="7" name="Rectangle 6"/>
            <p:cNvSpPr/>
            <p:nvPr/>
          </p:nvSpPr>
          <p:spPr>
            <a:xfrm>
              <a:off x="1763688" y="1935366"/>
              <a:ext cx="1872208" cy="248393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79684" y="2132856"/>
              <a:ext cx="1511490" cy="2124601"/>
              <a:chOff x="1979684" y="2132853"/>
              <a:chExt cx="1511490" cy="2124604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979684" y="3933069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N</a:t>
                </a:r>
                <a:endParaRPr lang="en-GB" sz="1500" kern="1200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979684" y="2492890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2</a:t>
                </a:r>
                <a:endParaRPr lang="en-GB" sz="1500" kern="12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979684" y="3212979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4</a:t>
                </a:r>
                <a:endParaRPr lang="en-GB" sz="1500" kern="1200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979684" y="2132853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1</a:t>
                </a:r>
                <a:endParaRPr lang="en-GB" sz="15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979684" y="2852942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3</a:t>
                </a:r>
                <a:endParaRPr lang="en-GB" sz="15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979684" y="3573016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dirty="0" smtClean="0"/>
                  <a:t>…</a:t>
                </a:r>
                <a:endParaRPr lang="en-GB" sz="1500" kern="12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547664" y="4396767"/>
            <a:ext cx="1872208" cy="706801"/>
            <a:chOff x="1763688" y="1935366"/>
            <a:chExt cx="1872208" cy="706801"/>
          </a:xfrm>
        </p:grpSpPr>
        <p:sp>
          <p:nvSpPr>
            <p:cNvPr id="16" name="Rectangle 15"/>
            <p:cNvSpPr/>
            <p:nvPr/>
          </p:nvSpPr>
          <p:spPr>
            <a:xfrm>
              <a:off x="1763688" y="1935366"/>
              <a:ext cx="1872208" cy="7068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79684" y="2132859"/>
              <a:ext cx="1511490" cy="324388"/>
            </a:xfrm>
            <a:custGeom>
              <a:avLst/>
              <a:gdLst>
                <a:gd name="connsiteX0" fmla="*/ 0 w 1511490"/>
                <a:gd name="connsiteY0" fmla="*/ 0 h 324388"/>
                <a:gd name="connsiteX1" fmla="*/ 1511490 w 1511490"/>
                <a:gd name="connsiteY1" fmla="*/ 0 h 324388"/>
                <a:gd name="connsiteX2" fmla="*/ 1511490 w 1511490"/>
                <a:gd name="connsiteY2" fmla="*/ 324388 h 324388"/>
                <a:gd name="connsiteX3" fmla="*/ 0 w 1511490"/>
                <a:gd name="connsiteY3" fmla="*/ 324388 h 324388"/>
                <a:gd name="connsiteX4" fmla="*/ 0 w 1511490"/>
                <a:gd name="connsiteY4" fmla="*/ 0 h 3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490" h="324388">
                  <a:moveTo>
                    <a:pt x="0" y="0"/>
                  </a:moveTo>
                  <a:lnTo>
                    <a:pt x="1511490" y="0"/>
                  </a:lnTo>
                  <a:lnTo>
                    <a:pt x="1511490" y="324388"/>
                  </a:lnTo>
                  <a:lnTo>
                    <a:pt x="0" y="32438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500" kern="1200" dirty="0" smtClean="0"/>
                <a:t>File </a:t>
              </a:r>
              <a:r>
                <a:rPr lang="en-GB" sz="1500" kern="1200" dirty="0" err="1" smtClean="0"/>
                <a:t>i</a:t>
              </a:r>
              <a:endParaRPr lang="en-GB" sz="1500" kern="1200" dirty="0"/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435608" y="5565487"/>
            <a:ext cx="7498080" cy="1132259"/>
          </a:xfrm>
        </p:spPr>
        <p:txBody>
          <a:bodyPr/>
          <a:lstStyle/>
          <a:p>
            <a:r>
              <a:rPr lang="en-GB" dirty="0" smtClean="0"/>
              <a:t>All the files are used to train, then each file is used to test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>
            <a:off x="3779912" y="2354455"/>
            <a:ext cx="1800200" cy="10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742557" y="2388550"/>
            <a:ext cx="3065544" cy="10119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Training set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779912" y="4562486"/>
            <a:ext cx="1800200" cy="37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742557" y="4552217"/>
            <a:ext cx="3065544" cy="3535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Testing set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510356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i</a:t>
            </a:r>
            <a:r>
              <a:rPr lang="fr-CH" sz="1400" dirty="0" smtClean="0"/>
              <a:t> = 1 … 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26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validation (e.g. 5-fold)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F13-5F44-407E-AC59-76D96AA5DB12}" type="slidenum">
              <a:rPr lang="fr-CH" smtClean="0"/>
              <a:pPr/>
              <a:t>9</a:t>
            </a:fld>
            <a:endParaRPr lang="fr-CH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435608" y="5465093"/>
            <a:ext cx="7498080" cy="1132259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All the features vector from all files are blend, then 4/5 is for training, 1/5 for testing</a:t>
            </a:r>
          </a:p>
          <a:p>
            <a:pPr lvl="1"/>
            <a:r>
              <a:rPr lang="en-GB" dirty="0" smtClean="0"/>
              <a:t>Five different data-splits</a:t>
            </a:r>
          </a:p>
          <a:p>
            <a:pPr lvl="1"/>
            <a:r>
              <a:rPr lang="en-GB" dirty="0" err="1" smtClean="0"/>
              <a:t>Ganchev</a:t>
            </a:r>
            <a:r>
              <a:rPr lang="en-GB" dirty="0" smtClean="0"/>
              <a:t> 2007 uses 2-fold cross-validation (having only one file per individual)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>
            <a:off x="6443676" y="2167668"/>
            <a:ext cx="864096" cy="10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524328" y="2201763"/>
            <a:ext cx="1368152" cy="10119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Training set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443676" y="4331914"/>
            <a:ext cx="864096" cy="37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524328" y="4370107"/>
            <a:ext cx="1368152" cy="3535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Testing set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59632" y="1488752"/>
            <a:ext cx="1512168" cy="3623281"/>
            <a:chOff x="1763688" y="1935366"/>
            <a:chExt cx="1872208" cy="2483931"/>
          </a:xfrm>
        </p:grpSpPr>
        <p:sp>
          <p:nvSpPr>
            <p:cNvPr id="34" name="Rectangle 33"/>
            <p:cNvSpPr/>
            <p:nvPr/>
          </p:nvSpPr>
          <p:spPr>
            <a:xfrm>
              <a:off x="1763688" y="1935366"/>
              <a:ext cx="1872208" cy="248393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979684" y="2132856"/>
              <a:ext cx="1511490" cy="2124601"/>
              <a:chOff x="1979684" y="2132853"/>
              <a:chExt cx="1511490" cy="2124604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1979684" y="3933069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N</a:t>
                </a:r>
                <a:endParaRPr lang="en-GB" sz="1500" kern="1200" dirty="0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979684" y="2492890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2</a:t>
                </a:r>
                <a:endParaRPr lang="en-GB" sz="1500" kern="1200" dirty="0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979684" y="3212979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4</a:t>
                </a:r>
                <a:endParaRPr lang="en-GB" sz="1500" kern="1200" dirty="0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979684" y="2132853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1</a:t>
                </a:r>
                <a:endParaRPr lang="en-GB" sz="1500" kern="1200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979684" y="2852942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kern="1200" dirty="0" smtClean="0"/>
                  <a:t>File 3</a:t>
                </a:r>
                <a:endParaRPr lang="en-GB" sz="1500" kern="1200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979684" y="3573016"/>
                <a:ext cx="1511490" cy="324388"/>
              </a:xfrm>
              <a:custGeom>
                <a:avLst/>
                <a:gdLst>
                  <a:gd name="connsiteX0" fmla="*/ 0 w 1511490"/>
                  <a:gd name="connsiteY0" fmla="*/ 0 h 324388"/>
                  <a:gd name="connsiteX1" fmla="*/ 1511490 w 1511490"/>
                  <a:gd name="connsiteY1" fmla="*/ 0 h 324388"/>
                  <a:gd name="connsiteX2" fmla="*/ 1511490 w 1511490"/>
                  <a:gd name="connsiteY2" fmla="*/ 324388 h 324388"/>
                  <a:gd name="connsiteX3" fmla="*/ 0 w 1511490"/>
                  <a:gd name="connsiteY3" fmla="*/ 324388 h 324388"/>
                  <a:gd name="connsiteX4" fmla="*/ 0 w 1511490"/>
                  <a:gd name="connsiteY4" fmla="*/ 0 h 32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490" h="324388">
                    <a:moveTo>
                      <a:pt x="0" y="0"/>
                    </a:moveTo>
                    <a:lnTo>
                      <a:pt x="1511490" y="0"/>
                    </a:lnTo>
                    <a:lnTo>
                      <a:pt x="1511490" y="324388"/>
                    </a:lnTo>
                    <a:lnTo>
                      <a:pt x="0" y="32438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500" dirty="0" smtClean="0"/>
                  <a:t>…</a:t>
                </a:r>
                <a:endParaRPr lang="en-GB" sz="1500" kern="1200" dirty="0"/>
              </a:p>
            </p:txBody>
          </p:sp>
        </p:grpSp>
      </p:grpSp>
      <p:sp>
        <p:nvSpPr>
          <p:cNvPr id="42" name="Right Arrow 41"/>
          <p:cNvSpPr/>
          <p:nvPr/>
        </p:nvSpPr>
        <p:spPr>
          <a:xfrm>
            <a:off x="2987824" y="2827212"/>
            <a:ext cx="864096" cy="114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952982" y="1328704"/>
            <a:ext cx="2347210" cy="3969743"/>
            <a:chOff x="3699095" y="1328704"/>
            <a:chExt cx="2347210" cy="3969743"/>
          </a:xfrm>
        </p:grpSpPr>
        <p:grpSp>
          <p:nvGrpSpPr>
            <p:cNvPr id="3" name="Group 2"/>
            <p:cNvGrpSpPr/>
            <p:nvPr/>
          </p:nvGrpSpPr>
          <p:grpSpPr>
            <a:xfrm>
              <a:off x="3699095" y="1328704"/>
              <a:ext cx="2347210" cy="3969743"/>
              <a:chOff x="3699095" y="1328704"/>
              <a:chExt cx="2347210" cy="3969743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99095" y="1328704"/>
                <a:ext cx="2347210" cy="396974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23928" y="4206238"/>
                <a:ext cx="1922380" cy="905796"/>
                <a:chOff x="1763688" y="1901052"/>
                <a:chExt cx="1872208" cy="90579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763688" y="1901052"/>
                  <a:ext cx="1872208" cy="905796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1979684" y="2023562"/>
                  <a:ext cx="1511490" cy="324388"/>
                </a:xfrm>
                <a:custGeom>
                  <a:avLst/>
                  <a:gdLst>
                    <a:gd name="connsiteX0" fmla="*/ 0 w 1511490"/>
                    <a:gd name="connsiteY0" fmla="*/ 0 h 324388"/>
                    <a:gd name="connsiteX1" fmla="*/ 1511490 w 1511490"/>
                    <a:gd name="connsiteY1" fmla="*/ 0 h 324388"/>
                    <a:gd name="connsiteX2" fmla="*/ 1511490 w 1511490"/>
                    <a:gd name="connsiteY2" fmla="*/ 324388 h 324388"/>
                    <a:gd name="connsiteX3" fmla="*/ 0 w 1511490"/>
                    <a:gd name="connsiteY3" fmla="*/ 324388 h 324388"/>
                    <a:gd name="connsiteX4" fmla="*/ 0 w 1511490"/>
                    <a:gd name="connsiteY4" fmla="*/ 0 h 324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1490" h="324388">
                      <a:moveTo>
                        <a:pt x="0" y="0"/>
                      </a:moveTo>
                      <a:lnTo>
                        <a:pt x="1511490" y="0"/>
                      </a:lnTo>
                      <a:lnTo>
                        <a:pt x="1511490" y="324388"/>
                      </a:lnTo>
                      <a:lnTo>
                        <a:pt x="0" y="324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500" dirty="0" smtClean="0"/>
                    <a:t>Vector 3</a:t>
                  </a:r>
                  <a:endParaRPr lang="en-GB" sz="1500" kern="12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923928" y="1488753"/>
                <a:ext cx="1922380" cy="2483931"/>
                <a:chOff x="1763688" y="1935366"/>
                <a:chExt cx="1872208" cy="248393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763688" y="1935366"/>
                  <a:ext cx="1872208" cy="248393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79684" y="2132856"/>
                  <a:ext cx="1511490" cy="2124601"/>
                  <a:chOff x="1979684" y="2132853"/>
                  <a:chExt cx="1511490" cy="2124604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979684" y="3933069"/>
                    <a:ext cx="1511490" cy="324388"/>
                  </a:xfrm>
                  <a:custGeom>
                    <a:avLst/>
                    <a:gdLst>
                      <a:gd name="connsiteX0" fmla="*/ 0 w 1511490"/>
                      <a:gd name="connsiteY0" fmla="*/ 0 h 324388"/>
                      <a:gd name="connsiteX1" fmla="*/ 1511490 w 1511490"/>
                      <a:gd name="connsiteY1" fmla="*/ 0 h 324388"/>
                      <a:gd name="connsiteX2" fmla="*/ 1511490 w 1511490"/>
                      <a:gd name="connsiteY2" fmla="*/ 324388 h 324388"/>
                      <a:gd name="connsiteX3" fmla="*/ 0 w 1511490"/>
                      <a:gd name="connsiteY3" fmla="*/ 324388 h 324388"/>
                      <a:gd name="connsiteX4" fmla="*/ 0 w 1511490"/>
                      <a:gd name="connsiteY4" fmla="*/ 0 h 324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1490" h="324388">
                        <a:moveTo>
                          <a:pt x="0" y="0"/>
                        </a:moveTo>
                        <a:lnTo>
                          <a:pt x="1511490" y="0"/>
                        </a:lnTo>
                        <a:lnTo>
                          <a:pt x="1511490" y="324388"/>
                        </a:lnTo>
                        <a:lnTo>
                          <a:pt x="0" y="324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57150" tIns="57150" rIns="57150" bIns="57150" numCol="1" spcCol="1270" anchor="ctr" anchorCtr="0">
                    <a:noAutofit/>
                  </a:bodyPr>
                  <a:lstStyle/>
                  <a:p>
                    <a:pPr lvl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500" dirty="0" smtClean="0"/>
                      <a:t>Vector …</a:t>
                    </a:r>
                    <a:endParaRPr lang="en-GB" sz="1500" kern="1200" dirty="0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979684" y="2492890"/>
                    <a:ext cx="1511490" cy="324388"/>
                  </a:xfrm>
                  <a:custGeom>
                    <a:avLst/>
                    <a:gdLst>
                      <a:gd name="connsiteX0" fmla="*/ 0 w 1511490"/>
                      <a:gd name="connsiteY0" fmla="*/ 0 h 324388"/>
                      <a:gd name="connsiteX1" fmla="*/ 1511490 w 1511490"/>
                      <a:gd name="connsiteY1" fmla="*/ 0 h 324388"/>
                      <a:gd name="connsiteX2" fmla="*/ 1511490 w 1511490"/>
                      <a:gd name="connsiteY2" fmla="*/ 324388 h 324388"/>
                      <a:gd name="connsiteX3" fmla="*/ 0 w 1511490"/>
                      <a:gd name="connsiteY3" fmla="*/ 324388 h 324388"/>
                      <a:gd name="connsiteX4" fmla="*/ 0 w 1511490"/>
                      <a:gd name="connsiteY4" fmla="*/ 0 h 324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1490" h="324388">
                        <a:moveTo>
                          <a:pt x="0" y="0"/>
                        </a:moveTo>
                        <a:lnTo>
                          <a:pt x="1511490" y="0"/>
                        </a:lnTo>
                        <a:lnTo>
                          <a:pt x="1511490" y="324388"/>
                        </a:lnTo>
                        <a:lnTo>
                          <a:pt x="0" y="324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57150" tIns="57150" rIns="57150" bIns="57150" numCol="1" spcCol="1270" anchor="ctr" anchorCtr="0">
                    <a:noAutofit/>
                  </a:bodyPr>
                  <a:lstStyle/>
                  <a:p>
                    <a:pPr lvl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500" dirty="0"/>
                      <a:t>Vector </a:t>
                    </a:r>
                    <a:r>
                      <a:rPr lang="en-GB" sz="1500" kern="1200" dirty="0" smtClean="0"/>
                      <a:t>2</a:t>
                    </a:r>
                    <a:endParaRPr lang="en-GB" sz="1500" kern="1200" dirty="0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979684" y="3212979"/>
                    <a:ext cx="1511490" cy="324388"/>
                  </a:xfrm>
                  <a:custGeom>
                    <a:avLst/>
                    <a:gdLst>
                      <a:gd name="connsiteX0" fmla="*/ 0 w 1511490"/>
                      <a:gd name="connsiteY0" fmla="*/ 0 h 324388"/>
                      <a:gd name="connsiteX1" fmla="*/ 1511490 w 1511490"/>
                      <a:gd name="connsiteY1" fmla="*/ 0 h 324388"/>
                      <a:gd name="connsiteX2" fmla="*/ 1511490 w 1511490"/>
                      <a:gd name="connsiteY2" fmla="*/ 324388 h 324388"/>
                      <a:gd name="connsiteX3" fmla="*/ 0 w 1511490"/>
                      <a:gd name="connsiteY3" fmla="*/ 324388 h 324388"/>
                      <a:gd name="connsiteX4" fmla="*/ 0 w 1511490"/>
                      <a:gd name="connsiteY4" fmla="*/ 0 h 324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1490" h="324388">
                        <a:moveTo>
                          <a:pt x="0" y="0"/>
                        </a:moveTo>
                        <a:lnTo>
                          <a:pt x="1511490" y="0"/>
                        </a:lnTo>
                        <a:lnTo>
                          <a:pt x="1511490" y="324388"/>
                        </a:lnTo>
                        <a:lnTo>
                          <a:pt x="0" y="324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57150" tIns="57150" rIns="57150" bIns="57150" numCol="1" spcCol="1270" anchor="ctr" anchorCtr="0">
                    <a:noAutofit/>
                  </a:bodyPr>
                  <a:lstStyle/>
                  <a:p>
                    <a:pPr lvl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500" dirty="0"/>
                      <a:t>Vector </a:t>
                    </a:r>
                    <a:r>
                      <a:rPr lang="en-GB" sz="1500" dirty="0" smtClean="0"/>
                      <a:t>13</a:t>
                    </a:r>
                    <a:endParaRPr lang="en-GB" sz="1500" kern="1200" dirty="0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979684" y="2132853"/>
                    <a:ext cx="1511490" cy="324388"/>
                  </a:xfrm>
                  <a:custGeom>
                    <a:avLst/>
                    <a:gdLst>
                      <a:gd name="connsiteX0" fmla="*/ 0 w 1511490"/>
                      <a:gd name="connsiteY0" fmla="*/ 0 h 324388"/>
                      <a:gd name="connsiteX1" fmla="*/ 1511490 w 1511490"/>
                      <a:gd name="connsiteY1" fmla="*/ 0 h 324388"/>
                      <a:gd name="connsiteX2" fmla="*/ 1511490 w 1511490"/>
                      <a:gd name="connsiteY2" fmla="*/ 324388 h 324388"/>
                      <a:gd name="connsiteX3" fmla="*/ 0 w 1511490"/>
                      <a:gd name="connsiteY3" fmla="*/ 324388 h 324388"/>
                      <a:gd name="connsiteX4" fmla="*/ 0 w 1511490"/>
                      <a:gd name="connsiteY4" fmla="*/ 0 h 324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1490" h="324388">
                        <a:moveTo>
                          <a:pt x="0" y="0"/>
                        </a:moveTo>
                        <a:lnTo>
                          <a:pt x="1511490" y="0"/>
                        </a:lnTo>
                        <a:lnTo>
                          <a:pt x="1511490" y="324388"/>
                        </a:lnTo>
                        <a:lnTo>
                          <a:pt x="0" y="324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57150" tIns="57150" rIns="57150" bIns="57150" numCol="1" spcCol="1270" anchor="ctr" anchorCtr="0">
                    <a:noAutofit/>
                  </a:bodyPr>
                  <a:lstStyle/>
                  <a:p>
                    <a:pPr lvl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500" dirty="0" smtClean="0"/>
                      <a:t>Vector</a:t>
                    </a:r>
                    <a:r>
                      <a:rPr lang="en-GB" sz="1500" kern="1200" dirty="0" smtClean="0"/>
                      <a:t> 42</a:t>
                    </a:r>
                    <a:endParaRPr lang="en-GB" sz="1500" kern="1200" dirty="0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979684" y="2852942"/>
                    <a:ext cx="1511490" cy="324388"/>
                  </a:xfrm>
                  <a:custGeom>
                    <a:avLst/>
                    <a:gdLst>
                      <a:gd name="connsiteX0" fmla="*/ 0 w 1511490"/>
                      <a:gd name="connsiteY0" fmla="*/ 0 h 324388"/>
                      <a:gd name="connsiteX1" fmla="*/ 1511490 w 1511490"/>
                      <a:gd name="connsiteY1" fmla="*/ 0 h 324388"/>
                      <a:gd name="connsiteX2" fmla="*/ 1511490 w 1511490"/>
                      <a:gd name="connsiteY2" fmla="*/ 324388 h 324388"/>
                      <a:gd name="connsiteX3" fmla="*/ 0 w 1511490"/>
                      <a:gd name="connsiteY3" fmla="*/ 324388 h 324388"/>
                      <a:gd name="connsiteX4" fmla="*/ 0 w 1511490"/>
                      <a:gd name="connsiteY4" fmla="*/ 0 h 324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1490" h="324388">
                        <a:moveTo>
                          <a:pt x="0" y="0"/>
                        </a:moveTo>
                        <a:lnTo>
                          <a:pt x="1511490" y="0"/>
                        </a:lnTo>
                        <a:lnTo>
                          <a:pt x="1511490" y="324388"/>
                        </a:lnTo>
                        <a:lnTo>
                          <a:pt x="0" y="324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57150" tIns="57150" rIns="57150" bIns="57150" numCol="1" spcCol="1270" anchor="ctr" anchorCtr="0">
                    <a:noAutofit/>
                  </a:bodyPr>
                  <a:lstStyle/>
                  <a:p>
                    <a:pPr lvl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500" dirty="0"/>
                      <a:t>Vector </a:t>
                    </a:r>
                    <a:r>
                      <a:rPr lang="en-GB" sz="1500" dirty="0" smtClean="0"/>
                      <a:t>1205</a:t>
                    </a:r>
                    <a:endParaRPr lang="en-GB" sz="1500" kern="1200" dirty="0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979684" y="3573016"/>
                    <a:ext cx="1511490" cy="324388"/>
                  </a:xfrm>
                  <a:custGeom>
                    <a:avLst/>
                    <a:gdLst>
                      <a:gd name="connsiteX0" fmla="*/ 0 w 1511490"/>
                      <a:gd name="connsiteY0" fmla="*/ 0 h 324388"/>
                      <a:gd name="connsiteX1" fmla="*/ 1511490 w 1511490"/>
                      <a:gd name="connsiteY1" fmla="*/ 0 h 324388"/>
                      <a:gd name="connsiteX2" fmla="*/ 1511490 w 1511490"/>
                      <a:gd name="connsiteY2" fmla="*/ 324388 h 324388"/>
                      <a:gd name="connsiteX3" fmla="*/ 0 w 1511490"/>
                      <a:gd name="connsiteY3" fmla="*/ 324388 h 324388"/>
                      <a:gd name="connsiteX4" fmla="*/ 0 w 1511490"/>
                      <a:gd name="connsiteY4" fmla="*/ 0 h 324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1490" h="324388">
                        <a:moveTo>
                          <a:pt x="0" y="0"/>
                        </a:moveTo>
                        <a:lnTo>
                          <a:pt x="1511490" y="0"/>
                        </a:lnTo>
                        <a:lnTo>
                          <a:pt x="1511490" y="324388"/>
                        </a:lnTo>
                        <a:lnTo>
                          <a:pt x="0" y="3243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57150" tIns="57150" rIns="57150" bIns="57150" numCol="1" spcCol="1270" anchor="ctr" anchorCtr="0">
                    <a:noAutofit/>
                  </a:bodyPr>
                  <a:lstStyle/>
                  <a:p>
                    <a:pPr lvl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GB" sz="1500" dirty="0"/>
                      <a:t>Vector 1</a:t>
                    </a:r>
                    <a:endParaRPr lang="en-GB" sz="1500" kern="1200" dirty="0"/>
                  </a:p>
                </p:txBody>
              </p:sp>
            </p:grpSp>
          </p:grpSp>
        </p:grpSp>
        <p:sp>
          <p:nvSpPr>
            <p:cNvPr id="43" name="Freeform 42"/>
            <p:cNvSpPr/>
            <p:nvPr/>
          </p:nvSpPr>
          <p:spPr>
            <a:xfrm>
              <a:off x="4145712" y="4722009"/>
              <a:ext cx="1551995" cy="324388"/>
            </a:xfrm>
            <a:custGeom>
              <a:avLst/>
              <a:gdLst>
                <a:gd name="connsiteX0" fmla="*/ 0 w 1511490"/>
                <a:gd name="connsiteY0" fmla="*/ 0 h 324388"/>
                <a:gd name="connsiteX1" fmla="*/ 1511490 w 1511490"/>
                <a:gd name="connsiteY1" fmla="*/ 0 h 324388"/>
                <a:gd name="connsiteX2" fmla="*/ 1511490 w 1511490"/>
                <a:gd name="connsiteY2" fmla="*/ 324388 h 324388"/>
                <a:gd name="connsiteX3" fmla="*/ 0 w 1511490"/>
                <a:gd name="connsiteY3" fmla="*/ 324388 h 324388"/>
                <a:gd name="connsiteX4" fmla="*/ 0 w 1511490"/>
                <a:gd name="connsiteY4" fmla="*/ 0 h 3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490" h="324388">
                  <a:moveTo>
                    <a:pt x="0" y="0"/>
                  </a:moveTo>
                  <a:lnTo>
                    <a:pt x="1511490" y="0"/>
                  </a:lnTo>
                  <a:lnTo>
                    <a:pt x="1511490" y="324388"/>
                  </a:lnTo>
                  <a:lnTo>
                    <a:pt x="0" y="32438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500" dirty="0" smtClean="0"/>
                <a:t>Vector 21</a:t>
              </a:r>
              <a:endParaRPr lang="en-GB" sz="1500" kern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526922" y="3226777"/>
            <a:ext cx="13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grouped by species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54662" y="4722009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grouped by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4961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641</TotalTime>
  <Words>913</Words>
  <Application>Microsoft Office PowerPoint</Application>
  <PresentationFormat>On-screen Show (4:3)</PresentationFormat>
  <Paragraphs>190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Verdana</vt:lpstr>
      <vt:lpstr>Wingdings 2</vt:lpstr>
      <vt:lpstr>Solstice</vt:lpstr>
      <vt:lpstr>Automated recording system to monitor grasshopper abundance in natural environments</vt:lpstr>
      <vt:lpstr>Introduction: long-term goal</vt:lpstr>
      <vt:lpstr>Introduction: this project</vt:lpstr>
      <vt:lpstr>Variable VS Fixed frame size</vt:lpstr>
      <vt:lpstr>Data</vt:lpstr>
      <vt:lpstr>Classification</vt:lpstr>
      <vt:lpstr>Training / Testing methods</vt:lpstr>
      <vt:lpstr>All versus all</vt:lpstr>
      <vt:lpstr>Cross validation (e.g. 5-fold)</vt:lpstr>
      <vt:lpstr>One versus all</vt:lpstr>
      <vt:lpstr>Todor Ganchev’s paper</vt:lpstr>
      <vt:lpstr>Previous Results : bad hope</vt:lpstr>
      <vt:lpstr>Results</vt:lpstr>
      <vt:lpstr>Conclusion</vt:lpstr>
      <vt:lpstr>Future work</vt:lpstr>
      <vt:lpstr>Thank you for your attention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recording system to monitor grasshopper abundance in natural environments</dc:title>
  <dc:creator>Ducret William Jean</dc:creator>
  <cp:lastModifiedBy>Ducret William Jean</cp:lastModifiedBy>
  <cp:revision>230</cp:revision>
  <dcterms:created xsi:type="dcterms:W3CDTF">2015-10-23T13:16:23Z</dcterms:created>
  <dcterms:modified xsi:type="dcterms:W3CDTF">2015-12-14T13:07:24Z</dcterms:modified>
</cp:coreProperties>
</file>