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Proxima Nova Semibold"/>
      <p:regular r:id="rId43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6.xml"/><Relationship Id="rId44" Type="http://schemas.openxmlformats.org/officeDocument/2006/relationships/font" Target="fonts/ProximaNovaSemibold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Semibold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ai.com/chatgpt" TargetMode="External"/><Relationship Id="rId3" Type="http://schemas.openxmlformats.org/officeDocument/2006/relationships/hyperlink" Target="https://bard.google.com/?hl=en" TargetMode="External"/><Relationship Id="rId4" Type="http://schemas.openxmlformats.org/officeDocument/2006/relationships/hyperlink" Target="https://openai.com/blog/chatgpt-plugins" TargetMode="External"/><Relationship Id="rId9" Type="http://schemas.openxmlformats.org/officeDocument/2006/relationships/hyperlink" Target="https://www.thedatahunt.com/trend-insight/generative-ai-vs-human-creativity" TargetMode="External"/><Relationship Id="rId5" Type="http://schemas.openxmlformats.org/officeDocument/2006/relationships/hyperlink" Target="https://www.midjourney.com/" TargetMode="External"/><Relationship Id="rId6" Type="http://schemas.openxmlformats.org/officeDocument/2006/relationships/hyperlink" Target="https://www.adobe.com/kr/sensei/generative-ai/firefly.html" TargetMode="External"/><Relationship Id="rId7" Type="http://schemas.openxmlformats.org/officeDocument/2006/relationships/hyperlink" Target="https://www.thedatahunt.com/trend-insight/how-speechify-have-attention-of-youtubers" TargetMode="External"/><Relationship Id="rId8" Type="http://schemas.openxmlformats.org/officeDocument/2006/relationships/hyperlink" Target="https://www.thedatahunt.com/trend-insight/what-to-before-starting-digital-twi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5d80cbb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5d80cbb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924d7cf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924d7cf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6a0bf028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6a0bf028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a0bf028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6a0bf028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61267d52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61267d52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99bc744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99bc744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e6cddf4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e6cddf4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6a0bf02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6a0bf02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99bc7449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99bc7449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99bc7449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99bc7449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25d80cbb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25d80cbb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43ee88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43ee88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d43ee88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d43ee88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25d80cbb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625d80cbb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25d80cbb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25d80cbb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6a0bf02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6a0bf02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6a0bf028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26a0bf028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6a0bf028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6a0bf028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25d80cbb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25d80cbb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25d80cbb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625d80cbb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25d80cbb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25d80cbb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25d80cbb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625d80cbb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5d80cbb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5d80cbb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25d80cbb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25d80cbb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d43ee88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4d43ee88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25d80cbbe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625d80cbb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5d80cb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5d80cb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5d80cbb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5d80cbb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5d80c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5d80c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50652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ext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텍스트 생성은 가장 많이 발전된 영역입니다. 사람의 자연어 구사 능력은 제대로 구현하기 어렵습니다. 하지만 현재 우리에게 알려진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ChatGPT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나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Bard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등의 모델은 일반적인 단문/중간 형식의 글쓰기에 꽤 능숙합니다. 일반적인 반복 작업이나 초안 작성을 넘어 보고서나 프레젠테이션을 제공할 수 있는 수준이 되었습니다. 모델이 더 개선됨에 따라 높은 품질의 결과물, 더 긴 형식의 콘텐츠, 더 나은 vertical fine tuning의 가능성을 기대할 수 있습니다.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Code Generation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최근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GPT에 code interpreter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가 추가되면서, 개발자를 대신해서 코드를 생성하는 역할을 수행할 수 있게 되었습니다. 단기적으로 개발자 생산성을 크게 개선할 수 있으며, 비개발자가 코드를 배우지 않아도 개발 작업에 쉽게 접근할 수 있게 될 것으로 보입니다.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Image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이미지 분야는 creator 들에게 다양한 가능성을 열어주고 있습니다. 이미 소셜 미디어에서는 AI가 생성한 이미지가 많은 관심을 받으며 공유되고 있고 재미있다는 입소문이 퍼지고 있습니다.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Midjourney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가 생성한 미적으로 훌륭한 작품 뿐 아니라,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adobe가 최근에 공개한 firefly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는 캐쥬얼한 이미지 생성 또는 광고 분야에 적용될 이미지까지 훌륭한 성능을 보여주고 있습니다.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Speech synthesis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음성 합성 기술은 apple의 siri 또는 amazon의 Alexa 처럼 이미 소비자와 기업용 애플리케이션으로 많이 사용되고 있었습니다. 이를 뛰어넘어 현재는 텍스트만 입력되면 특정인의 음성으로 구어체 음성이 생성되는 기술로 발전하여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영화나 팟캐스트 등에 널리 쓰이고 있습니다. </a:t>
            </a:r>
            <a:endParaRPr sz="115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Video and 3D models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비디오 및 3D 모델은 영화, 게임, VR, 건축, 실제 제품 디자인과 같은 대규모 크리에이티브 시장을 새롭게 개척할 수 있는 잠재력을 가지고 있습니다. 아직은 다양한 시도 중이지만, 대체현실,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디지털 트윈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과 연계되어 빠르게 발전하고 있습니다.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6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Audio, Music, 그리고 다양한 산업군에 적용</a:t>
            </a:r>
            <a:b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생성 AI는 이제 음악 작곡부터 생물학, 화학에 이르기까지 다양한 분야에서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인간처럼 창의성 있는 작업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을 할 수 있게 되었습니다.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a0bf028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6a0bf028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1267d5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1267d5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5d80cb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5d80cb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ky-wisteria-321.notion.site/AI-e0c53c9adbf14a56b985d37c80821fa8?pvs=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nteraction-design.org/literature/article/stage-5-in-the-design-thinking-process-tes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SvFJ_0rDjXpUW__gHlfg-7zCJhRCeBd9P4dR3lFjW3I/edit#gid=63595835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hat.openai.com/share/2abd8643-8c7d-48be-9b2a-a84e957b857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penai.com/chatgpt" TargetMode="External"/><Relationship Id="rId4" Type="http://schemas.openxmlformats.org/officeDocument/2006/relationships/hyperlink" Target="https://bard.google.com/?hl=en" TargetMode="External"/><Relationship Id="rId10" Type="http://schemas.openxmlformats.org/officeDocument/2006/relationships/hyperlink" Target="https://www.thedatahunt.com/trend-insight/generative-ai-vs-human-creativity" TargetMode="External"/><Relationship Id="rId9" Type="http://schemas.openxmlformats.org/officeDocument/2006/relationships/hyperlink" Target="https://www.thedatahunt.com/trend-insight/what-to-before-starting-digital-twin" TargetMode="External"/><Relationship Id="rId5" Type="http://schemas.openxmlformats.org/officeDocument/2006/relationships/hyperlink" Target="https://openai.com/blog/chatgpt-plugins" TargetMode="External"/><Relationship Id="rId6" Type="http://schemas.openxmlformats.org/officeDocument/2006/relationships/hyperlink" Target="https://www.midjourney.com/" TargetMode="External"/><Relationship Id="rId7" Type="http://schemas.openxmlformats.org/officeDocument/2006/relationships/hyperlink" Target="https://www.adobe.com/kr/sensei/generative-ai/firefly.html" TargetMode="External"/><Relationship Id="rId8" Type="http://schemas.openxmlformats.org/officeDocument/2006/relationships/hyperlink" Target="https://www.thedatahunt.com/trend-insight/how-speechify-have-attention-of-youtub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637300" y="638225"/>
            <a:ext cx="83511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실습 링크: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hlink"/>
                </a:solidFill>
                <a:hlinkClick r:id="rId3"/>
              </a:rPr>
              <a:t>https://inky-wisteria-321.notion.site/AI-e0c53c9adbf14a56b985d37c80821fa8?pvs=4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줌 채팅 창으로 위 링크 공유할게요. (이</a:t>
            </a:r>
            <a:r>
              <a:rPr lang="en" sz="1800">
                <a:solidFill>
                  <a:schemeClr val="lt1"/>
                </a:solidFill>
              </a:rPr>
              <a:t>전 링크도 모두 위 링크에 포함됨)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ChatGPT란?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6" name="Google Shape;186;p34"/>
          <p:cNvGrpSpPr/>
          <p:nvPr/>
        </p:nvGrpSpPr>
        <p:grpSpPr>
          <a:xfrm>
            <a:off x="580075" y="1017725"/>
            <a:ext cx="7983850" cy="3513176"/>
            <a:chOff x="788000" y="1170125"/>
            <a:chExt cx="7983850" cy="3513176"/>
          </a:xfrm>
        </p:grpSpPr>
        <p:pic>
          <p:nvPicPr>
            <p:cNvPr id="187" name="Google Shape;18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000" y="1170125"/>
              <a:ext cx="7960833" cy="35131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34"/>
            <p:cNvSpPr txBox="1"/>
            <p:nvPr/>
          </p:nvSpPr>
          <p:spPr>
            <a:xfrm>
              <a:off x="7335150" y="4283100"/>
              <a:ext cx="143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출</a:t>
              </a:r>
              <a:r>
                <a:rPr lang="en"/>
                <a:t>처: 동아일보</a:t>
              </a:r>
              <a:endParaRPr/>
            </a:p>
          </p:txBody>
        </p:sp>
      </p:grpSp>
      <p:sp>
        <p:nvSpPr>
          <p:cNvPr id="189" name="Google Shape;189;p34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576"/>
            <a:ext cx="4181752" cy="484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325" y="143575"/>
            <a:ext cx="4535162" cy="48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/>
          <p:nvPr/>
        </p:nvSpPr>
        <p:spPr>
          <a:xfrm>
            <a:off x="276075" y="4329050"/>
            <a:ext cx="3909300" cy="629400"/>
          </a:xfrm>
          <a:prstGeom prst="rect">
            <a:avLst/>
          </a:prstGeom>
          <a:noFill/>
          <a:ln cap="flat" cmpd="sng" w="38100">
            <a:solidFill>
              <a:srgbClr val="FACA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4503500" y="4094925"/>
            <a:ext cx="4419600" cy="863400"/>
          </a:xfrm>
          <a:prstGeom prst="rect">
            <a:avLst/>
          </a:prstGeom>
          <a:noFill/>
          <a:ln cap="flat" cmpd="sng" w="38100">
            <a:solidFill>
              <a:srgbClr val="FACA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666750" y="4420550"/>
            <a:ext cx="32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CA94"/>
                </a:solidFill>
                <a:highlight>
                  <a:schemeClr val="dk1"/>
                </a:highlight>
              </a:rPr>
              <a:t>사용자가 프롬프트 입력하는 곳</a:t>
            </a:r>
            <a:endParaRPr b="1" sz="1500">
              <a:solidFill>
                <a:srgbClr val="FACA94"/>
              </a:solidFill>
              <a:highlight>
                <a:schemeClr val="dk1"/>
              </a:highlight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5195900" y="4248175"/>
            <a:ext cx="323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CA94"/>
                </a:solidFill>
                <a:highlight>
                  <a:schemeClr val="dk1"/>
                </a:highlight>
              </a:rPr>
              <a:t>사용자가 프롬프트 입력하는 곳</a:t>
            </a:r>
            <a:endParaRPr b="1" sz="1500">
              <a:solidFill>
                <a:srgbClr val="FACA94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75" y="1925050"/>
            <a:ext cx="9144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GPT-4 기반의 챗봇</a:t>
            </a:r>
            <a:endParaRPr b="1" i="1" sz="4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00" y="152400"/>
            <a:ext cx="463256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1768975" y="4663888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출처: DeepLearning.ai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916" y="1168642"/>
            <a:ext cx="4070234" cy="29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925" y="3452343"/>
            <a:ext cx="4070224" cy="1517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/>
          <p:nvPr/>
        </p:nvSpPr>
        <p:spPr>
          <a:xfrm>
            <a:off x="5283925" y="1415942"/>
            <a:ext cx="3528600" cy="1873500"/>
          </a:xfrm>
          <a:prstGeom prst="rect">
            <a:avLst/>
          </a:prstGeom>
          <a:noFill/>
          <a:ln cap="flat" cmpd="sng" w="76200">
            <a:solidFill>
              <a:srgbClr val="4A7F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C5FF"/>
              </a:solidFill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5283925" y="3651324"/>
            <a:ext cx="3528600" cy="432600"/>
          </a:xfrm>
          <a:prstGeom prst="rect">
            <a:avLst/>
          </a:prstGeom>
          <a:noFill/>
          <a:ln cap="flat" cmpd="sng" w="76200">
            <a:solidFill>
              <a:srgbClr val="74D3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D39C"/>
              </a:solidFill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5283925" y="4523875"/>
            <a:ext cx="3528600" cy="240300"/>
          </a:xfrm>
          <a:prstGeom prst="rect">
            <a:avLst/>
          </a:prstGeom>
          <a:noFill/>
          <a:ln cap="flat" cmpd="sng" w="76200">
            <a:solidFill>
              <a:srgbClr val="FACA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D39C"/>
              </a:solidFill>
            </a:endParaRPr>
          </a:p>
        </p:txBody>
      </p:sp>
      <p:sp>
        <p:nvSpPr>
          <p:cNvPr id="216" name="Google Shape;216;p37"/>
          <p:cNvSpPr txBox="1"/>
          <p:nvPr>
            <p:ph idx="4294967295" type="title"/>
          </p:nvPr>
        </p:nvSpPr>
        <p:spPr>
          <a:xfrm>
            <a:off x="5834538" y="391575"/>
            <a:ext cx="21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챗봇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2406325" y="2738825"/>
            <a:ext cx="2283900" cy="21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7"/>
          <p:cNvCxnSpPr/>
          <p:nvPr/>
        </p:nvCxnSpPr>
        <p:spPr>
          <a:xfrm>
            <a:off x="2152550" y="4750604"/>
            <a:ext cx="3131400" cy="0"/>
          </a:xfrm>
          <a:prstGeom prst="straightConnector1">
            <a:avLst/>
          </a:prstGeom>
          <a:noFill/>
          <a:ln cap="flat" cmpd="sng" w="76200">
            <a:solidFill>
              <a:srgbClr val="FACA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7"/>
          <p:cNvSpPr txBox="1"/>
          <p:nvPr/>
        </p:nvSpPr>
        <p:spPr>
          <a:xfrm>
            <a:off x="2511300" y="4418650"/>
            <a:ext cx="20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CA94"/>
                </a:solidFill>
                <a:highlight>
                  <a:schemeClr val="dk1"/>
                </a:highlight>
              </a:rPr>
              <a:t>사용자</a:t>
            </a:r>
            <a:r>
              <a:rPr b="1" lang="en" sz="2000">
                <a:solidFill>
                  <a:srgbClr val="FACA94"/>
                </a:solidFill>
                <a:highlight>
                  <a:schemeClr val="dk1"/>
                </a:highlight>
              </a:rPr>
              <a:t>의 요청</a:t>
            </a:r>
            <a:endParaRPr b="1" sz="2000">
              <a:solidFill>
                <a:srgbClr val="FACA94"/>
              </a:solidFill>
              <a:highlight>
                <a:schemeClr val="dk1"/>
              </a:highlight>
            </a:endParaRPr>
          </a:p>
        </p:txBody>
      </p:sp>
      <p:cxnSp>
        <p:nvCxnSpPr>
          <p:cNvPr id="220" name="Google Shape;220;p37"/>
          <p:cNvCxnSpPr/>
          <p:nvPr/>
        </p:nvCxnSpPr>
        <p:spPr>
          <a:xfrm>
            <a:off x="2266225" y="3815042"/>
            <a:ext cx="3017700" cy="22500"/>
          </a:xfrm>
          <a:prstGeom prst="straightConnector1">
            <a:avLst/>
          </a:prstGeom>
          <a:noFill/>
          <a:ln cap="flat" cmpd="sng" w="76200">
            <a:solidFill>
              <a:srgbClr val="74D3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7"/>
          <p:cNvSpPr txBox="1"/>
          <p:nvPr/>
        </p:nvSpPr>
        <p:spPr>
          <a:xfrm>
            <a:off x="2511325" y="3499625"/>
            <a:ext cx="20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4D39C"/>
                </a:solidFill>
                <a:highlight>
                  <a:schemeClr val="dk1"/>
                </a:highlight>
              </a:rPr>
              <a:t>대화형 모델</a:t>
            </a:r>
            <a:endParaRPr b="1" sz="2000">
              <a:solidFill>
                <a:srgbClr val="74D39C"/>
              </a:solidFill>
              <a:highlight>
                <a:schemeClr val="dk1"/>
              </a:highlight>
            </a:endParaRPr>
          </a:p>
        </p:txBody>
      </p:sp>
      <p:cxnSp>
        <p:nvCxnSpPr>
          <p:cNvPr id="222" name="Google Shape;222;p37"/>
          <p:cNvCxnSpPr/>
          <p:nvPr/>
        </p:nvCxnSpPr>
        <p:spPr>
          <a:xfrm>
            <a:off x="2222550" y="2904750"/>
            <a:ext cx="2988600" cy="0"/>
          </a:xfrm>
          <a:prstGeom prst="straightConnector1">
            <a:avLst/>
          </a:prstGeom>
          <a:noFill/>
          <a:ln cap="flat" cmpd="sng" w="76200">
            <a:solidFill>
              <a:srgbClr val="4A7FE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7"/>
          <p:cNvSpPr txBox="1"/>
          <p:nvPr/>
        </p:nvSpPr>
        <p:spPr>
          <a:xfrm>
            <a:off x="2082550" y="2664550"/>
            <a:ext cx="277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6B9F9"/>
                </a:solidFill>
                <a:highlight>
                  <a:schemeClr val="dk1"/>
                </a:highlight>
              </a:rPr>
              <a:t>시스템 (행</a:t>
            </a:r>
            <a:r>
              <a:rPr b="1" lang="en" sz="2000">
                <a:solidFill>
                  <a:srgbClr val="96B9F9"/>
                </a:solidFill>
                <a:highlight>
                  <a:schemeClr val="dk1"/>
                </a:highlight>
              </a:rPr>
              <a:t>동 가이드)</a:t>
            </a:r>
            <a:endParaRPr b="1" sz="2000">
              <a:solidFill>
                <a:srgbClr val="96B9F9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8"/>
          <p:cNvGrpSpPr/>
          <p:nvPr/>
        </p:nvGrpSpPr>
        <p:grpSpPr>
          <a:xfrm>
            <a:off x="274525" y="2066139"/>
            <a:ext cx="1530900" cy="1530900"/>
            <a:chOff x="274525" y="1446800"/>
            <a:chExt cx="1530900" cy="1530900"/>
          </a:xfrm>
        </p:grpSpPr>
        <p:sp>
          <p:nvSpPr>
            <p:cNvPr id="229" name="Google Shape;229;p38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8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</a:t>
              </a:r>
              <a:r>
                <a:rPr b="1" lang="en">
                  <a:solidFill>
                    <a:schemeClr val="lt1"/>
                  </a:solidFill>
                </a:rPr>
                <a:t>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</a:t>
              </a:r>
              <a:r>
                <a:rPr b="1" lang="en">
                  <a:solidFill>
                    <a:schemeClr val="lt1"/>
                  </a:solidFill>
                </a:rPr>
                <a:t>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231" name="Google Shape;231;p38"/>
          <p:cNvSpPr/>
          <p:nvPr/>
        </p:nvSpPr>
        <p:spPr>
          <a:xfrm>
            <a:off x="3806550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3950854" y="2571739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</a:t>
            </a:r>
            <a:r>
              <a:rPr b="1" lang="en">
                <a:solidFill>
                  <a:schemeClr val="lt1"/>
                </a:solidFill>
              </a:rPr>
              <a:t>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5901075" y="2523789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5591688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/>
        </p:nvSpPr>
        <p:spPr>
          <a:xfrm>
            <a:off x="5735913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7376825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7521075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</a:t>
            </a:r>
            <a:r>
              <a:rPr b="1" lang="en">
                <a:solidFill>
                  <a:srgbClr val="D8FD12"/>
                </a:solidFill>
              </a:rPr>
              <a:t>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238" name="Google Shape;238;p38"/>
          <p:cNvGrpSpPr/>
          <p:nvPr/>
        </p:nvGrpSpPr>
        <p:grpSpPr>
          <a:xfrm>
            <a:off x="2046150" y="2066139"/>
            <a:ext cx="1530900" cy="1530900"/>
            <a:chOff x="2046150" y="1501075"/>
            <a:chExt cx="1530900" cy="1530900"/>
          </a:xfrm>
        </p:grpSpPr>
        <p:sp>
          <p:nvSpPr>
            <p:cNvPr id="239" name="Google Shape;239;p38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8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</a:t>
              </a:r>
              <a:r>
                <a:rPr b="1" lang="en">
                  <a:solidFill>
                    <a:schemeClr val="lt1"/>
                  </a:solidFill>
                </a:rPr>
                <a:t>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241" name="Google Shape;241;p38"/>
          <p:cNvCxnSpPr>
            <a:stCxn id="229" idx="0"/>
            <a:endCxn id="239" idx="0"/>
          </p:cNvCxnSpPr>
          <p:nvPr/>
        </p:nvCxnSpPr>
        <p:spPr>
          <a:xfrm flipH="1" rot="-5400000">
            <a:off x="1925425" y="1180689"/>
            <a:ext cx="600" cy="1771500"/>
          </a:xfrm>
          <a:prstGeom prst="curvedConnector3">
            <a:avLst>
              <a:gd fmla="val -92785417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8"/>
          <p:cNvCxnSpPr>
            <a:stCxn id="236" idx="0"/>
            <a:endCxn id="231" idx="0"/>
          </p:cNvCxnSpPr>
          <p:nvPr/>
        </p:nvCxnSpPr>
        <p:spPr>
          <a:xfrm rot="5400000">
            <a:off x="6356825" y="281289"/>
            <a:ext cx="600" cy="3570300"/>
          </a:xfrm>
          <a:prstGeom prst="curvedConnector3">
            <a:avLst>
              <a:gd fmla="val -9046875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8"/>
          <p:cNvCxnSpPr>
            <a:endCxn id="239" idx="4"/>
          </p:cNvCxnSpPr>
          <p:nvPr/>
        </p:nvCxnSpPr>
        <p:spPr>
          <a:xfrm flipH="1">
            <a:off x="2811600" y="3596439"/>
            <a:ext cx="5330700" cy="600"/>
          </a:xfrm>
          <a:prstGeom prst="curvedConnector4">
            <a:avLst>
              <a:gd fmla="val 42820" name="adj1"/>
              <a:gd fmla="val 78976787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8"/>
          <p:cNvCxnSpPr>
            <a:stCxn id="234" idx="3"/>
            <a:endCxn id="231" idx="4"/>
          </p:cNvCxnSpPr>
          <p:nvPr/>
        </p:nvCxnSpPr>
        <p:spPr>
          <a:xfrm rot="5400000">
            <a:off x="5081933" y="2862994"/>
            <a:ext cx="224100" cy="1243800"/>
          </a:xfrm>
          <a:prstGeom prst="curvedConnector3">
            <a:avLst>
              <a:gd fmla="val 149746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8"/>
          <p:cNvCxnSpPr>
            <a:stCxn id="236" idx="0"/>
            <a:endCxn id="229" idx="0"/>
          </p:cNvCxnSpPr>
          <p:nvPr/>
        </p:nvCxnSpPr>
        <p:spPr>
          <a:xfrm rot="5400000">
            <a:off x="4590875" y="-1484661"/>
            <a:ext cx="600" cy="7102200"/>
          </a:xfrm>
          <a:prstGeom prst="curvedConnector3">
            <a:avLst>
              <a:gd fmla="val -22036875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8"/>
          <p:cNvCxnSpPr>
            <a:stCxn id="229" idx="6"/>
            <a:endCxn id="239" idx="2"/>
          </p:cNvCxnSpPr>
          <p:nvPr/>
        </p:nvCxnSpPr>
        <p:spPr>
          <a:xfrm>
            <a:off x="1805425" y="2831589"/>
            <a:ext cx="240600" cy="0"/>
          </a:xfrm>
          <a:prstGeom prst="straightConnector1">
            <a:avLst/>
          </a:prstGeom>
          <a:noFill/>
          <a:ln cap="flat" cmpd="sng" w="19050">
            <a:solidFill>
              <a:srgbClr val="EC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8"/>
          <p:cNvCxnSpPr>
            <a:stCxn id="239" idx="6"/>
            <a:endCxn id="231" idx="2"/>
          </p:cNvCxnSpPr>
          <p:nvPr/>
        </p:nvCxnSpPr>
        <p:spPr>
          <a:xfrm>
            <a:off x="3577050" y="2831589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8"/>
          <p:cNvCxnSpPr>
            <a:stCxn id="231" idx="6"/>
            <a:endCxn id="234" idx="2"/>
          </p:cNvCxnSpPr>
          <p:nvPr/>
        </p:nvCxnSpPr>
        <p:spPr>
          <a:xfrm>
            <a:off x="5337450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8"/>
          <p:cNvCxnSpPr>
            <a:stCxn id="234" idx="6"/>
            <a:endCxn id="236" idx="2"/>
          </p:cNvCxnSpPr>
          <p:nvPr/>
        </p:nvCxnSpPr>
        <p:spPr>
          <a:xfrm>
            <a:off x="7122588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8"/>
          <p:cNvSpPr txBox="1"/>
          <p:nvPr/>
        </p:nvSpPr>
        <p:spPr>
          <a:xfrm>
            <a:off x="156225" y="41100"/>
            <a:ext cx="430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5 단계</a:t>
            </a:r>
            <a:endParaRPr b="1" sz="18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2380075" y="766775"/>
            <a:ext cx="425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테스트를 통해 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사용자에 대한 이해도가 높아집니다.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4700425" y="4124325"/>
            <a:ext cx="334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테스트는 사용자의 문제를 </a:t>
            </a: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재정의할 수 있도록 도움을 줍니다.</a:t>
            </a:r>
            <a:endParaRPr sz="1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0" y="4839600"/>
            <a:ext cx="644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출처: </a:t>
            </a:r>
            <a:r>
              <a:rPr lang="en" sz="700" u="sng">
                <a:solidFill>
                  <a:schemeClr val="hlink"/>
                </a:solidFill>
                <a:hlinkClick r:id="rId3"/>
              </a:rPr>
              <a:t>https://www.interaction-design.org/literature/article/stage-5-in-the-design-thinking-process-test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6028225" y="849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인지 과학자이자 노벨상 수상자인 허버트 A. 사이먼은 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1969년 저서 '인공의 과학'에서 사고 방식으로서 디자인을 처음으로 언급했습니다. 그 후 그는 1970년대에 걸쳐 현재 디자인 사고의 원칙으로 간주되는 많은 아이디어에 기여했습니다.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9"/>
          <p:cNvGrpSpPr/>
          <p:nvPr/>
        </p:nvGrpSpPr>
        <p:grpSpPr>
          <a:xfrm>
            <a:off x="311700" y="1103614"/>
            <a:ext cx="1530900" cy="1530900"/>
            <a:chOff x="274525" y="1446800"/>
            <a:chExt cx="1530900" cy="1530900"/>
          </a:xfrm>
        </p:grpSpPr>
        <p:sp>
          <p:nvSpPr>
            <p:cNvPr id="261" name="Google Shape;261;p39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263" name="Google Shape;263;p39"/>
          <p:cNvSpPr/>
          <p:nvPr/>
        </p:nvSpPr>
        <p:spPr>
          <a:xfrm>
            <a:off x="3843725" y="1103614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3988029" y="1561564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5938250" y="1561264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5628863" y="1103614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5773088" y="1668964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268" name="Google Shape;268;p39"/>
          <p:cNvSpPr/>
          <p:nvPr/>
        </p:nvSpPr>
        <p:spPr>
          <a:xfrm>
            <a:off x="7414000" y="1103614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7558250" y="1668964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270" name="Google Shape;270;p39"/>
          <p:cNvGrpSpPr/>
          <p:nvPr/>
        </p:nvGrpSpPr>
        <p:grpSpPr>
          <a:xfrm>
            <a:off x="2083325" y="1103614"/>
            <a:ext cx="1530900" cy="1530900"/>
            <a:chOff x="2046150" y="1501075"/>
            <a:chExt cx="1530900" cy="1530900"/>
          </a:xfrm>
        </p:grpSpPr>
        <p:sp>
          <p:nvSpPr>
            <p:cNvPr id="271" name="Google Shape;271;p39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273" name="Google Shape;273;p39"/>
          <p:cNvCxnSpPr>
            <a:stCxn id="261" idx="6"/>
            <a:endCxn id="271" idx="2"/>
          </p:cNvCxnSpPr>
          <p:nvPr/>
        </p:nvCxnSpPr>
        <p:spPr>
          <a:xfrm>
            <a:off x="1842600" y="1869064"/>
            <a:ext cx="240600" cy="0"/>
          </a:xfrm>
          <a:prstGeom prst="straightConnector1">
            <a:avLst/>
          </a:prstGeom>
          <a:noFill/>
          <a:ln cap="flat" cmpd="sng" w="19050">
            <a:solidFill>
              <a:srgbClr val="EC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9"/>
          <p:cNvCxnSpPr>
            <a:stCxn id="271" idx="6"/>
            <a:endCxn id="263" idx="2"/>
          </p:cNvCxnSpPr>
          <p:nvPr/>
        </p:nvCxnSpPr>
        <p:spPr>
          <a:xfrm>
            <a:off x="3614225" y="1869064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9"/>
          <p:cNvCxnSpPr>
            <a:stCxn id="263" idx="6"/>
            <a:endCxn id="266" idx="2"/>
          </p:cNvCxnSpPr>
          <p:nvPr/>
        </p:nvCxnSpPr>
        <p:spPr>
          <a:xfrm>
            <a:off x="5374625" y="1869064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9"/>
          <p:cNvCxnSpPr>
            <a:stCxn id="266" idx="6"/>
            <a:endCxn id="268" idx="2"/>
          </p:cNvCxnSpPr>
          <p:nvPr/>
        </p:nvCxnSpPr>
        <p:spPr>
          <a:xfrm>
            <a:off x="7159763" y="1869064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9"/>
          <p:cNvSpPr txBox="1"/>
          <p:nvPr/>
        </p:nvSpPr>
        <p:spPr>
          <a:xfrm>
            <a:off x="462900" y="3332525"/>
            <a:ext cx="26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AutoNum type="arabicPeriod"/>
            </a:pP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사용자와 </a:t>
            </a:r>
            <a:r>
              <a:rPr b="1" lang="en" sz="16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프롬프트 구조 안에 입력합니다.</a:t>
            </a:r>
            <a:endParaRPr/>
          </a:p>
        </p:txBody>
      </p:sp>
      <p:cxnSp>
        <p:nvCxnSpPr>
          <p:cNvPr id="278" name="Google Shape;278;p39"/>
          <p:cNvCxnSpPr>
            <a:stCxn id="261" idx="4"/>
            <a:endCxn id="277" idx="0"/>
          </p:cNvCxnSpPr>
          <p:nvPr/>
        </p:nvCxnSpPr>
        <p:spPr>
          <a:xfrm flipH="1" rot="-5400000">
            <a:off x="1090650" y="2621014"/>
            <a:ext cx="698100" cy="725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p39"/>
          <p:cNvCxnSpPr>
            <a:stCxn id="271" idx="4"/>
            <a:endCxn id="277" idx="0"/>
          </p:cNvCxnSpPr>
          <p:nvPr/>
        </p:nvCxnSpPr>
        <p:spPr>
          <a:xfrm rot="5400000">
            <a:off x="1976375" y="2460214"/>
            <a:ext cx="698100" cy="10467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0" name="Google Shape;280;p39"/>
          <p:cNvSpPr txBox="1"/>
          <p:nvPr/>
        </p:nvSpPr>
        <p:spPr>
          <a:xfrm>
            <a:off x="3435575" y="3332525"/>
            <a:ext cx="234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b="1" lang="en" sz="16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 문제 해결책을 단계 별로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프롬프트 구조 안에 입력합니다.</a:t>
            </a:r>
            <a:endParaRPr/>
          </a:p>
        </p:txBody>
      </p:sp>
      <p:cxnSp>
        <p:nvCxnSpPr>
          <p:cNvPr id="281" name="Google Shape;281;p39"/>
          <p:cNvCxnSpPr>
            <a:stCxn id="263" idx="4"/>
            <a:endCxn id="280" idx="0"/>
          </p:cNvCxnSpPr>
          <p:nvPr/>
        </p:nvCxnSpPr>
        <p:spPr>
          <a:xfrm>
            <a:off x="4609175" y="2634514"/>
            <a:ext cx="0" cy="698100"/>
          </a:xfrm>
          <a:prstGeom prst="straightConnector1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9"/>
          <p:cNvSpPr txBox="1"/>
          <p:nvPr/>
        </p:nvSpPr>
        <p:spPr>
          <a:xfrm>
            <a:off x="6265175" y="3332525"/>
            <a:ext cx="2458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3. 사용자 테스트 후 사용자 대화 로그를 기반으로 </a:t>
            </a:r>
            <a:r>
              <a:rPr b="1" lang="en" sz="16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프롬프트를 개선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합니다. </a:t>
            </a:r>
            <a:endParaRPr/>
          </a:p>
        </p:txBody>
      </p:sp>
      <p:cxnSp>
        <p:nvCxnSpPr>
          <p:cNvPr id="283" name="Google Shape;283;p39"/>
          <p:cNvCxnSpPr>
            <a:stCxn id="266" idx="4"/>
            <a:endCxn id="282" idx="0"/>
          </p:cNvCxnSpPr>
          <p:nvPr/>
        </p:nvCxnSpPr>
        <p:spPr>
          <a:xfrm flipH="1" rot="-5400000">
            <a:off x="6595463" y="2433364"/>
            <a:ext cx="698100" cy="1100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39"/>
          <p:cNvCxnSpPr>
            <a:stCxn id="268" idx="4"/>
            <a:endCxn id="282" idx="0"/>
          </p:cNvCxnSpPr>
          <p:nvPr/>
        </p:nvCxnSpPr>
        <p:spPr>
          <a:xfrm rot="5400000">
            <a:off x="7487950" y="2641114"/>
            <a:ext cx="698100" cy="6849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39"/>
          <p:cNvCxnSpPr/>
          <p:nvPr/>
        </p:nvCxnSpPr>
        <p:spPr>
          <a:xfrm rot="5400000">
            <a:off x="6394025" y="-681827"/>
            <a:ext cx="600" cy="3570300"/>
          </a:xfrm>
          <a:prstGeom prst="curvedConnector3">
            <a:avLst>
              <a:gd fmla="val -9046875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>
            <a:stCxn id="268" idx="0"/>
            <a:endCxn id="261" idx="0"/>
          </p:cNvCxnSpPr>
          <p:nvPr/>
        </p:nvCxnSpPr>
        <p:spPr>
          <a:xfrm rot="5400000">
            <a:off x="4628050" y="-2447186"/>
            <a:ext cx="600" cy="7102200"/>
          </a:xfrm>
          <a:prstGeom prst="curvedConnector3">
            <a:avLst>
              <a:gd fmla="val -12560238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>
            <p:ph idx="4294967295" type="title"/>
          </p:nvPr>
        </p:nvSpPr>
        <p:spPr>
          <a:xfrm>
            <a:off x="311700" y="445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디자인 씽킹 </a:t>
            </a:r>
            <a:endParaRPr b="1" sz="25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8FD12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40"/>
          <p:cNvGrpSpPr/>
          <p:nvPr/>
        </p:nvGrpSpPr>
        <p:grpSpPr>
          <a:xfrm>
            <a:off x="274525" y="2066139"/>
            <a:ext cx="1530900" cy="1530900"/>
            <a:chOff x="274525" y="1446800"/>
            <a:chExt cx="1530900" cy="1530900"/>
          </a:xfrm>
        </p:grpSpPr>
        <p:sp>
          <p:nvSpPr>
            <p:cNvPr id="294" name="Google Shape;294;p40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0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296" name="Google Shape;296;p40"/>
          <p:cNvSpPr/>
          <p:nvPr/>
        </p:nvSpPr>
        <p:spPr>
          <a:xfrm>
            <a:off x="3806550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3950854" y="2631489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5901075" y="2523789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5591688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5735913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7376825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7521075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303" name="Google Shape;303;p40"/>
          <p:cNvGrpSpPr/>
          <p:nvPr/>
        </p:nvGrpSpPr>
        <p:grpSpPr>
          <a:xfrm>
            <a:off x="2046150" y="2066139"/>
            <a:ext cx="1530900" cy="1530900"/>
            <a:chOff x="2046150" y="1501075"/>
            <a:chExt cx="1530900" cy="1530900"/>
          </a:xfrm>
        </p:grpSpPr>
        <p:sp>
          <p:nvSpPr>
            <p:cNvPr id="304" name="Google Shape;304;p40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0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306" name="Google Shape;306;p40"/>
          <p:cNvCxnSpPr>
            <a:stCxn id="294" idx="6"/>
            <a:endCxn id="304" idx="2"/>
          </p:cNvCxnSpPr>
          <p:nvPr/>
        </p:nvCxnSpPr>
        <p:spPr>
          <a:xfrm>
            <a:off x="1805425" y="2831589"/>
            <a:ext cx="240600" cy="0"/>
          </a:xfrm>
          <a:prstGeom prst="straightConnector1">
            <a:avLst/>
          </a:prstGeom>
          <a:noFill/>
          <a:ln cap="flat" cmpd="sng" w="19050">
            <a:solidFill>
              <a:srgbClr val="EC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0"/>
          <p:cNvCxnSpPr>
            <a:stCxn id="304" idx="6"/>
            <a:endCxn id="296" idx="2"/>
          </p:cNvCxnSpPr>
          <p:nvPr/>
        </p:nvCxnSpPr>
        <p:spPr>
          <a:xfrm>
            <a:off x="3577050" y="2831589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0"/>
          <p:cNvCxnSpPr>
            <a:stCxn id="296" idx="6"/>
            <a:endCxn id="299" idx="2"/>
          </p:cNvCxnSpPr>
          <p:nvPr/>
        </p:nvCxnSpPr>
        <p:spPr>
          <a:xfrm>
            <a:off x="5337450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0"/>
          <p:cNvCxnSpPr>
            <a:stCxn id="299" idx="6"/>
            <a:endCxn id="301" idx="2"/>
          </p:cNvCxnSpPr>
          <p:nvPr/>
        </p:nvCxnSpPr>
        <p:spPr>
          <a:xfrm>
            <a:off x="7122588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0"/>
          <p:cNvSpPr/>
          <p:nvPr/>
        </p:nvSpPr>
        <p:spPr>
          <a:xfrm>
            <a:off x="3762600" y="1408800"/>
            <a:ext cx="5259000" cy="2616300"/>
          </a:xfrm>
          <a:prstGeom prst="rect">
            <a:avLst/>
          </a:prstGeom>
          <a:solidFill>
            <a:srgbClr val="000000">
              <a:alpha val="84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 txBox="1"/>
          <p:nvPr>
            <p:ph idx="4294967295" type="title"/>
          </p:nvPr>
        </p:nvSpPr>
        <p:spPr>
          <a:xfrm>
            <a:off x="311700" y="4450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 1 &amp; 2단계 </a:t>
            </a:r>
            <a:endParaRPr b="1" sz="20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사용자의 문제를 공감하고 정의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idx="4294967295" type="title"/>
          </p:nvPr>
        </p:nvSpPr>
        <p:spPr>
          <a:xfrm>
            <a:off x="311700" y="4450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1 &amp; 2단계 </a:t>
            </a:r>
            <a:endParaRPr b="1" sz="20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사용자의 문제를 공감하고 정의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41"/>
          <p:cNvSpPr txBox="1"/>
          <p:nvPr>
            <p:ph idx="4294967295" type="title"/>
          </p:nvPr>
        </p:nvSpPr>
        <p:spPr>
          <a:xfrm>
            <a:off x="464100" y="1563300"/>
            <a:ext cx="86025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}는 {</a:t>
            </a:r>
            <a:r>
              <a:rPr b="1" lang="en" sz="1800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}에 도움이 필요하다. 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그 이유는 {</a:t>
            </a:r>
            <a:r>
              <a:rPr b="1" lang="en" sz="1800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 때문이다.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(</a:t>
            </a:r>
            <a:r>
              <a:rPr lang="en" sz="1800">
                <a:solidFill>
                  <a:schemeClr val="lt1"/>
                </a:solidFill>
              </a:rPr>
              <a:t>예시</a:t>
            </a:r>
            <a:r>
              <a:rPr lang="en" sz="1800">
                <a:solidFill>
                  <a:schemeClr val="lt1"/>
                </a:solidFill>
              </a:rPr>
              <a:t>)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" sz="17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나</a:t>
            </a:r>
            <a:r>
              <a:rPr b="1" lang="en" sz="1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}는 {</a:t>
            </a:r>
            <a:r>
              <a:rPr b="1" lang="en" sz="1700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가설 검증을 위한 사용자 조사 준비와 분석</a:t>
            </a:r>
            <a:r>
              <a:rPr b="1" lang="en" sz="1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}에 도움이 필요하다. </a:t>
            </a:r>
            <a:endParaRPr b="1" sz="1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그 이유는 {</a:t>
            </a:r>
            <a:r>
              <a:rPr b="1" lang="en" sz="1700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가설 검증을 위한 사용자 조사 준비와 분석</a:t>
            </a:r>
            <a:r>
              <a:rPr b="1" lang="en" sz="17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이 반복적이고 오래 걸리기</a:t>
            </a:r>
            <a:r>
              <a:rPr b="1" lang="en" sz="1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 때문이다.</a:t>
            </a:r>
            <a:endParaRPr b="1" sz="1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idx="4294967295" type="title"/>
          </p:nvPr>
        </p:nvSpPr>
        <p:spPr>
          <a:xfrm>
            <a:off x="464100" y="1563300"/>
            <a:ext cx="7708500" cy="2234400"/>
          </a:xfrm>
          <a:prstGeom prst="rect">
            <a:avLst/>
          </a:prstGeom>
          <a:ln cap="flat" cmpd="sng" w="38100">
            <a:solidFill>
              <a:srgbClr val="4A7F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프롬프트: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너는 {</a:t>
            </a:r>
            <a:r>
              <a:rPr b="1" lang="en" sz="1800">
                <a:solidFill>
                  <a:srgbClr val="D8FD12"/>
                </a:solidFill>
              </a:rPr>
              <a:t>사용자</a:t>
            </a:r>
            <a:r>
              <a:rPr b="1" lang="en" sz="1800">
                <a:solidFill>
                  <a:schemeClr val="lt1"/>
                </a:solidFill>
              </a:rPr>
              <a:t>}를 도와주는 {</a:t>
            </a:r>
            <a:r>
              <a:rPr b="1" lang="en" sz="1800">
                <a:solidFill>
                  <a:srgbClr val="9900FF"/>
                </a:solidFill>
              </a:rPr>
              <a:t>역할</a:t>
            </a:r>
            <a:r>
              <a:rPr b="1" lang="en" sz="1800">
                <a:solidFill>
                  <a:schemeClr val="lt1"/>
                </a:solidFill>
              </a:rPr>
              <a:t>}입니다.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너의 역할은 {</a:t>
            </a:r>
            <a:r>
              <a:rPr b="1" lang="en" sz="1800">
                <a:solidFill>
                  <a:srgbClr val="00C5FF"/>
                </a:solidFill>
              </a:rPr>
              <a:t>사용자의 문제</a:t>
            </a:r>
            <a:r>
              <a:rPr b="1" lang="en" sz="1800">
                <a:solidFill>
                  <a:schemeClr val="lt1"/>
                </a:solidFill>
              </a:rPr>
              <a:t>}의 해결을 돕는 것입니다.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5" name="Google Shape;325;p42"/>
          <p:cNvSpPr txBox="1"/>
          <p:nvPr>
            <p:ph idx="4294967295" type="title"/>
          </p:nvPr>
        </p:nvSpPr>
        <p:spPr>
          <a:xfrm>
            <a:off x="311700" y="4450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1 &amp; 2단계 </a:t>
            </a:r>
            <a:endParaRPr b="1" sz="20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</a:t>
            </a: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와 사용자</a:t>
            </a: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의 문제를 프롬프트</a:t>
            </a: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안</a:t>
            </a: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에 입력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3"/>
          <p:cNvGrpSpPr/>
          <p:nvPr/>
        </p:nvGrpSpPr>
        <p:grpSpPr>
          <a:xfrm>
            <a:off x="274525" y="2066139"/>
            <a:ext cx="1530900" cy="1530900"/>
            <a:chOff x="274525" y="1446800"/>
            <a:chExt cx="1530900" cy="1530900"/>
          </a:xfrm>
        </p:grpSpPr>
        <p:sp>
          <p:nvSpPr>
            <p:cNvPr id="332" name="Google Shape;332;p43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3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334" name="Google Shape;334;p43"/>
          <p:cNvSpPr/>
          <p:nvPr/>
        </p:nvSpPr>
        <p:spPr>
          <a:xfrm>
            <a:off x="3806550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3950854" y="2631489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5901075" y="2523789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5591688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3"/>
          <p:cNvSpPr txBox="1"/>
          <p:nvPr/>
        </p:nvSpPr>
        <p:spPr>
          <a:xfrm>
            <a:off x="5735913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7376825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7521075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341" name="Google Shape;341;p43"/>
          <p:cNvGrpSpPr/>
          <p:nvPr/>
        </p:nvGrpSpPr>
        <p:grpSpPr>
          <a:xfrm>
            <a:off x="2046150" y="2066139"/>
            <a:ext cx="1530900" cy="1530900"/>
            <a:chOff x="2046150" y="1501075"/>
            <a:chExt cx="1530900" cy="1530900"/>
          </a:xfrm>
        </p:grpSpPr>
        <p:sp>
          <p:nvSpPr>
            <p:cNvPr id="342" name="Google Shape;342;p43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3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344" name="Google Shape;344;p43"/>
          <p:cNvCxnSpPr>
            <a:stCxn id="332" idx="6"/>
            <a:endCxn id="342" idx="2"/>
          </p:cNvCxnSpPr>
          <p:nvPr/>
        </p:nvCxnSpPr>
        <p:spPr>
          <a:xfrm>
            <a:off x="1805425" y="2831589"/>
            <a:ext cx="240600" cy="0"/>
          </a:xfrm>
          <a:prstGeom prst="straightConnector1">
            <a:avLst/>
          </a:prstGeom>
          <a:noFill/>
          <a:ln cap="flat" cmpd="sng" w="19050">
            <a:solidFill>
              <a:srgbClr val="EC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3"/>
          <p:cNvCxnSpPr>
            <a:stCxn id="342" idx="6"/>
            <a:endCxn id="334" idx="2"/>
          </p:cNvCxnSpPr>
          <p:nvPr/>
        </p:nvCxnSpPr>
        <p:spPr>
          <a:xfrm>
            <a:off x="3577050" y="2831589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3"/>
          <p:cNvCxnSpPr>
            <a:stCxn id="334" idx="6"/>
            <a:endCxn id="337" idx="2"/>
          </p:cNvCxnSpPr>
          <p:nvPr/>
        </p:nvCxnSpPr>
        <p:spPr>
          <a:xfrm>
            <a:off x="5337450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3"/>
          <p:cNvCxnSpPr>
            <a:stCxn id="337" idx="6"/>
            <a:endCxn id="339" idx="2"/>
          </p:cNvCxnSpPr>
          <p:nvPr/>
        </p:nvCxnSpPr>
        <p:spPr>
          <a:xfrm>
            <a:off x="7122588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3"/>
          <p:cNvSpPr/>
          <p:nvPr/>
        </p:nvSpPr>
        <p:spPr>
          <a:xfrm>
            <a:off x="182100" y="1428375"/>
            <a:ext cx="3441300" cy="2616300"/>
          </a:xfrm>
          <a:prstGeom prst="rect">
            <a:avLst/>
          </a:prstGeom>
          <a:solidFill>
            <a:srgbClr val="000000">
              <a:alpha val="84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 txBox="1"/>
          <p:nvPr>
            <p:ph idx="4294967295" type="title"/>
          </p:nvPr>
        </p:nvSpPr>
        <p:spPr>
          <a:xfrm>
            <a:off x="311700" y="4450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1 &amp; 2단계 </a:t>
            </a:r>
            <a:endParaRPr b="1" sz="20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사용자의 문제를 공감하고 정의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368275" y="1482875"/>
            <a:ext cx="3678900" cy="2616300"/>
          </a:xfrm>
          <a:prstGeom prst="rect">
            <a:avLst/>
          </a:prstGeom>
          <a:solidFill>
            <a:srgbClr val="000000">
              <a:alpha val="84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959825" y="1216275"/>
            <a:ext cx="7561500" cy="24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생산성 향상을 위</a:t>
            </a:r>
            <a:r>
              <a:rPr b="1" lang="en" sz="338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한 Gen AI:</a:t>
            </a:r>
            <a:endParaRPr b="1" sz="338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ChatGPT로 나의 업무 보조 AI</a:t>
            </a:r>
            <a:r>
              <a:rPr b="1" lang="en" sz="338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338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만들기</a:t>
            </a:r>
            <a:endParaRPr b="1" sz="338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959825" y="3947825"/>
            <a:ext cx="75615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홍다솔</a:t>
            </a:r>
            <a:r>
              <a:rPr lang="en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©DasolHong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44"/>
          <p:cNvSpPr txBox="1"/>
          <p:nvPr>
            <p:ph idx="4294967295" type="title"/>
          </p:nvPr>
        </p:nvSpPr>
        <p:spPr>
          <a:xfrm>
            <a:off x="311700" y="445025"/>
            <a:ext cx="85206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3단계 </a:t>
            </a:r>
            <a:endParaRPr b="1" sz="20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사용자의 문제 해결책을 단계 별로 프롬프트 안에 입력 1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44"/>
          <p:cNvSpPr txBox="1"/>
          <p:nvPr>
            <p:ph idx="4294967295" type="title"/>
          </p:nvPr>
        </p:nvSpPr>
        <p:spPr>
          <a:xfrm>
            <a:off x="529000" y="1645050"/>
            <a:ext cx="7927500" cy="2896500"/>
          </a:xfrm>
          <a:prstGeom prst="rect">
            <a:avLst/>
          </a:prstGeom>
          <a:ln cap="flat" cmpd="sng" w="38100">
            <a:solidFill>
              <a:srgbClr val="4A7F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프롬프트: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너는 먼저 대화를 시작하며 {</a:t>
            </a:r>
            <a:r>
              <a:rPr b="1" lang="en" sz="1800">
                <a:solidFill>
                  <a:srgbClr val="D8FD12"/>
                </a:solidFill>
              </a:rPr>
              <a:t>사용자</a:t>
            </a:r>
            <a:r>
              <a:rPr b="1" lang="en" sz="1800">
                <a:solidFill>
                  <a:schemeClr val="lt1"/>
                </a:solidFill>
              </a:rPr>
              <a:t>}의 답변을 받은 후 다음 단계로 넘어가야 합니다. 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다음 대화의 순서를 따라서 반드시 한 단계씩 나눠서 {</a:t>
            </a:r>
            <a:r>
              <a:rPr b="1" lang="en" sz="1800">
                <a:solidFill>
                  <a:srgbClr val="D8FD12"/>
                </a:solidFill>
              </a:rPr>
              <a:t>사용자</a:t>
            </a:r>
            <a:r>
              <a:rPr b="1" lang="en" sz="1800">
                <a:solidFill>
                  <a:schemeClr val="lt1"/>
                </a:solidFill>
              </a:rPr>
              <a:t>}와/과 대화합니다: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637300" y="638225"/>
            <a:ext cx="83511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업무용 프롬프트 (마케팅, 데이터 분석 등):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https://docs.google.com/spreadsheets/d/1SvFJ_0rDjXpUW__gHlfg-7zCJhRCeBd9P4dR3lFjW3I/edit#gid=635958350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위 링크는 실습 세션에서 모두 공유할게요.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/>
        </p:nvSpPr>
        <p:spPr>
          <a:xfrm>
            <a:off x="637300" y="638225"/>
            <a:ext cx="83511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ChatGPT</a:t>
            </a:r>
            <a:r>
              <a:rPr b="1" lang="en" sz="2200">
                <a:solidFill>
                  <a:schemeClr val="lt1"/>
                </a:solidFill>
              </a:rPr>
              <a:t> 프롬프</a:t>
            </a:r>
            <a:r>
              <a:rPr b="1" lang="en" sz="2200">
                <a:solidFill>
                  <a:schemeClr val="lt1"/>
                </a:solidFill>
              </a:rPr>
              <a:t>트 적용 예시</a:t>
            </a:r>
            <a:r>
              <a:rPr b="1" lang="en" sz="2200">
                <a:solidFill>
                  <a:schemeClr val="lt1"/>
                </a:solidFill>
              </a:rPr>
              <a:t>:</a:t>
            </a:r>
            <a:endParaRPr b="1"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https://chat.openai.com/share/2abd8643-8c7d-48be-9b2a-a84e957b857b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위 링크는 실습 세션에서 모두</a:t>
            </a:r>
            <a:r>
              <a:rPr lang="en" sz="1800">
                <a:solidFill>
                  <a:schemeClr val="lt1"/>
                </a:solidFill>
              </a:rPr>
              <a:t> 공유할게요.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47"/>
          <p:cNvGrpSpPr/>
          <p:nvPr/>
        </p:nvGrpSpPr>
        <p:grpSpPr>
          <a:xfrm>
            <a:off x="274525" y="2066139"/>
            <a:ext cx="1530900" cy="1530900"/>
            <a:chOff x="274525" y="1446800"/>
            <a:chExt cx="1530900" cy="1530900"/>
          </a:xfrm>
        </p:grpSpPr>
        <p:sp>
          <p:nvSpPr>
            <p:cNvPr id="374" name="Google Shape;374;p47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7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376" name="Google Shape;376;p47"/>
          <p:cNvSpPr/>
          <p:nvPr/>
        </p:nvSpPr>
        <p:spPr>
          <a:xfrm>
            <a:off x="3806550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3950854" y="2631489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5901075" y="2523789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5591688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5735913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7376825" y="206613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7"/>
          <p:cNvSpPr txBox="1"/>
          <p:nvPr/>
        </p:nvSpPr>
        <p:spPr>
          <a:xfrm>
            <a:off x="7521075" y="263148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383" name="Google Shape;383;p47"/>
          <p:cNvGrpSpPr/>
          <p:nvPr/>
        </p:nvGrpSpPr>
        <p:grpSpPr>
          <a:xfrm>
            <a:off x="2046150" y="2066139"/>
            <a:ext cx="1530900" cy="1530900"/>
            <a:chOff x="2046150" y="1501075"/>
            <a:chExt cx="1530900" cy="1530900"/>
          </a:xfrm>
        </p:grpSpPr>
        <p:sp>
          <p:nvSpPr>
            <p:cNvPr id="384" name="Google Shape;384;p47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7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386" name="Google Shape;386;p47"/>
          <p:cNvCxnSpPr>
            <a:stCxn id="374" idx="6"/>
            <a:endCxn id="384" idx="2"/>
          </p:cNvCxnSpPr>
          <p:nvPr/>
        </p:nvCxnSpPr>
        <p:spPr>
          <a:xfrm>
            <a:off x="1805425" y="2831589"/>
            <a:ext cx="240600" cy="0"/>
          </a:xfrm>
          <a:prstGeom prst="straightConnector1">
            <a:avLst/>
          </a:prstGeom>
          <a:noFill/>
          <a:ln cap="flat" cmpd="sng" w="19050">
            <a:solidFill>
              <a:srgbClr val="EC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7"/>
          <p:cNvCxnSpPr>
            <a:stCxn id="384" idx="6"/>
            <a:endCxn id="376" idx="2"/>
          </p:cNvCxnSpPr>
          <p:nvPr/>
        </p:nvCxnSpPr>
        <p:spPr>
          <a:xfrm>
            <a:off x="3577050" y="2831589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7"/>
          <p:cNvCxnSpPr>
            <a:stCxn id="376" idx="6"/>
            <a:endCxn id="379" idx="2"/>
          </p:cNvCxnSpPr>
          <p:nvPr/>
        </p:nvCxnSpPr>
        <p:spPr>
          <a:xfrm>
            <a:off x="5337450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7"/>
          <p:cNvCxnSpPr>
            <a:stCxn id="379" idx="6"/>
            <a:endCxn id="381" idx="2"/>
          </p:cNvCxnSpPr>
          <p:nvPr/>
        </p:nvCxnSpPr>
        <p:spPr>
          <a:xfrm>
            <a:off x="7122588" y="2831589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7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©DasolHong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1" name="Google Shape;391;p47"/>
          <p:cNvSpPr txBox="1"/>
          <p:nvPr>
            <p:ph idx="4294967295" type="title"/>
          </p:nvPr>
        </p:nvSpPr>
        <p:spPr>
          <a:xfrm>
            <a:off x="311700" y="44502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4 &amp; 5단계 </a:t>
            </a:r>
            <a:endParaRPr b="1" sz="20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 테스트 후 대화 로그 기반으로 </a:t>
            </a:r>
            <a:r>
              <a:rPr b="1" lang="en" sz="25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프롬프트 개선</a:t>
            </a: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2" name="Google Shape;392;p47"/>
          <p:cNvSpPr/>
          <p:nvPr/>
        </p:nvSpPr>
        <p:spPr>
          <a:xfrm>
            <a:off x="210775" y="1631150"/>
            <a:ext cx="5161800" cy="2616300"/>
          </a:xfrm>
          <a:prstGeom prst="rect">
            <a:avLst/>
          </a:prstGeom>
          <a:solidFill>
            <a:srgbClr val="000000">
              <a:alpha val="84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idx="4294967295" type="title"/>
          </p:nvPr>
        </p:nvSpPr>
        <p:spPr>
          <a:xfrm>
            <a:off x="0" y="2068725"/>
            <a:ext cx="91440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디자인 씽킹 5단계만 기억하세요.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9"/>
          <p:cNvGrpSpPr/>
          <p:nvPr/>
        </p:nvGrpSpPr>
        <p:grpSpPr>
          <a:xfrm>
            <a:off x="311700" y="1103614"/>
            <a:ext cx="1530900" cy="1530900"/>
            <a:chOff x="274525" y="1446800"/>
            <a:chExt cx="1530900" cy="1530900"/>
          </a:xfrm>
        </p:grpSpPr>
        <p:sp>
          <p:nvSpPr>
            <p:cNvPr id="403" name="Google Shape;403;p49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9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405" name="Google Shape;405;p49"/>
          <p:cNvSpPr/>
          <p:nvPr/>
        </p:nvSpPr>
        <p:spPr>
          <a:xfrm>
            <a:off x="3843725" y="1103614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"/>
          <p:cNvSpPr txBox="1"/>
          <p:nvPr/>
        </p:nvSpPr>
        <p:spPr>
          <a:xfrm>
            <a:off x="3988029" y="1561564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5938250" y="1561264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5628863" y="1103614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5773088" y="1668964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7414000" y="1103614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D8FD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9"/>
          <p:cNvSpPr txBox="1"/>
          <p:nvPr/>
        </p:nvSpPr>
        <p:spPr>
          <a:xfrm>
            <a:off x="7558250" y="1668964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412" name="Google Shape;412;p49"/>
          <p:cNvGrpSpPr/>
          <p:nvPr/>
        </p:nvGrpSpPr>
        <p:grpSpPr>
          <a:xfrm>
            <a:off x="2083325" y="1103614"/>
            <a:ext cx="1530900" cy="1530900"/>
            <a:chOff x="2046150" y="1501075"/>
            <a:chExt cx="1530900" cy="1530900"/>
          </a:xfrm>
        </p:grpSpPr>
        <p:sp>
          <p:nvSpPr>
            <p:cNvPr id="413" name="Google Shape;413;p49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D8FD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9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415" name="Google Shape;415;p49"/>
          <p:cNvCxnSpPr>
            <a:stCxn id="403" idx="6"/>
            <a:endCxn id="413" idx="2"/>
          </p:cNvCxnSpPr>
          <p:nvPr/>
        </p:nvCxnSpPr>
        <p:spPr>
          <a:xfrm>
            <a:off x="1842600" y="1869064"/>
            <a:ext cx="240600" cy="0"/>
          </a:xfrm>
          <a:prstGeom prst="straightConnector1">
            <a:avLst/>
          </a:prstGeom>
          <a:noFill/>
          <a:ln cap="flat" cmpd="sng" w="19050">
            <a:solidFill>
              <a:srgbClr val="EC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49"/>
          <p:cNvCxnSpPr>
            <a:stCxn id="413" idx="6"/>
            <a:endCxn id="405" idx="2"/>
          </p:cNvCxnSpPr>
          <p:nvPr/>
        </p:nvCxnSpPr>
        <p:spPr>
          <a:xfrm>
            <a:off x="3614225" y="1869064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9"/>
          <p:cNvCxnSpPr>
            <a:stCxn id="405" idx="6"/>
            <a:endCxn id="408" idx="2"/>
          </p:cNvCxnSpPr>
          <p:nvPr/>
        </p:nvCxnSpPr>
        <p:spPr>
          <a:xfrm>
            <a:off x="5374625" y="1869064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9"/>
          <p:cNvCxnSpPr>
            <a:stCxn id="408" idx="6"/>
            <a:endCxn id="410" idx="2"/>
          </p:cNvCxnSpPr>
          <p:nvPr/>
        </p:nvCxnSpPr>
        <p:spPr>
          <a:xfrm>
            <a:off x="7159763" y="1869064"/>
            <a:ext cx="2541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9"/>
          <p:cNvSpPr txBox="1"/>
          <p:nvPr/>
        </p:nvSpPr>
        <p:spPr>
          <a:xfrm>
            <a:off x="6144000" y="48357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©tech_toolkit</a:t>
            </a:r>
            <a:endParaRPr b="1" sz="1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462900" y="3332525"/>
            <a:ext cx="2678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AutoNum type="arabicPeriod"/>
            </a:pP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사용자와 </a:t>
            </a:r>
            <a:r>
              <a:rPr b="1" lang="en" sz="16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프롬프트 구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조 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안에 입력합니다.</a:t>
            </a:r>
            <a:endParaRPr/>
          </a:p>
        </p:txBody>
      </p:sp>
      <p:cxnSp>
        <p:nvCxnSpPr>
          <p:cNvPr id="421" name="Google Shape;421;p49"/>
          <p:cNvCxnSpPr>
            <a:stCxn id="403" idx="4"/>
            <a:endCxn id="420" idx="0"/>
          </p:cNvCxnSpPr>
          <p:nvPr/>
        </p:nvCxnSpPr>
        <p:spPr>
          <a:xfrm flipH="1" rot="-5400000">
            <a:off x="1090650" y="2621014"/>
            <a:ext cx="698100" cy="725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" name="Google Shape;422;p49"/>
          <p:cNvCxnSpPr>
            <a:stCxn id="413" idx="4"/>
            <a:endCxn id="420" idx="0"/>
          </p:cNvCxnSpPr>
          <p:nvPr/>
        </p:nvCxnSpPr>
        <p:spPr>
          <a:xfrm rot="5400000">
            <a:off x="1976375" y="2460214"/>
            <a:ext cx="698100" cy="10467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3" name="Google Shape;423;p49"/>
          <p:cNvSpPr txBox="1"/>
          <p:nvPr/>
        </p:nvSpPr>
        <p:spPr>
          <a:xfrm>
            <a:off x="3435575" y="3332525"/>
            <a:ext cx="234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b="1" lang="en" sz="16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 문제 해결책을 단계 별로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프롬프트 구조 안에 입력합니다.</a:t>
            </a:r>
            <a:endParaRPr/>
          </a:p>
        </p:txBody>
      </p:sp>
      <p:cxnSp>
        <p:nvCxnSpPr>
          <p:cNvPr id="424" name="Google Shape;424;p49"/>
          <p:cNvCxnSpPr>
            <a:stCxn id="405" idx="4"/>
            <a:endCxn id="423" idx="0"/>
          </p:cNvCxnSpPr>
          <p:nvPr/>
        </p:nvCxnSpPr>
        <p:spPr>
          <a:xfrm>
            <a:off x="4609175" y="2634514"/>
            <a:ext cx="0" cy="698100"/>
          </a:xfrm>
          <a:prstGeom prst="straightConnector1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9"/>
          <p:cNvSpPr txBox="1"/>
          <p:nvPr/>
        </p:nvSpPr>
        <p:spPr>
          <a:xfrm>
            <a:off x="6265175" y="3332525"/>
            <a:ext cx="2458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3. 사용자 테스트 후 사용자 대화 로그를 기반으로 </a:t>
            </a:r>
            <a:r>
              <a:rPr b="1" lang="en" sz="16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프롬프트를 개선</a:t>
            </a:r>
            <a:r>
              <a:rPr b="1" lang="en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합니다. </a:t>
            </a:r>
            <a:endParaRPr/>
          </a:p>
        </p:txBody>
      </p:sp>
      <p:cxnSp>
        <p:nvCxnSpPr>
          <p:cNvPr id="426" name="Google Shape;426;p49"/>
          <p:cNvCxnSpPr>
            <a:stCxn id="408" idx="4"/>
            <a:endCxn id="425" idx="0"/>
          </p:cNvCxnSpPr>
          <p:nvPr/>
        </p:nvCxnSpPr>
        <p:spPr>
          <a:xfrm flipH="1" rot="-5400000">
            <a:off x="6595463" y="2433364"/>
            <a:ext cx="698100" cy="1100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49"/>
          <p:cNvCxnSpPr>
            <a:stCxn id="410" idx="4"/>
            <a:endCxn id="425" idx="0"/>
          </p:cNvCxnSpPr>
          <p:nvPr/>
        </p:nvCxnSpPr>
        <p:spPr>
          <a:xfrm rot="5400000">
            <a:off x="7487950" y="2641114"/>
            <a:ext cx="698100" cy="6849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49"/>
          <p:cNvCxnSpPr/>
          <p:nvPr/>
        </p:nvCxnSpPr>
        <p:spPr>
          <a:xfrm rot="5400000">
            <a:off x="6394025" y="-681827"/>
            <a:ext cx="600" cy="3570300"/>
          </a:xfrm>
          <a:prstGeom prst="curvedConnector3">
            <a:avLst>
              <a:gd fmla="val -9046875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9"/>
          <p:cNvCxnSpPr>
            <a:stCxn id="410" idx="0"/>
            <a:endCxn id="403" idx="0"/>
          </p:cNvCxnSpPr>
          <p:nvPr/>
        </p:nvCxnSpPr>
        <p:spPr>
          <a:xfrm rot="5400000">
            <a:off x="4628050" y="-2447186"/>
            <a:ext cx="600" cy="7102200"/>
          </a:xfrm>
          <a:prstGeom prst="curvedConnector3">
            <a:avLst>
              <a:gd fmla="val -12560238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0" name="Google Shape;430;p49"/>
          <p:cNvSpPr txBox="1"/>
          <p:nvPr>
            <p:ph idx="4294967295" type="title"/>
          </p:nvPr>
        </p:nvSpPr>
        <p:spPr>
          <a:xfrm>
            <a:off x="311700" y="445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8FD1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디자인 씽킹 </a:t>
            </a:r>
            <a:endParaRPr b="1" sz="25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8FD12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신뢰할 수 있는 AI로 성장시키는 꿀팁 🍯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AI에게 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일의 순서(단계)</a:t>
            </a: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는 내가 정해줍니다.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AI는 한 번에 많은 일을 소화하기 어려울 수 있으니, 하나의 문장에 접속어로 연결하여 전하기보다 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간결한 문장</a:t>
            </a: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으로 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단계</a:t>
            </a: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나눠서 얘기합니다.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AI는 아직 전문 지식이 부족하거나 부정확할 수 있기 때문에, AI의 답변에 대해 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구체적인 근거</a:t>
            </a:r>
            <a:r>
              <a:rPr b="1"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및 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레퍼런스</a:t>
            </a: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물어봅니다.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i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“너가 선정한 방법의 구체적인 </a:t>
            </a:r>
            <a:r>
              <a:rPr i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장점과 단점</a:t>
            </a:r>
            <a:r>
              <a:rPr i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을 설명해줘."</a:t>
            </a:r>
            <a:endParaRPr i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i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“너가 작성한 내용에 대한 </a:t>
            </a:r>
            <a:r>
              <a:rPr i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근거</a:t>
            </a:r>
            <a:r>
              <a:rPr i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설명해줘."</a:t>
            </a:r>
            <a:endParaRPr i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i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“너가 기획한 내용에 대한 </a:t>
            </a:r>
            <a:r>
              <a:rPr i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레퍼런스</a:t>
            </a:r>
            <a:r>
              <a:rPr i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추가해줘."</a:t>
            </a:r>
            <a:endParaRPr i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-"/>
            </a:pP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AI에게 </a:t>
            </a:r>
            <a:r>
              <a:rPr b="1" lang="en" sz="20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나의 피드백</a:t>
            </a: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을 제공하여 성장할 수 있도록 돕습니다.</a:t>
            </a:r>
            <a:endParaRPr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50"/>
          <p:cNvSpPr txBox="1"/>
          <p:nvPr/>
        </p:nvSpPr>
        <p:spPr>
          <a:xfrm>
            <a:off x="6144000" y="4835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저작권은 ©DasolHong (tech_toolkit) 에게 있습니다.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AI와 대화할 때 참고 사항 ✏️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여러분의 </a:t>
            </a:r>
            <a:r>
              <a:rPr b="1" lang="en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피드백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으로 AI의 결과의 질을 높이고 기존 프롬프트 개선도 합니다.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AI의 답변에서 빠진 내용이 있다면 </a:t>
            </a:r>
            <a:r>
              <a:rPr b="1" lang="en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AI가 배울 수 있도록 질문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해 주세요.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Char char="○"/>
            </a:pPr>
            <a:r>
              <a:rPr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예시, “</a:t>
            </a:r>
            <a:r>
              <a:rPr i="1"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인</a:t>
            </a:r>
            <a:r>
              <a:rPr i="1"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사이트를 도출한</a:t>
            </a:r>
            <a:r>
              <a:rPr i="1"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근거가 뭐야?</a:t>
            </a:r>
            <a:r>
              <a:rPr lang="en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설계한 단계 중간에 대화가 끊겼다면, “</a:t>
            </a:r>
            <a:r>
              <a:rPr b="1" lang="en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다음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”이라고 말하세요.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개인정보는 절대 입력하지 마세요!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51"/>
          <p:cNvSpPr txBox="1"/>
          <p:nvPr/>
        </p:nvSpPr>
        <p:spPr>
          <a:xfrm>
            <a:off x="6144000" y="4835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저작권은 ©DasolHong (tech_toolkit) 에게 있습니다.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[실습 1.] 해결하고 싶은 나의 문제를 정의합니다. 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52"/>
          <p:cNvSpPr txBox="1"/>
          <p:nvPr>
            <p:ph idx="4294967295" type="title"/>
          </p:nvPr>
        </p:nvSpPr>
        <p:spPr>
          <a:xfrm>
            <a:off x="464100" y="1563300"/>
            <a:ext cx="85206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}는 {</a:t>
            </a:r>
            <a:r>
              <a:rPr b="1" lang="en" sz="1800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}에 도움이 필요하다. 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그 이유는 {</a:t>
            </a:r>
            <a:r>
              <a:rPr b="1" lang="en" sz="1800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} 때문이다.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저작권은 ©DasolHong 에게 있습니다.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[실습 2.] “나의 문제 중심" 프롬프트 입력해 봅시다.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7" name="Google Shape;457;p53"/>
          <p:cNvSpPr txBox="1"/>
          <p:nvPr>
            <p:ph idx="4294967295" type="title"/>
          </p:nvPr>
        </p:nvSpPr>
        <p:spPr>
          <a:xfrm>
            <a:off x="464100" y="1563300"/>
            <a:ext cx="85206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너는 {</a:t>
            </a:r>
            <a:r>
              <a:rPr b="1" lang="en" sz="1800">
                <a:solidFill>
                  <a:srgbClr val="D8FD12"/>
                </a:solidFill>
              </a:rPr>
              <a:t>사용자</a:t>
            </a:r>
            <a:r>
              <a:rPr b="1" lang="en" sz="1800">
                <a:solidFill>
                  <a:schemeClr val="lt1"/>
                </a:solidFill>
              </a:rPr>
              <a:t>}를 도와주는 {</a:t>
            </a:r>
            <a:r>
              <a:rPr b="1" lang="en" sz="1800">
                <a:solidFill>
                  <a:srgbClr val="9900FF"/>
                </a:solidFill>
              </a:rPr>
              <a:t>역할</a:t>
            </a:r>
            <a:r>
              <a:rPr b="1" lang="en" sz="1800">
                <a:solidFill>
                  <a:schemeClr val="lt1"/>
                </a:solidFill>
              </a:rPr>
              <a:t>}입니다.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너의 역할은 {</a:t>
            </a:r>
            <a:r>
              <a:rPr b="1" lang="en" sz="1800">
                <a:solidFill>
                  <a:srgbClr val="00C5FF"/>
                </a:solidFill>
              </a:rPr>
              <a:t>사용자의 문제</a:t>
            </a:r>
            <a:r>
              <a:rPr b="1" lang="en" sz="1800">
                <a:solidFill>
                  <a:schemeClr val="lt1"/>
                </a:solidFill>
              </a:rPr>
              <a:t>}의 해결을 돕는 것입니다.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너는 먼저 대화를 시작하며 나의 답변을 받은 후 다음 단계로 넘어가야 합니다.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다음 대화의 순서를 따라서 나와 대화를 합니다: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58" name="Google Shape;458;p53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©DasolHong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427650" y="1003456"/>
            <a:ext cx="8468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 u="sng">
                <a:solidFill>
                  <a:srgbClr val="D8FD12"/>
                </a:solidFill>
              </a:rPr>
              <a:t>Climate Change AI </a:t>
            </a:r>
            <a:r>
              <a:rPr b="1" lang="en" sz="1100">
                <a:solidFill>
                  <a:schemeClr val="lt1"/>
                </a:solidFill>
              </a:rPr>
              <a:t>AI 연구원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자연재해, 식량부족 등의 기후 변화 문제 대응하기 위한 AI 연구 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 u="sng">
                <a:solidFill>
                  <a:srgbClr val="D8FD12"/>
                </a:solidFill>
              </a:rPr>
              <a:t>Riiid</a:t>
            </a:r>
            <a:r>
              <a:rPr b="1" lang="en" sz="1100">
                <a:solidFill>
                  <a:schemeClr val="lt1"/>
                </a:solidFill>
              </a:rPr>
              <a:t> B2C 프로덕트 매니저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Score Prediction, Knowledge Tracing Model 기반의 미국 교육시장 제품 Riiid for Classroom, R.test 기획, 디자인, 개발 과정 리드  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GPT-4기반 AI Tutor 기획, 프롬프트 엔지니어링, 개발 과정 리드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 u="sng">
                <a:solidFill>
                  <a:srgbClr val="D8FD12"/>
                </a:solidFill>
              </a:rPr>
              <a:t>Data Pop Alliance</a:t>
            </a:r>
            <a:r>
              <a:rPr b="1" lang="en" sz="1100">
                <a:solidFill>
                  <a:schemeClr val="lt1"/>
                </a:solidFill>
              </a:rPr>
              <a:t> 데이터 사이언스 연구원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미국 하버드 &amp; MIT 공동 연구소에서 Gender Data Gap 문제 해결을 위한 데이터 수집, 가공, 분석, 시각화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 u="sng">
                <a:solidFill>
                  <a:srgbClr val="D8FD12"/>
                </a:solidFill>
              </a:rPr>
              <a:t>Common Computer</a:t>
            </a:r>
            <a:r>
              <a:rPr b="1" lang="en" sz="1100">
                <a:solidFill>
                  <a:schemeClr val="lt1"/>
                </a:solidFill>
              </a:rPr>
              <a:t> 기획자 및 B2B 프로덕트 매니저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노코드로 GPT-2기반의 NLP모델을 만들 수 있는 Teachable NLP 기획, 디자인, 개발 과정 리드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 u="sng">
                <a:solidFill>
                  <a:srgbClr val="D8FD12"/>
                </a:solidFill>
              </a:rPr>
              <a:t>KAIST ID+IM / CiXD 연구소</a:t>
            </a:r>
            <a:r>
              <a:rPr b="1" lang="en" sz="1100">
                <a:solidFill>
                  <a:schemeClr val="lt1"/>
                </a:solidFill>
              </a:rPr>
              <a:t> 프로덕트 매니저 &amp; 연구원 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삼성, 네이버, 코오롱 등과 협업한 연구결과가 상용화될 수 있도록 제품 기획 및 디자인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>
                <a:solidFill>
                  <a:schemeClr val="lt1"/>
                </a:solidFill>
              </a:rPr>
              <a:t>CES Innovation Awards 2020, IF Design Award 2020 수상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2787925" y="4835700"/>
            <a:ext cx="63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발표 자료의 모든 저작권은 홍다솔에게 있습니다. 재배포를 금지합니다.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2" name="Google Shape;112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소개 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[실습 3.] 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AI에게 요청할 업무를 단계 별로 나열해주세요.</a:t>
            </a:r>
            <a:endParaRPr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먼저 [실습 2.]에서 정의한 일에 대해 평소에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내가 정의한 문제는 </a:t>
            </a:r>
            <a:r>
              <a:rPr b="1" lang="en">
                <a:solidFill>
                  <a:schemeClr val="lt1"/>
                </a:solidFill>
              </a:rPr>
              <a:t>어떤 순서</a:t>
            </a:r>
            <a:r>
              <a:rPr lang="en">
                <a:solidFill>
                  <a:schemeClr val="lt1"/>
                </a:solidFill>
              </a:rPr>
              <a:t>로 진행되는지 나열해 보세요.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54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©DasolHong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idx="1" type="body"/>
          </p:nvPr>
        </p:nvSpPr>
        <p:spPr>
          <a:xfrm>
            <a:off x="0" y="196665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감사합니</a:t>
            </a:r>
            <a:r>
              <a:rPr b="1" lang="en" sz="28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다.</a:t>
            </a:r>
            <a:endParaRPr b="1" sz="28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©DasolHong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type="title"/>
          </p:nvPr>
        </p:nvSpPr>
        <p:spPr>
          <a:xfrm>
            <a:off x="0" y="287521"/>
            <a:ext cx="45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Verdana"/>
                <a:ea typeface="Verdana"/>
                <a:cs typeface="Verdana"/>
                <a:sym typeface="Verdana"/>
              </a:rPr>
              <a:t>링크드인</a:t>
            </a:r>
            <a:endParaRPr b="1" sz="28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56"/>
          <p:cNvSpPr txBox="1"/>
          <p:nvPr/>
        </p:nvSpPr>
        <p:spPr>
          <a:xfrm>
            <a:off x="4572000" y="266071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인스타그램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8" name="Google Shape;4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13" y="1012621"/>
            <a:ext cx="3061565" cy="397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465" y="1023346"/>
            <a:ext cx="3045057" cy="395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TWO KEY TAKEAWAYS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☝🏻나의 문제 해결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을 위한 </a:t>
            </a:r>
            <a:r>
              <a:rPr b="1" lang="en">
                <a:solidFill>
                  <a:srgbClr val="ECFD12"/>
                </a:solidFill>
                <a:latin typeface="Verdana"/>
                <a:ea typeface="Verdana"/>
                <a:cs typeface="Verdana"/>
                <a:sym typeface="Verdana"/>
              </a:rPr>
              <a:t>ChatGPT의 역할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과 </a:t>
            </a:r>
            <a:r>
              <a:rPr b="1" lang="en">
                <a:solidFill>
                  <a:srgbClr val="00C5FF"/>
                </a:solidFill>
                <a:latin typeface="Verdana"/>
                <a:ea typeface="Verdana"/>
                <a:cs typeface="Verdana"/>
                <a:sym typeface="Verdana"/>
              </a:rPr>
              <a:t>나의 문제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구체적으로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프롬프트에 입력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할 수 있습니다. 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✌🏻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나의 반복적인 작업을 효율적으로 처리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하는 ✨</a:t>
            </a:r>
            <a:r>
              <a:rPr b="1" lang="en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나만의 업무 보조 AI 챗봇</a:t>
            </a:r>
            <a:r>
              <a:rPr b="1"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✨을 </a:t>
            </a: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만들 수 있습니다.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0" y="370400"/>
            <a:ext cx="8984400" cy="4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주요 종류와 모델</a:t>
            </a:r>
            <a:endParaRPr b="1" sz="18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b="1" lang="en" sz="1100">
                <a:solidFill>
                  <a:schemeClr val="lt1"/>
                </a:solidFill>
              </a:rPr>
              <a:t>Text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텍스트 생성은 가장 많이 발전된 영역입니다. 현재 우리에게 알려진 </a:t>
            </a:r>
            <a:r>
              <a:rPr lang="en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ChatGPT</a:t>
            </a:r>
            <a:r>
              <a:rPr lang="en" sz="1100">
                <a:solidFill>
                  <a:schemeClr val="lt1"/>
                </a:solidFill>
              </a:rPr>
              <a:t>나 </a:t>
            </a:r>
            <a:r>
              <a:rPr lang="en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Bard</a:t>
            </a:r>
            <a:r>
              <a:rPr lang="en" sz="1100">
                <a:solidFill>
                  <a:schemeClr val="lt1"/>
                </a:solidFill>
              </a:rPr>
              <a:t> 등의 모델은 일반적인 단문/중간 형식의 글쓰기에 꽤 능숙합니다. </a:t>
            </a:r>
            <a:r>
              <a:rPr lang="en" sz="1100">
                <a:solidFill>
                  <a:srgbClr val="ECFD12"/>
                </a:solidFill>
              </a:rPr>
              <a:t>일반적인 반복 작업이나 초안 작성을 넘어 보고서나 프레젠테이션을 제공할 수 있는 수준</a:t>
            </a:r>
            <a:r>
              <a:rPr lang="en" sz="1100">
                <a:solidFill>
                  <a:schemeClr val="lt1"/>
                </a:solidFill>
              </a:rPr>
              <a:t>이 되었습니다. 모델이 더 개선됨에 따라 높은 품질의 결과물, 더 긴 형식의 콘텐츠, 더 나은 vertical fine tuning의 가능성을 기대할 수 있습니다.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b="1" lang="en" sz="1100">
                <a:solidFill>
                  <a:schemeClr val="lt1"/>
                </a:solidFill>
              </a:rPr>
              <a:t>Code Generation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최근 </a:t>
            </a:r>
            <a:r>
              <a:rPr lang="en" sz="1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GPT에 code interpreter</a:t>
            </a:r>
            <a:r>
              <a:rPr lang="en" sz="1100">
                <a:solidFill>
                  <a:schemeClr val="lt1"/>
                </a:solidFill>
              </a:rPr>
              <a:t>가 추가되면서, 개발자를 대신해서 </a:t>
            </a:r>
            <a:r>
              <a:rPr lang="en" sz="1100">
                <a:solidFill>
                  <a:srgbClr val="ECFD12"/>
                </a:solidFill>
              </a:rPr>
              <a:t>코드를 생성</a:t>
            </a:r>
            <a:r>
              <a:rPr lang="en" sz="1100">
                <a:solidFill>
                  <a:schemeClr val="lt1"/>
                </a:solidFill>
              </a:rPr>
              <a:t>하는 역할을 수행할 수 있게 되었습니다. 단기적으로 개발자 생산성을 크게 개선할 수 있으며, 비개발자가 코드를 배우지 않아도 개발 작업에 쉽게 접근할 수 있게 될 것으로 보입니다.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b="1" lang="en" sz="1100">
                <a:solidFill>
                  <a:schemeClr val="lt1"/>
                </a:solidFill>
              </a:rPr>
              <a:t>Image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이미지 분야는 creator 들에게 다양한 가능성을 열어주고 있습니다. </a:t>
            </a:r>
            <a:r>
              <a:rPr lang="en" sz="1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Midjourney</a:t>
            </a:r>
            <a:r>
              <a:rPr lang="en" sz="1100">
                <a:solidFill>
                  <a:schemeClr val="lt1"/>
                </a:solidFill>
              </a:rPr>
              <a:t>가 생성한 미적으로 훌륭한 작품 뿐 아니라, </a:t>
            </a:r>
            <a:r>
              <a:rPr lang="en" sz="1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adobe가 최근에 공개한 firefly</a:t>
            </a:r>
            <a:r>
              <a:rPr lang="en" sz="1100">
                <a:solidFill>
                  <a:schemeClr val="lt1"/>
                </a:solidFill>
              </a:rPr>
              <a:t>는 </a:t>
            </a:r>
            <a:r>
              <a:rPr lang="en" sz="1100">
                <a:solidFill>
                  <a:srgbClr val="ECFD12"/>
                </a:solidFill>
              </a:rPr>
              <a:t>캐쥬얼한 이미지 생성 또는 광고 분야에 적용될 이미지까지 훌륭한 성능</a:t>
            </a:r>
            <a:r>
              <a:rPr lang="en" sz="1100">
                <a:solidFill>
                  <a:schemeClr val="lt1"/>
                </a:solidFill>
              </a:rPr>
              <a:t>을 보여주고 있습니다.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b="1" lang="en" sz="1100">
                <a:solidFill>
                  <a:schemeClr val="lt1"/>
                </a:solidFill>
              </a:rPr>
              <a:t>Speech synthesis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음성 합성 기술은 apple의 siri 또는 amazon의 Alexa 처럼 이미 소비자와 기업용 애플리케이션으로 많이 사용되고 있었습니다. 이를 뛰어넘어 현재는 </a:t>
            </a:r>
            <a:r>
              <a:rPr lang="en" sz="1100">
                <a:solidFill>
                  <a:srgbClr val="ECFD12"/>
                </a:solidFill>
              </a:rPr>
              <a:t>텍스트만 입력되면 특정인의 음성으로 구어체 음성이 생성</a:t>
            </a:r>
            <a:r>
              <a:rPr lang="en" sz="1100">
                <a:solidFill>
                  <a:schemeClr val="lt1"/>
                </a:solidFill>
              </a:rPr>
              <a:t>되는 기술로 발전하여 </a:t>
            </a:r>
            <a:r>
              <a:rPr lang="en" sz="1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영화나 팟캐스트 등에 널리 쓰이고 있습니다. </a:t>
            </a:r>
            <a:endParaRPr sz="1100" u="sng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</a:pPr>
            <a:r>
              <a:rPr b="1" lang="en" sz="1100">
                <a:solidFill>
                  <a:schemeClr val="lt1"/>
                </a:solidFill>
              </a:rPr>
              <a:t>Video and 3D models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비디오 및 3D 모델은 </a:t>
            </a:r>
            <a:r>
              <a:rPr lang="en" sz="1100">
                <a:solidFill>
                  <a:srgbClr val="ECFD12"/>
                </a:solidFill>
              </a:rPr>
              <a:t>영화, 게임, VR, 건축, 실제 제품 디자인과 같은 대규모 크리에이티브 시장</a:t>
            </a:r>
            <a:r>
              <a:rPr lang="en" sz="1100">
                <a:solidFill>
                  <a:schemeClr val="lt1"/>
                </a:solidFill>
              </a:rPr>
              <a:t>을 새롭게 개척할 수 있는 잠재력을 가지고 있습니다. 아직은 다양한 시도 중이지만, 대체현실, </a:t>
            </a:r>
            <a:r>
              <a:rPr lang="en" sz="11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디지털 트윈</a:t>
            </a:r>
            <a:r>
              <a:rPr lang="en" sz="1100">
                <a:solidFill>
                  <a:schemeClr val="lt1"/>
                </a:solidFill>
              </a:rPr>
              <a:t>과 연계되어 빠르게 발전하고 있습니다.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Audio, Music, 그리고 다양한 산업군에 적용</a:t>
            </a:r>
            <a:br>
              <a:rPr b="1"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생성 AI</a:t>
            </a:r>
            <a:r>
              <a:rPr lang="en" sz="1100">
                <a:solidFill>
                  <a:schemeClr val="lt1"/>
                </a:solidFill>
              </a:rPr>
              <a:t>는</a:t>
            </a:r>
            <a:r>
              <a:rPr lang="en" sz="1100">
                <a:solidFill>
                  <a:schemeClr val="lt1"/>
                </a:solidFill>
              </a:rPr>
              <a:t> 이제 </a:t>
            </a:r>
            <a:r>
              <a:rPr lang="en" sz="1100">
                <a:solidFill>
                  <a:srgbClr val="ECFD12"/>
                </a:solidFill>
              </a:rPr>
              <a:t>음악 작곡</a:t>
            </a:r>
            <a:r>
              <a:rPr lang="en" sz="1100">
                <a:solidFill>
                  <a:schemeClr val="lt1"/>
                </a:solidFill>
              </a:rPr>
              <a:t>부터 생물학, 화학에 이르기까지 다양한 분야에서 </a:t>
            </a:r>
            <a:r>
              <a:rPr lang="en" sz="11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인간처럼 창의성 있는 작업</a:t>
            </a:r>
            <a:r>
              <a:rPr lang="en" sz="1100">
                <a:solidFill>
                  <a:schemeClr val="lt1"/>
                </a:solidFill>
              </a:rPr>
              <a:t>을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chemeClr val="lt1"/>
                </a:solidFill>
              </a:rPr>
              <a:t>할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chemeClr val="lt1"/>
                </a:solidFill>
              </a:rPr>
              <a:t>수</a:t>
            </a:r>
            <a:r>
              <a:rPr lang="en" sz="1100">
                <a:solidFill>
                  <a:schemeClr val="lt1"/>
                </a:solidFill>
              </a:rPr>
              <a:t> 있게 되었습니다.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25" y="111225"/>
            <a:ext cx="63982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/>
        </p:nvSpPr>
        <p:spPr>
          <a:xfrm>
            <a:off x="6321325" y="4811650"/>
            <a:ext cx="282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Source: Data Hunt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1"/>
          <p:cNvGrpSpPr/>
          <p:nvPr/>
        </p:nvGrpSpPr>
        <p:grpSpPr>
          <a:xfrm>
            <a:off x="292575" y="658589"/>
            <a:ext cx="1530900" cy="1530900"/>
            <a:chOff x="274525" y="1446800"/>
            <a:chExt cx="1530900" cy="1530900"/>
          </a:xfrm>
        </p:grpSpPr>
        <p:sp>
          <p:nvSpPr>
            <p:cNvPr id="136" name="Google Shape;136;p31"/>
            <p:cNvSpPr/>
            <p:nvPr/>
          </p:nvSpPr>
          <p:spPr>
            <a:xfrm>
              <a:off x="274525" y="1446800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1"/>
            <p:cNvSpPr txBox="1"/>
            <p:nvPr/>
          </p:nvSpPr>
          <p:spPr>
            <a:xfrm>
              <a:off x="418825" y="1904450"/>
              <a:ext cx="124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공감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138" name="Google Shape;138;p31"/>
          <p:cNvSpPr/>
          <p:nvPr/>
        </p:nvSpPr>
        <p:spPr>
          <a:xfrm>
            <a:off x="3824600" y="65858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1"/>
          <p:cNvSpPr txBox="1"/>
          <p:nvPr/>
        </p:nvSpPr>
        <p:spPr>
          <a:xfrm>
            <a:off x="3968903" y="1223939"/>
            <a:ext cx="1242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 해결 </a:t>
            </a:r>
            <a:r>
              <a:rPr b="1" lang="en">
                <a:solidFill>
                  <a:srgbClr val="D8FD12"/>
                </a:solidFill>
              </a:rPr>
              <a:t>기획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5919125" y="1116239"/>
            <a:ext cx="12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사용자의 문제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공감하기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5609737" y="65858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5753962" y="122393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프로토타입 </a:t>
            </a:r>
            <a:endParaRPr b="1">
              <a:solidFill>
                <a:srgbClr val="D8FD12"/>
              </a:solidFill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7394875" y="658589"/>
            <a:ext cx="1530900" cy="15309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 txBox="1"/>
          <p:nvPr/>
        </p:nvSpPr>
        <p:spPr>
          <a:xfrm>
            <a:off x="7539125" y="1223939"/>
            <a:ext cx="124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FD12"/>
                </a:solidFill>
              </a:rPr>
              <a:t>사용자 테스트</a:t>
            </a:r>
            <a:endParaRPr b="1">
              <a:solidFill>
                <a:srgbClr val="D8FD12"/>
              </a:solidFill>
            </a:endParaRPr>
          </a:p>
        </p:txBody>
      </p:sp>
      <p:grpSp>
        <p:nvGrpSpPr>
          <p:cNvPr id="145" name="Google Shape;145;p31"/>
          <p:cNvGrpSpPr/>
          <p:nvPr/>
        </p:nvGrpSpPr>
        <p:grpSpPr>
          <a:xfrm>
            <a:off x="2064200" y="658589"/>
            <a:ext cx="1530900" cy="1530900"/>
            <a:chOff x="2046150" y="1501075"/>
            <a:chExt cx="1530900" cy="1530900"/>
          </a:xfrm>
        </p:grpSpPr>
        <p:sp>
          <p:nvSpPr>
            <p:cNvPr id="146" name="Google Shape;146;p31"/>
            <p:cNvSpPr/>
            <p:nvPr/>
          </p:nvSpPr>
          <p:spPr>
            <a:xfrm>
              <a:off x="2046150" y="1501075"/>
              <a:ext cx="1530900" cy="15309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1"/>
            <p:cNvSpPr txBox="1"/>
            <p:nvPr/>
          </p:nvSpPr>
          <p:spPr>
            <a:xfrm>
              <a:off x="2190450" y="1958725"/>
              <a:ext cx="1242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사용자의 문제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D8FD12"/>
                  </a:solidFill>
                </a:rPr>
                <a:t>정의</a:t>
              </a:r>
              <a:r>
                <a:rPr b="1" lang="en">
                  <a:solidFill>
                    <a:schemeClr val="lt1"/>
                  </a:solidFill>
                </a:rPr>
                <a:t>하기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148" name="Google Shape;148;p31"/>
          <p:cNvCxnSpPr>
            <a:stCxn id="136" idx="6"/>
            <a:endCxn id="146" idx="2"/>
          </p:cNvCxnSpPr>
          <p:nvPr/>
        </p:nvCxnSpPr>
        <p:spPr>
          <a:xfrm>
            <a:off x="1823475" y="1424039"/>
            <a:ext cx="24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31"/>
          <p:cNvCxnSpPr>
            <a:stCxn id="146" idx="6"/>
            <a:endCxn id="138" idx="2"/>
          </p:cNvCxnSpPr>
          <p:nvPr/>
        </p:nvCxnSpPr>
        <p:spPr>
          <a:xfrm>
            <a:off x="3595100" y="1424039"/>
            <a:ext cx="229500" cy="0"/>
          </a:xfrm>
          <a:prstGeom prst="straightConnector1">
            <a:avLst/>
          </a:prstGeom>
          <a:noFill/>
          <a:ln cap="flat" cmpd="sng" w="19050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31"/>
          <p:cNvCxnSpPr>
            <a:stCxn id="138" idx="6"/>
            <a:endCxn id="141" idx="2"/>
          </p:cNvCxnSpPr>
          <p:nvPr/>
        </p:nvCxnSpPr>
        <p:spPr>
          <a:xfrm>
            <a:off x="5355500" y="1424039"/>
            <a:ext cx="254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31"/>
          <p:cNvCxnSpPr>
            <a:stCxn id="141" idx="6"/>
            <a:endCxn id="143" idx="2"/>
          </p:cNvCxnSpPr>
          <p:nvPr/>
        </p:nvCxnSpPr>
        <p:spPr>
          <a:xfrm>
            <a:off x="7140637" y="1424039"/>
            <a:ext cx="254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31"/>
          <p:cNvCxnSpPr>
            <a:stCxn id="136" idx="4"/>
            <a:endCxn id="153" idx="0"/>
          </p:cNvCxnSpPr>
          <p:nvPr/>
        </p:nvCxnSpPr>
        <p:spPr>
          <a:xfrm flipH="1" rot="-5400000">
            <a:off x="1307775" y="1939739"/>
            <a:ext cx="138000" cy="637500"/>
          </a:xfrm>
          <a:prstGeom prst="curvedConnector2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31"/>
          <p:cNvCxnSpPr>
            <a:stCxn id="146" idx="4"/>
            <a:endCxn id="153" idx="0"/>
          </p:cNvCxnSpPr>
          <p:nvPr/>
        </p:nvCxnSpPr>
        <p:spPr>
          <a:xfrm rot="5400000">
            <a:off x="2193500" y="1691339"/>
            <a:ext cx="138000" cy="1134300"/>
          </a:xfrm>
          <a:prstGeom prst="curvedConnector2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31"/>
          <p:cNvCxnSpPr>
            <a:stCxn id="138" idx="4"/>
            <a:endCxn id="156" idx="0"/>
          </p:cNvCxnSpPr>
          <p:nvPr/>
        </p:nvCxnSpPr>
        <p:spPr>
          <a:xfrm>
            <a:off x="4590050" y="2189489"/>
            <a:ext cx="15600" cy="138000"/>
          </a:xfrm>
          <a:prstGeom prst="straightConnector1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31"/>
          <p:cNvCxnSpPr>
            <a:stCxn id="141" idx="4"/>
            <a:endCxn id="158" idx="0"/>
          </p:cNvCxnSpPr>
          <p:nvPr/>
        </p:nvCxnSpPr>
        <p:spPr>
          <a:xfrm flipH="1" rot="-5400000">
            <a:off x="6782437" y="1782239"/>
            <a:ext cx="138000" cy="952500"/>
          </a:xfrm>
          <a:prstGeom prst="curvedConnector2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31"/>
          <p:cNvCxnSpPr>
            <a:stCxn id="143" idx="4"/>
            <a:endCxn id="158" idx="0"/>
          </p:cNvCxnSpPr>
          <p:nvPr/>
        </p:nvCxnSpPr>
        <p:spPr>
          <a:xfrm rot="5400000">
            <a:off x="7675075" y="1842239"/>
            <a:ext cx="138000" cy="832500"/>
          </a:xfrm>
          <a:prstGeom prst="curvedConnector2">
            <a:avLst/>
          </a:prstGeom>
          <a:noFill/>
          <a:ln cap="flat" cmpd="sng" w="9525">
            <a:solidFill>
              <a:srgbClr val="D8FD1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31"/>
          <p:cNvSpPr/>
          <p:nvPr/>
        </p:nvSpPr>
        <p:spPr>
          <a:xfrm>
            <a:off x="230550" y="507525"/>
            <a:ext cx="8750400" cy="2213700"/>
          </a:xfrm>
          <a:prstGeom prst="rect">
            <a:avLst/>
          </a:prstGeom>
          <a:solidFill>
            <a:srgbClr val="000000">
              <a:alpha val="9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 txBox="1"/>
          <p:nvPr>
            <p:ph idx="4294967295" type="title"/>
          </p:nvPr>
        </p:nvSpPr>
        <p:spPr>
          <a:xfrm>
            <a:off x="43750" y="1223950"/>
            <a:ext cx="910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 문제 해결 중심의 프롬프트 엔지니어링 </a:t>
            </a:r>
            <a:r>
              <a:rPr b="1" lang="en" sz="25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3가지</a:t>
            </a:r>
            <a:endParaRPr b="1" sz="25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459475" y="2327589"/>
            <a:ext cx="2472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AutoNum type="arabicPeriod"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사용자와 </a:t>
            </a:r>
            <a:r>
              <a:rPr b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사용자의 문제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를 프롬프트 구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조 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안에 입력합니다.</a:t>
            </a:r>
            <a:endParaRPr sz="1800"/>
          </a:p>
        </p:txBody>
      </p:sp>
      <p:sp>
        <p:nvSpPr>
          <p:cNvPr id="163" name="Google Shape;163;p31"/>
          <p:cNvSpPr txBox="1"/>
          <p:nvPr/>
        </p:nvSpPr>
        <p:spPr>
          <a:xfrm>
            <a:off x="3398400" y="2327589"/>
            <a:ext cx="2347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 </a:t>
            </a:r>
            <a:r>
              <a:rPr b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문제 해결책을 단계 별로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프롬프트 구조 안에 입력합니다.</a:t>
            </a:r>
            <a:endParaRPr sz="1800"/>
          </a:p>
        </p:txBody>
      </p:sp>
      <p:sp>
        <p:nvSpPr>
          <p:cNvPr id="164" name="Google Shape;164;p31"/>
          <p:cNvSpPr txBox="1"/>
          <p:nvPr/>
        </p:nvSpPr>
        <p:spPr>
          <a:xfrm>
            <a:off x="6144000" y="2344175"/>
            <a:ext cx="25767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3. 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사용자 테스트 후 사용자 대화 로그를 기반으로 </a:t>
            </a:r>
            <a:r>
              <a:rPr b="1" lang="en" sz="18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프롬프트를 개선</a:t>
            </a:r>
            <a:r>
              <a:rPr b="1"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합니다. </a:t>
            </a:r>
            <a:endParaRPr sz="1800"/>
          </a:p>
        </p:txBody>
      </p:sp>
      <p:sp>
        <p:nvSpPr>
          <p:cNvPr id="165" name="Google Shape;165;p31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프롬프트란?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55875" y="1697550"/>
            <a:ext cx="8520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내가 </a:t>
            </a:r>
            <a:r>
              <a:rPr b="1"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원하는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결과물</a:t>
            </a:r>
            <a:r>
              <a:rPr lang="en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을 얻을 수 있도록 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AI</a:t>
            </a:r>
            <a:r>
              <a:rPr lang="en" sz="24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에게 </a:t>
            </a:r>
            <a:r>
              <a:rPr b="1" lang="en" sz="2400">
                <a:solidFill>
                  <a:srgbClr val="D8FD12"/>
                </a:solidFill>
                <a:latin typeface="Verdana"/>
                <a:ea typeface="Verdana"/>
                <a:cs typeface="Verdana"/>
                <a:sym typeface="Verdana"/>
              </a:rPr>
              <a:t>지시하는 명령어</a:t>
            </a:r>
            <a:endParaRPr b="1" i="1" sz="2400">
              <a:solidFill>
                <a:srgbClr val="D8FD1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12935" l="0" r="0" t="13857"/>
          <a:stretch/>
        </p:blipFill>
        <p:spPr>
          <a:xfrm>
            <a:off x="82400" y="966075"/>
            <a:ext cx="8749900" cy="392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프롬프팅 할 때 자주 겪는 어려움이 무엇인가요?</a:t>
            </a:r>
            <a:endParaRPr b="1" sz="3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708900" y="1017725"/>
            <a:ext cx="22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위 질문으로 온라인 서베이를 진행했고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총 87명이 답변해주셨어요.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6144000" y="4835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모든 저작권은 홍다솔에게 있습니다. 외부 공유를 금지합니다. </a:t>
            </a:r>
            <a:endParaRPr b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