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Malgun Gothic" panose="020B0503020000020004" pitchFamily="50" charset="-127"/>
      <p:regular r:id="rId17"/>
      <p:bold r:id="rId18"/>
    </p:embeddedFont>
    <p:embeddedFont>
      <p:font typeface="Helvetica Neue" panose="020B0600000101010101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67df389b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a67df389b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a686bb33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a686bb33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686bb33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1a686bb33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686bb33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a686bb33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67df389b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a67df389b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67df389b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a67df389b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67df389b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a67df389b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978728" y="3513516"/>
            <a:ext cx="6234545" cy="121025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2022-2 Big Data Project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7300" b="1">
                <a:latin typeface="Arial"/>
                <a:ea typeface="Arial"/>
                <a:cs typeface="Arial"/>
                <a:sym typeface="Arial"/>
              </a:rPr>
              <a:t>Final Report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latin typeface="Arial"/>
                <a:ea typeface="Arial"/>
                <a:cs typeface="Arial"/>
                <a:sym typeface="Arial"/>
              </a:rPr>
              <a:t>Cafe data Analysis, Recommendation system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078506" y="3803742"/>
            <a:ext cx="2034988" cy="238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Team 13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Minsoo Cho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Sangjin Lee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Jaemin Kim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Analysis &amp; Visualization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578221" y="596013"/>
            <a:ext cx="134400" cy="8388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38" y="1994917"/>
            <a:ext cx="3857625" cy="455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0046" y="1847925"/>
            <a:ext cx="3721978" cy="45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361550" y="1434825"/>
            <a:ext cx="29043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711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Feature Importance</a:t>
            </a:r>
            <a:endParaRPr sz="2000"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8897725" y="1277725"/>
            <a:ext cx="29043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71145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Summary</a:t>
            </a:r>
            <a:endParaRPr sz="2000"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1786050" y="3266000"/>
            <a:ext cx="4108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209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non_coffee is most affective..</a:t>
            </a:r>
            <a:endParaRPr sz="1700"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4422975" y="5782500"/>
            <a:ext cx="4108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2095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red : positive correlation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228600" lvl="0" indent="-252095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blue : negative correlation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+Result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578221" y="596013"/>
            <a:ext cx="134400" cy="8388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23"/>
          <p:cNvGrpSpPr/>
          <p:nvPr/>
        </p:nvGrpSpPr>
        <p:grpSpPr>
          <a:xfrm>
            <a:off x="838200" y="2634175"/>
            <a:ext cx="4581525" cy="1743075"/>
            <a:chOff x="838200" y="1805475"/>
            <a:chExt cx="4581525" cy="1743075"/>
          </a:xfrm>
        </p:grpSpPr>
        <p:pic>
          <p:nvPicPr>
            <p:cNvPr id="185" name="Google Shape;18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7725" y="1805475"/>
              <a:ext cx="4562475" cy="352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200" y="2157900"/>
              <a:ext cx="4581525" cy="1390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95750" y="2157900"/>
              <a:ext cx="1314450" cy="11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8" name="Google Shape;1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3825" y="1690825"/>
            <a:ext cx="603885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838200" y="5157925"/>
            <a:ext cx="470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Execute Recommendation System(left)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Print Cosine Similarity(right)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5543825" y="5157925"/>
            <a:ext cx="532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Prediction Accuracy from RMSE(about 12~13 percentage)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Demo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578221" y="596013"/>
            <a:ext cx="134400" cy="8388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Q &amp; 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578221" y="596013"/>
            <a:ext cx="134400" cy="8388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1524000" y="223520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</a:pPr>
            <a:r>
              <a:rPr lang="en-US" sz="7300" b="1">
                <a:solidFill>
                  <a:schemeClr val="dk1"/>
                </a:solidFill>
              </a:rPr>
              <a:t>Questions?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7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810790" y="1841625"/>
            <a:ext cx="8570400" cy="4351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romanU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Project Overview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romanUcPeriod"/>
            </a:pPr>
            <a:endParaRPr lang="en-US" dirty="0">
              <a:latin typeface="Arial"/>
              <a:cs typeface="Arial"/>
              <a:sym typeface="Arial"/>
            </a:endParaRP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romanUcPeriod"/>
            </a:pPr>
            <a:r>
              <a:rPr lang="en-US" dirty="0"/>
              <a:t>Difference from previous approaches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romanU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romanU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Data Processing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romanU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romanU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Analysis &amp; Visualization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romanU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romanU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Demo</a:t>
            </a: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romanUcPeriod"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romanUcPeriod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Q &amp; 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 descr="Seoul map. Detailed map of Seoul city poster with streets. Cityscape vector vector illustr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633" y="2115401"/>
            <a:ext cx="5406572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Project Overview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Data Selection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838200" y="15843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Target area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Collect cafe data from Naver map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About 15 features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More than 20,000 data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492507" y="3323907"/>
            <a:ext cx="4291628" cy="3368675"/>
            <a:chOff x="1492507" y="3323907"/>
            <a:chExt cx="4291628" cy="3368675"/>
          </a:xfrm>
        </p:grpSpPr>
        <p:pic>
          <p:nvPicPr>
            <p:cNvPr id="103" name="Google Shape;103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92507" y="3323907"/>
              <a:ext cx="1417958" cy="336867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104" name="Google Shape;104;p15"/>
            <p:cNvCxnSpPr>
              <a:endCxn id="105" idx="1"/>
            </p:cNvCxnSpPr>
            <p:nvPr/>
          </p:nvCxnSpPr>
          <p:spPr>
            <a:xfrm rot="10800000">
              <a:off x="3062865" y="3560017"/>
              <a:ext cx="2691600" cy="1523100"/>
            </a:xfrm>
            <a:prstGeom prst="straightConnector1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" name="Google Shape;106;p15"/>
            <p:cNvSpPr/>
            <p:nvPr/>
          </p:nvSpPr>
          <p:spPr>
            <a:xfrm>
              <a:off x="5724891" y="5055075"/>
              <a:ext cx="59244" cy="56199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925705" y="3323907"/>
              <a:ext cx="137160" cy="3368674"/>
            </a:xfrm>
            <a:prstGeom prst="rightBrace">
              <a:avLst>
                <a:gd name="adj1" fmla="val 51736"/>
                <a:gd name="adj2" fmla="val 7009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6522106" y="238665"/>
            <a:ext cx="2912803" cy="3398227"/>
            <a:chOff x="6522106" y="238665"/>
            <a:chExt cx="2912803" cy="3398227"/>
          </a:xfrm>
        </p:grpSpPr>
        <p:pic>
          <p:nvPicPr>
            <p:cNvPr id="108" name="Google Shape;108;p15"/>
            <p:cNvPicPr preferRelativeResize="0"/>
            <p:nvPr/>
          </p:nvPicPr>
          <p:blipFill rotWithShape="1">
            <a:blip r:embed="rId5">
              <a:alphaModFix/>
            </a:blip>
            <a:srcRect l="2117" b="7130"/>
            <a:stretch/>
          </p:blipFill>
          <p:spPr>
            <a:xfrm>
              <a:off x="7992387" y="238665"/>
              <a:ext cx="1442522" cy="3398227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109" name="Google Shape;109;p15"/>
            <p:cNvCxnSpPr>
              <a:stCxn id="110" idx="7"/>
              <a:endCxn id="111" idx="1"/>
            </p:cNvCxnSpPr>
            <p:nvPr/>
          </p:nvCxnSpPr>
          <p:spPr>
            <a:xfrm rot="10800000" flipH="1">
              <a:off x="6572674" y="1914047"/>
              <a:ext cx="1258800" cy="1654200"/>
            </a:xfrm>
            <a:prstGeom prst="straightConnector1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" name="Google Shape;110;p15"/>
            <p:cNvSpPr/>
            <p:nvPr/>
          </p:nvSpPr>
          <p:spPr>
            <a:xfrm>
              <a:off x="6522106" y="3560017"/>
              <a:ext cx="59244" cy="56199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 rot="10800000">
              <a:off x="7831336" y="243428"/>
              <a:ext cx="137160" cy="3368674"/>
            </a:xfrm>
            <a:prstGeom prst="rightBrace">
              <a:avLst>
                <a:gd name="adj1" fmla="val 51736"/>
                <a:gd name="adj2" fmla="val 50411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6722558" y="3271809"/>
            <a:ext cx="4620610" cy="3369702"/>
            <a:chOff x="6722558" y="3271809"/>
            <a:chExt cx="4620610" cy="3369702"/>
          </a:xfrm>
        </p:grpSpPr>
        <p:pic>
          <p:nvPicPr>
            <p:cNvPr id="113" name="Google Shape;113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900645" y="3271809"/>
              <a:ext cx="1442523" cy="336970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14" name="Google Shape;114;p15"/>
            <p:cNvSpPr/>
            <p:nvPr/>
          </p:nvSpPr>
          <p:spPr>
            <a:xfrm rot="10800000">
              <a:off x="9743202" y="3271809"/>
              <a:ext cx="137160" cy="3368674"/>
            </a:xfrm>
            <a:prstGeom prst="rightBrace">
              <a:avLst>
                <a:gd name="adj1" fmla="val 51736"/>
                <a:gd name="adj2" fmla="val 14973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5" name="Google Shape;115;p15"/>
            <p:cNvCxnSpPr>
              <a:stCxn id="116" idx="6"/>
              <a:endCxn id="114" idx="1"/>
            </p:cNvCxnSpPr>
            <p:nvPr/>
          </p:nvCxnSpPr>
          <p:spPr>
            <a:xfrm>
              <a:off x="6781802" y="4900509"/>
              <a:ext cx="2961300" cy="1235700"/>
            </a:xfrm>
            <a:prstGeom prst="straightConnector1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6722558" y="4872409"/>
              <a:ext cx="59244" cy="56199"/>
            </a:xfrm>
            <a:prstGeom prst="ellipse">
              <a:avLst/>
            </a:prstGeom>
            <a:solidFill>
              <a:srgbClr val="FF0000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Project Overview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 Data Selection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838200" y="15843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Why crawling?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matching data with our subject in Kaggle</a:t>
            </a:r>
            <a:r>
              <a:rPr lang="en-US" b="0" i="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 😥</a:t>
            </a:r>
            <a:endParaRPr b="1" i="0">
              <a:solidFill>
                <a:srgbClr val="E0E0E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Try to meet each process of data collecting from scratch </a:t>
            </a:r>
            <a:r>
              <a:rPr lang="en-US" b="0" i="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Gathering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Storing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Clean up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Reorganize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want to exploit up-to-date data </a:t>
            </a:r>
            <a:r>
              <a:rPr lang="en-US" b="0" i="0">
                <a:solidFill>
                  <a:srgbClr val="E0E0E0"/>
                </a:solidFill>
                <a:latin typeface="Arial"/>
                <a:ea typeface="Arial"/>
                <a:cs typeface="Arial"/>
                <a:sym typeface="Arial"/>
              </a:rPr>
              <a:t>😊</a:t>
            </a:r>
            <a:endParaRPr b="1" i="0">
              <a:solidFill>
                <a:srgbClr val="E0E0E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Project Overview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 Improving System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838200" y="15843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By initial data we’ll select cafes with good indicators.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cafe with a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uiet atmosphere, nice atmosphere, a lot of menus, signature menu, etc.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cold-start problems.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data by requesting users to review the cafes they visited.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the accuracy of the system through newly acquired data.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ecommend customized cafes, store user data, and uses it for collaborative filtering later.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Difference from previous Approaches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838200" y="15843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3086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Common approach used previously </a:t>
            </a:r>
            <a:endParaRPr/>
          </a:p>
          <a:p>
            <a:pPr marL="97790" lvl="0" indent="3594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Hybrid filtering through word Embedding and image embedding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Hybrid filtering = content-based filtering + collaborative filtering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3086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Common algorithm used previously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KNN collaborative filtering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Content-based filtering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Collaborative filtering(item based, user based)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DCNN;Deep Convolutional Neural Network(image processing &amp; tagging)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3086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LightFm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78221" y="596013"/>
            <a:ext cx="134473" cy="838758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Data Processing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578221" y="596013"/>
            <a:ext cx="134400" cy="8388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075" y="1556200"/>
            <a:ext cx="2100509" cy="49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772" y="1434825"/>
            <a:ext cx="7937301" cy="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109" y="2643350"/>
            <a:ext cx="5563975" cy="390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3060575" y="2643350"/>
            <a:ext cx="29547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6162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around subway station</a:t>
            </a:r>
            <a:endParaRPr sz="1850"/>
          </a:p>
          <a:p>
            <a:pPr marL="228600" lvl="0" indent="-26162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100+ features</a:t>
            </a:r>
            <a:endParaRPr sz="18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Data Processing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578221" y="596013"/>
            <a:ext cx="134400" cy="8388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13" y="1986163"/>
            <a:ext cx="10754767" cy="12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2625" y="3796300"/>
            <a:ext cx="10386751" cy="30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>
            <a:off x="718625" y="1232275"/>
            <a:ext cx="30882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939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Redesign </a:t>
            </a:r>
            <a:r>
              <a:rPr lang="en-US" sz="1500" dirty="0" err="1">
                <a:latin typeface="Arial"/>
                <a:ea typeface="Arial"/>
                <a:cs typeface="Arial"/>
                <a:sym typeface="Arial"/>
              </a:rPr>
              <a:t>dataframe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~ to apply to learning model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902625" y="3222450"/>
            <a:ext cx="29043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58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Normalization</a:t>
            </a:r>
            <a:endParaRPr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Analysis &amp; Visualization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78221" y="596013"/>
            <a:ext cx="134400" cy="838800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rgbClr val="BDD7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75" y="1999250"/>
            <a:ext cx="10084563" cy="10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76350"/>
            <a:ext cx="11887198" cy="2832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와이드스크린</PresentationFormat>
  <Paragraphs>74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Malgun Gothic</vt:lpstr>
      <vt:lpstr>Arial</vt:lpstr>
      <vt:lpstr>Helvetica Neue</vt:lpstr>
      <vt:lpstr>Office 테마</vt:lpstr>
      <vt:lpstr>2022-2 Big Data Project  Final Report Cafe data Analysis, Recommendation system</vt:lpstr>
      <vt:lpstr>Table Of Contents</vt:lpstr>
      <vt:lpstr>Project OverviewData Selection</vt:lpstr>
      <vt:lpstr>Project Overview Data Selection</vt:lpstr>
      <vt:lpstr>Project Overview Improving System</vt:lpstr>
      <vt:lpstr>Difference from previous Approaches</vt:lpstr>
      <vt:lpstr>Data Processing</vt:lpstr>
      <vt:lpstr>Data Processing</vt:lpstr>
      <vt:lpstr>Analysis &amp; Visualization</vt:lpstr>
      <vt:lpstr>Analysis &amp; Visualization</vt:lpstr>
      <vt:lpstr>+Result</vt:lpstr>
      <vt:lpstr>Demo</vt:lpstr>
      <vt:lpstr>Q &amp; 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2022-2 Big Data Project  Final Report Cafe data Analysis, Recommendation system</dc:title>
  <cp:lastModifiedBy>Jo Minsoo</cp:lastModifiedBy>
  <cp:revision>1</cp:revision>
  <dcterms:modified xsi:type="dcterms:W3CDTF">2022-12-06T02:19:53Z</dcterms:modified>
</cp:coreProperties>
</file>