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90" r:id="rId2"/>
    <p:sldId id="257" r:id="rId3"/>
    <p:sldId id="288" r:id="rId4"/>
    <p:sldId id="289" r:id="rId5"/>
    <p:sldId id="355" r:id="rId6"/>
    <p:sldId id="292" r:id="rId7"/>
    <p:sldId id="294" r:id="rId8"/>
    <p:sldId id="293" r:id="rId9"/>
    <p:sldId id="295" r:id="rId10"/>
    <p:sldId id="296" r:id="rId11"/>
    <p:sldId id="297" r:id="rId12"/>
    <p:sldId id="298" r:id="rId13"/>
    <p:sldId id="299" r:id="rId14"/>
    <p:sldId id="300" r:id="rId15"/>
    <p:sldId id="301" r:id="rId16"/>
    <p:sldId id="302" r:id="rId17"/>
    <p:sldId id="303" r:id="rId18"/>
    <p:sldId id="349" r:id="rId19"/>
    <p:sldId id="350" r:id="rId20"/>
    <p:sldId id="304" r:id="rId21"/>
    <p:sldId id="357" r:id="rId22"/>
    <p:sldId id="306" r:id="rId23"/>
    <p:sldId id="358" r:id="rId24"/>
    <p:sldId id="308" r:id="rId25"/>
    <p:sldId id="359" r:id="rId26"/>
    <p:sldId id="311" r:id="rId27"/>
    <p:sldId id="360" r:id="rId28"/>
    <p:sldId id="313" r:id="rId29"/>
    <p:sldId id="310" r:id="rId30"/>
    <p:sldId id="314" r:id="rId31"/>
    <p:sldId id="315" r:id="rId32"/>
    <p:sldId id="316" r:id="rId33"/>
    <p:sldId id="318" r:id="rId34"/>
    <p:sldId id="319" r:id="rId35"/>
    <p:sldId id="365" r:id="rId36"/>
    <p:sldId id="36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51" r:id="rId52"/>
    <p:sldId id="336" r:id="rId53"/>
    <p:sldId id="362" r:id="rId54"/>
    <p:sldId id="338" r:id="rId55"/>
    <p:sldId id="339" r:id="rId56"/>
    <p:sldId id="340" r:id="rId57"/>
    <p:sldId id="341" r:id="rId58"/>
    <p:sldId id="363" r:id="rId59"/>
    <p:sldId id="364" r:id="rId60"/>
    <p:sldId id="354" r:id="rId61"/>
    <p:sldId id="343" r:id="rId62"/>
    <p:sldId id="344" r:id="rId63"/>
    <p:sldId id="345" r:id="rId64"/>
    <p:sldId id="346" r:id="rId65"/>
    <p:sldId id="347" r:id="rId66"/>
    <p:sldId id="348" r:id="rId67"/>
    <p:sldId id="317" r:id="rId68"/>
    <p:sldId id="34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956"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5</a:t>
            </a:r>
          </a:p>
        </p:txBody>
      </p:sp>
      <p:sp>
        <p:nvSpPr>
          <p:cNvPr id="10" name="Text Placeholder 9"/>
          <p:cNvSpPr>
            <a:spLocks noGrp="1"/>
          </p:cNvSpPr>
          <p:nvPr>
            <p:ph type="body" sz="quarter" idx="15"/>
          </p:nvPr>
        </p:nvSpPr>
        <p:spPr/>
        <p:txBody>
          <a:bodyPr/>
          <a:lstStyle/>
          <a:p>
            <a:r>
              <a:rPr lang="en-US" altLang="en-US" dirty="0"/>
              <a:t>Functions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3288A56-3B8E-4E37-8ACA-D12BBDECD4BF}"/>
              </a:ext>
            </a:extLst>
          </p:cNvPr>
          <p:cNvSpPr>
            <a:spLocks noGrp="1" noChangeArrowheads="1"/>
          </p:cNvSpPr>
          <p:nvPr>
            <p:ph type="title"/>
          </p:nvPr>
        </p:nvSpPr>
        <p:spPr/>
        <p:txBody>
          <a:bodyPr/>
          <a:lstStyle/>
          <a:p>
            <a:r>
              <a:rPr lang="en-US" altLang="en-US" dirty="0"/>
              <a:t>Defining and Calling a Function</a:t>
            </a:r>
            <a:r>
              <a:rPr lang="en-US" altLang="en-US" sz="2000" b="0" dirty="0"/>
              <a:t> (3 of 5)</a:t>
            </a:r>
            <a:endParaRPr lang="en-US" altLang="en-US" sz="2000" dirty="0"/>
          </a:p>
        </p:txBody>
      </p:sp>
      <p:sp>
        <p:nvSpPr>
          <p:cNvPr id="3" name="Content Placeholder 2">
            <a:extLst>
              <a:ext uri="{FF2B5EF4-FFF2-40B4-BE49-F238E27FC236}">
                <a16:creationId xmlns:a16="http://schemas.microsoft.com/office/drawing/2014/main" id="{B4978824-A784-4B7B-9229-791F78843D58}"/>
              </a:ext>
            </a:extLst>
          </p:cNvPr>
          <p:cNvSpPr>
            <a:spLocks noGrp="1"/>
          </p:cNvSpPr>
          <p:nvPr>
            <p:ph idx="1"/>
          </p:nvPr>
        </p:nvSpPr>
        <p:spPr/>
        <p:txBody>
          <a:bodyPr/>
          <a:lstStyle/>
          <a:p>
            <a:pPr eaLnBrk="1" hangingPunct="1">
              <a:defRPr/>
            </a:pPr>
            <a:r>
              <a:rPr lang="en-US" u="sng" dirty="0">
                <a:cs typeface="Courier New" pitchFamily="49" charset="0"/>
              </a:rPr>
              <a:t>Function header</a:t>
            </a:r>
            <a:r>
              <a:rPr lang="en-US" dirty="0">
                <a:cs typeface="Courier New" pitchFamily="49" charset="0"/>
              </a:rPr>
              <a:t>: first line of function</a:t>
            </a:r>
          </a:p>
          <a:p>
            <a:pPr lvl="1" eaLnBrk="1" hangingPunct="1">
              <a:buFont typeface="Arial" panose="020B0604020202020204" pitchFamily="34" charset="0"/>
              <a:buChar char="–"/>
              <a:defRPr/>
            </a:pPr>
            <a:r>
              <a:rPr lang="en-US" dirty="0">
                <a:cs typeface="Courier New" pitchFamily="49" charset="0"/>
              </a:rPr>
              <a:t>Includes keyword </a:t>
            </a:r>
            <a:r>
              <a:rPr lang="en-US" dirty="0" err="1">
                <a:latin typeface="Courier New" pitchFamily="49" charset="0"/>
                <a:cs typeface="Courier New" pitchFamily="49" charset="0"/>
              </a:rPr>
              <a:t>def</a:t>
            </a:r>
            <a:r>
              <a:rPr lang="en-US" dirty="0">
                <a:cs typeface="Courier New" pitchFamily="49" charset="0"/>
              </a:rPr>
              <a:t> and function name, followed by parentheses and colon</a:t>
            </a:r>
          </a:p>
          <a:p>
            <a:pPr eaLnBrk="1" hangingPunct="1">
              <a:defRPr/>
            </a:pPr>
            <a:r>
              <a:rPr lang="en-US" u="sng" dirty="0">
                <a:cs typeface="Courier New" pitchFamily="49" charset="0"/>
              </a:rPr>
              <a:t>Block</a:t>
            </a:r>
            <a:r>
              <a:rPr lang="en-US" dirty="0">
                <a:cs typeface="Courier New" pitchFamily="49" charset="0"/>
              </a:rPr>
              <a:t>: set of statements that belong together as a group</a:t>
            </a:r>
          </a:p>
          <a:p>
            <a:pPr lvl="1" eaLnBrk="1" hangingPunct="1">
              <a:buFont typeface="Arial" panose="020B0604020202020204" pitchFamily="34" charset="0"/>
              <a:buChar char="–"/>
              <a:defRPr/>
            </a:pPr>
            <a:r>
              <a:rPr lang="en-US" dirty="0">
                <a:cs typeface="Courier New" pitchFamily="49" charset="0"/>
              </a:rPr>
              <a:t>Example: the statements included in a function</a:t>
            </a:r>
            <a:endParaRPr lang="he-IL" dirty="0">
              <a:cs typeface="Courier New" pitchFamily="49" charset="0"/>
            </a:endParaRPr>
          </a:p>
          <a:p>
            <a:pPr marL="0" indent="0">
              <a:buFontTx/>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4F11B45-56D0-4E3F-9BA1-44192FEBBD86}"/>
              </a:ext>
            </a:extLst>
          </p:cNvPr>
          <p:cNvSpPr>
            <a:spLocks noGrp="1" noChangeArrowheads="1"/>
          </p:cNvSpPr>
          <p:nvPr>
            <p:ph type="title"/>
          </p:nvPr>
        </p:nvSpPr>
        <p:spPr/>
        <p:txBody>
          <a:bodyPr/>
          <a:lstStyle/>
          <a:p>
            <a:r>
              <a:rPr lang="en-US" altLang="en-US" dirty="0"/>
              <a:t>Defining and Calling a Function</a:t>
            </a:r>
            <a:r>
              <a:rPr lang="en-US" altLang="en-US" sz="2000" b="0" dirty="0"/>
              <a:t> (4 of 5)</a:t>
            </a:r>
            <a:endParaRPr lang="en-US" altLang="en-US" sz="2000" dirty="0"/>
          </a:p>
        </p:txBody>
      </p:sp>
      <p:sp>
        <p:nvSpPr>
          <p:cNvPr id="3" name="Content Placeholder 2">
            <a:extLst>
              <a:ext uri="{FF2B5EF4-FFF2-40B4-BE49-F238E27FC236}">
                <a16:creationId xmlns:a16="http://schemas.microsoft.com/office/drawing/2014/main" id="{64A12A8D-F0A9-49D7-B155-2585D9CFC411}"/>
              </a:ext>
            </a:extLst>
          </p:cNvPr>
          <p:cNvSpPr>
            <a:spLocks noGrp="1"/>
          </p:cNvSpPr>
          <p:nvPr>
            <p:ph idx="1"/>
          </p:nvPr>
        </p:nvSpPr>
        <p:spPr/>
        <p:txBody>
          <a:bodyPr/>
          <a:lstStyle/>
          <a:p>
            <a:pPr eaLnBrk="1" hangingPunct="1">
              <a:defRPr/>
            </a:pPr>
            <a:r>
              <a:rPr lang="en-US" altLang="en-US" dirty="0"/>
              <a:t>Call a function to execute it</a:t>
            </a:r>
          </a:p>
          <a:p>
            <a:pPr lvl="1" eaLnBrk="1" hangingPunct="1">
              <a:defRPr/>
            </a:pPr>
            <a:r>
              <a:rPr lang="en-US" altLang="en-US" dirty="0"/>
              <a:t>When a function is called:</a:t>
            </a:r>
          </a:p>
          <a:p>
            <a:pPr lvl="2" eaLnBrk="1" hangingPunct="1">
              <a:defRPr/>
            </a:pPr>
            <a:r>
              <a:rPr lang="en-US" altLang="en-US" dirty="0"/>
              <a:t>Interpreter jumps to the function and executes statements in the block</a:t>
            </a:r>
          </a:p>
          <a:p>
            <a:pPr lvl="2" eaLnBrk="1" hangingPunct="1">
              <a:defRPr/>
            </a:pPr>
            <a:r>
              <a:rPr lang="en-US" altLang="en-US" dirty="0"/>
              <a:t>Interpreter jumps back to part of program that called the function</a:t>
            </a:r>
          </a:p>
          <a:p>
            <a:pPr lvl="3" eaLnBrk="1" hangingPunct="1">
              <a:defRPr/>
            </a:pPr>
            <a:r>
              <a:rPr lang="en-US" altLang="en-US" dirty="0"/>
              <a:t>Known as function return</a:t>
            </a:r>
          </a:p>
          <a:p>
            <a:pPr marL="0" indent="0">
              <a:buFontTx/>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A7930-C4EC-4F1C-A33C-991F76DF9B2C}"/>
              </a:ext>
            </a:extLst>
          </p:cNvPr>
          <p:cNvSpPr>
            <a:spLocks noGrp="1"/>
          </p:cNvSpPr>
          <p:nvPr>
            <p:ph type="title"/>
          </p:nvPr>
        </p:nvSpPr>
        <p:spPr/>
        <p:txBody>
          <a:bodyPr/>
          <a:lstStyle/>
          <a:p>
            <a:r>
              <a:rPr lang="en-US" altLang="en-US" dirty="0"/>
              <a:t>Defining and Calling a Function</a:t>
            </a:r>
            <a:r>
              <a:rPr lang="en-US" altLang="en-US" sz="2000" b="0" dirty="0"/>
              <a:t> (5 of 5)</a:t>
            </a:r>
            <a:endParaRPr lang="en-AU" sz="2000" dirty="0"/>
          </a:p>
        </p:txBody>
      </p:sp>
      <p:sp>
        <p:nvSpPr>
          <p:cNvPr id="5" name="Content Placeholder 4">
            <a:extLst>
              <a:ext uri="{FF2B5EF4-FFF2-40B4-BE49-F238E27FC236}">
                <a16:creationId xmlns:a16="http://schemas.microsoft.com/office/drawing/2014/main" id="{8C023300-53C5-4644-9F9C-A203DEAAC444}"/>
              </a:ext>
            </a:extLst>
          </p:cNvPr>
          <p:cNvSpPr>
            <a:spLocks noGrp="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main</a:t>
            </a:r>
            <a:r>
              <a:rPr lang="en-US" altLang="en-US" u="sng" dirty="0"/>
              <a:t> function</a:t>
            </a:r>
            <a:r>
              <a:rPr lang="en-US" altLang="en-US" dirty="0"/>
              <a:t>: called when the program starts</a:t>
            </a:r>
          </a:p>
          <a:p>
            <a:pPr lvl="1"/>
            <a:r>
              <a:rPr lang="en-US" altLang="en-US" dirty="0"/>
              <a:t>Calls other functions when they are needed </a:t>
            </a:r>
          </a:p>
          <a:p>
            <a:pPr lvl="1"/>
            <a:r>
              <a:rPr lang="en-US" altLang="en-US" dirty="0"/>
              <a:t>Defines the </a:t>
            </a:r>
            <a:r>
              <a:rPr lang="en-US" altLang="en-US" i="1" dirty="0"/>
              <a:t>mainline logic </a:t>
            </a:r>
            <a:r>
              <a:rPr lang="en-US" altLang="en-US" dirty="0"/>
              <a:t>of the program</a:t>
            </a:r>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F7F3B5B-7F68-4830-AC3C-584D69B2F6E8}"/>
              </a:ext>
            </a:extLst>
          </p:cNvPr>
          <p:cNvSpPr>
            <a:spLocks noGrp="1" noChangeArrowheads="1"/>
          </p:cNvSpPr>
          <p:nvPr>
            <p:ph type="title"/>
          </p:nvPr>
        </p:nvSpPr>
        <p:spPr/>
        <p:txBody>
          <a:bodyPr/>
          <a:lstStyle/>
          <a:p>
            <a:r>
              <a:rPr lang="en-US" altLang="en-US"/>
              <a:t>Indentation in Python</a:t>
            </a:r>
          </a:p>
        </p:txBody>
      </p:sp>
      <p:sp>
        <p:nvSpPr>
          <p:cNvPr id="15363" name="Content Placeholder 2">
            <a:extLst>
              <a:ext uri="{FF2B5EF4-FFF2-40B4-BE49-F238E27FC236}">
                <a16:creationId xmlns:a16="http://schemas.microsoft.com/office/drawing/2014/main" id="{18D32E64-50B2-40A4-B0E0-A5FA0818453C}"/>
              </a:ext>
            </a:extLst>
          </p:cNvPr>
          <p:cNvSpPr>
            <a:spLocks noGrp="1" noChangeArrowheads="1"/>
          </p:cNvSpPr>
          <p:nvPr>
            <p:ph idx="1"/>
          </p:nvPr>
        </p:nvSpPr>
        <p:spPr/>
        <p:txBody>
          <a:bodyPr/>
          <a:lstStyle/>
          <a:p>
            <a:pPr eaLnBrk="1" hangingPunct="1">
              <a:buFontTx/>
              <a:buChar char="•"/>
            </a:pPr>
            <a:r>
              <a:rPr lang="en-US" altLang="en-US" dirty="0"/>
              <a:t>Each block must be indented</a:t>
            </a:r>
          </a:p>
          <a:p>
            <a:pPr lvl="1" eaLnBrk="1" hangingPunct="1"/>
            <a:r>
              <a:rPr lang="en-US" altLang="en-US" dirty="0"/>
              <a:t>Lines in block must begin with the same number of spaces</a:t>
            </a:r>
          </a:p>
          <a:p>
            <a:pPr lvl="2"/>
            <a:r>
              <a:rPr lang="en-US" altLang="en-US" dirty="0"/>
              <a:t>Use tabs or spaces to indent lines in a block, but not both as this can confuse the Python interpreter</a:t>
            </a:r>
          </a:p>
          <a:p>
            <a:pPr lvl="2"/>
            <a:r>
              <a:rPr lang="en-US" altLang="en-US" dirty="0"/>
              <a:t>IDLE automatically indents the lines in a block</a:t>
            </a:r>
          </a:p>
          <a:p>
            <a:pPr lvl="1" eaLnBrk="1" hangingPunct="1"/>
            <a:r>
              <a:rPr lang="en-US" altLang="en-US" dirty="0"/>
              <a:t>Blank lines that appear in a block are ignored</a:t>
            </a:r>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D90729-2EC3-4311-BE6E-CC7A36140294}"/>
              </a:ext>
            </a:extLst>
          </p:cNvPr>
          <p:cNvSpPr>
            <a:spLocks noGrp="1" noChangeArrowheads="1"/>
          </p:cNvSpPr>
          <p:nvPr>
            <p:ph type="title"/>
          </p:nvPr>
        </p:nvSpPr>
        <p:spPr/>
        <p:txBody>
          <a:bodyPr/>
          <a:lstStyle/>
          <a:p>
            <a:r>
              <a:rPr lang="en-US" altLang="en-US" dirty="0"/>
              <a:t>Designing a Program to Use Functions</a:t>
            </a:r>
            <a:r>
              <a:rPr lang="en-US" altLang="en-US" sz="3600" b="0" dirty="0"/>
              <a:t> </a:t>
            </a:r>
            <a:r>
              <a:rPr lang="en-US" altLang="en-US" sz="2000" b="0" dirty="0"/>
              <a:t>(1 of 3)</a:t>
            </a:r>
            <a:endParaRPr lang="en-US" altLang="en-US" sz="2000" dirty="0"/>
          </a:p>
        </p:txBody>
      </p:sp>
      <p:sp>
        <p:nvSpPr>
          <p:cNvPr id="16387" name="Content Placeholder 2">
            <a:extLst>
              <a:ext uri="{FF2B5EF4-FFF2-40B4-BE49-F238E27FC236}">
                <a16:creationId xmlns:a16="http://schemas.microsoft.com/office/drawing/2014/main" id="{B0808F7F-C939-460D-B6AD-9926B8ADF619}"/>
              </a:ext>
            </a:extLst>
          </p:cNvPr>
          <p:cNvSpPr>
            <a:spLocks noGrp="1" noChangeArrowheads="1"/>
          </p:cNvSpPr>
          <p:nvPr>
            <p:ph idx="1"/>
          </p:nvPr>
        </p:nvSpPr>
        <p:spPr/>
        <p:txBody>
          <a:bodyPr/>
          <a:lstStyle/>
          <a:p>
            <a:pPr eaLnBrk="1" hangingPunct="1">
              <a:buFontTx/>
              <a:buChar char="•"/>
            </a:pPr>
            <a:r>
              <a:rPr lang="en-US" altLang="en-US" dirty="0"/>
              <a:t>In a flowchart, function call shown as rectangle with vertical bars at each side</a:t>
            </a:r>
          </a:p>
          <a:p>
            <a:pPr lvl="1" eaLnBrk="1" hangingPunct="1"/>
            <a:r>
              <a:rPr lang="en-US" altLang="en-US" sz="2400" dirty="0"/>
              <a:t>Function name written in the symbol</a:t>
            </a:r>
          </a:p>
          <a:p>
            <a:pPr lvl="1" eaLnBrk="1" hangingPunct="1"/>
            <a:r>
              <a:rPr lang="en-US" altLang="en-US" sz="2400" dirty="0"/>
              <a:t>Typically draw separate flow chart for each function in the program</a:t>
            </a:r>
          </a:p>
          <a:p>
            <a:pPr lvl="2"/>
            <a:r>
              <a:rPr lang="en-US" altLang="en-US" sz="2000" dirty="0"/>
              <a:t>End terminal symbol usually reads </a:t>
            </a:r>
            <a:r>
              <a:rPr lang="en-US" altLang="en-US" sz="2000" dirty="0">
                <a:latin typeface="Courier New" panose="02070309020205020404" pitchFamily="49" charset="0"/>
                <a:cs typeface="Courier New" panose="02070309020205020404" pitchFamily="49" charset="0"/>
              </a:rPr>
              <a:t>Return</a:t>
            </a:r>
          </a:p>
          <a:p>
            <a:pPr eaLnBrk="1" hangingPunct="1">
              <a:buFontTx/>
              <a:buChar char="•"/>
            </a:pPr>
            <a:r>
              <a:rPr lang="en-US" altLang="en-US" u="sng" dirty="0">
                <a:cs typeface="Courier New" panose="02070309020205020404" pitchFamily="49" charset="0"/>
              </a:rPr>
              <a:t>Top-down design</a:t>
            </a:r>
            <a:r>
              <a:rPr lang="en-US" altLang="en-US" dirty="0">
                <a:cs typeface="Courier New" panose="02070309020205020404" pitchFamily="49" charset="0"/>
              </a:rPr>
              <a:t>: technique for breaking algorithm into functions</a:t>
            </a:r>
            <a:endParaRPr lang="he-IL" altLang="en-US" u="sng"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E7B864D7-61A0-4483-B49A-C6C31B1D4BBE}"/>
              </a:ext>
            </a:extLst>
          </p:cNvPr>
          <p:cNvSpPr>
            <a:spLocks noGrp="1" noChangeArrowheads="1"/>
          </p:cNvSpPr>
          <p:nvPr>
            <p:ph idx="1"/>
          </p:nvPr>
        </p:nvSpPr>
        <p:spPr/>
        <p:txBody>
          <a:bodyPr/>
          <a:lstStyle/>
          <a:p>
            <a:pPr eaLnBrk="1" hangingPunct="1">
              <a:buFontTx/>
              <a:buChar char="•"/>
            </a:pPr>
            <a:r>
              <a:rPr lang="en-US" altLang="en-US" u="sng" dirty="0"/>
              <a:t>Hierarchy chart</a:t>
            </a:r>
            <a:r>
              <a:rPr lang="en-US" altLang="en-US" dirty="0"/>
              <a:t>: depicts relationship between functions</a:t>
            </a:r>
          </a:p>
          <a:p>
            <a:pPr lvl="1" eaLnBrk="1" hangingPunct="1"/>
            <a:r>
              <a:rPr lang="en-US" altLang="en-US" dirty="0"/>
              <a:t>AKA structure chart</a:t>
            </a:r>
          </a:p>
          <a:p>
            <a:pPr lvl="1" eaLnBrk="1" hangingPunct="1"/>
            <a:r>
              <a:rPr lang="en-US" altLang="en-US" dirty="0"/>
              <a:t>Box for each function in the program, Lines connecting boxes illustrate the functions called by each function</a:t>
            </a:r>
          </a:p>
          <a:p>
            <a:pPr lvl="1" eaLnBrk="1" hangingPunct="1"/>
            <a:r>
              <a:rPr lang="en-US" altLang="en-US" dirty="0"/>
              <a:t>Does not show steps taken inside a function</a:t>
            </a:r>
          </a:p>
          <a:p>
            <a:pPr eaLnBrk="1" hangingPunct="1">
              <a:buFontTx/>
              <a:buChar char="•"/>
            </a:pPr>
            <a:r>
              <a:rPr lang="en-US" altLang="en-US" dirty="0"/>
              <a:t>Use </a:t>
            </a:r>
            <a:r>
              <a:rPr lang="en-US" altLang="en-US" dirty="0">
                <a:latin typeface="Courier New" panose="02070309020205020404" pitchFamily="49" charset="0"/>
                <a:cs typeface="Courier New" panose="02070309020205020404" pitchFamily="49" charset="0"/>
              </a:rPr>
              <a:t>input</a:t>
            </a:r>
            <a:r>
              <a:rPr lang="en-US" altLang="en-US" dirty="0"/>
              <a:t> function to have program wait for user to press enter</a:t>
            </a:r>
          </a:p>
          <a:p>
            <a:pPr>
              <a:buFontTx/>
              <a:buChar char="•"/>
            </a:pPr>
            <a:endParaRPr lang="en-US" altLang="en-US" dirty="0"/>
          </a:p>
        </p:txBody>
      </p:sp>
      <p:sp>
        <p:nvSpPr>
          <p:cNvPr id="3" name="Title 2">
            <a:extLst>
              <a:ext uri="{FF2B5EF4-FFF2-40B4-BE49-F238E27FC236}">
                <a16:creationId xmlns:a16="http://schemas.microsoft.com/office/drawing/2014/main" id="{B2DAF56C-CB0B-4543-B886-614882D7DB5D}"/>
              </a:ext>
            </a:extLst>
          </p:cNvPr>
          <p:cNvSpPr>
            <a:spLocks noGrp="1"/>
          </p:cNvSpPr>
          <p:nvPr>
            <p:ph type="title"/>
          </p:nvPr>
        </p:nvSpPr>
        <p:spPr/>
        <p:txBody>
          <a:bodyPr/>
          <a:lstStyle/>
          <a:p>
            <a:r>
              <a:rPr lang="en-US" altLang="en-US" dirty="0"/>
              <a:t>Designing a Program to Use Functions</a:t>
            </a:r>
            <a:r>
              <a:rPr lang="en-US" altLang="en-US" sz="3600" b="0" dirty="0"/>
              <a:t> </a:t>
            </a:r>
            <a:r>
              <a:rPr lang="en-US" altLang="en-US" sz="2000" b="0" dirty="0"/>
              <a:t>(2 of 3)</a:t>
            </a:r>
            <a:endParaRPr lang="en-AU"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801EC02-F7B3-4116-B58A-301BDF0209B2}"/>
              </a:ext>
            </a:extLst>
          </p:cNvPr>
          <p:cNvSpPr>
            <a:spLocks noGrp="1" noChangeArrowheads="1"/>
          </p:cNvSpPr>
          <p:nvPr>
            <p:ph type="title"/>
          </p:nvPr>
        </p:nvSpPr>
        <p:spPr/>
        <p:txBody>
          <a:bodyPr/>
          <a:lstStyle/>
          <a:p>
            <a:r>
              <a:rPr lang="en-US" altLang="en-US" dirty="0"/>
              <a:t>Designing a Program to Use Functions </a:t>
            </a:r>
            <a:r>
              <a:rPr lang="en-US" altLang="en-US" sz="2000" b="0" dirty="0"/>
              <a:t>(3 of 3)</a:t>
            </a:r>
            <a:endParaRPr lang="en-US" altLang="en-US" sz="2000" dirty="0"/>
          </a:p>
        </p:txBody>
      </p:sp>
      <p:sp>
        <p:nvSpPr>
          <p:cNvPr id="2" name="Text Placeholder 1">
            <a:extLst>
              <a:ext uri="{FF2B5EF4-FFF2-40B4-BE49-F238E27FC236}">
                <a16:creationId xmlns:a16="http://schemas.microsoft.com/office/drawing/2014/main" id="{000809E7-0375-474E-97B1-339999F32367}"/>
              </a:ext>
            </a:extLst>
          </p:cNvPr>
          <p:cNvSpPr>
            <a:spLocks noGrp="1"/>
          </p:cNvSpPr>
          <p:nvPr>
            <p:ph type="body" sz="quarter" idx="13"/>
          </p:nvPr>
        </p:nvSpPr>
        <p:spPr>
          <a:xfrm>
            <a:off x="457200" y="5867400"/>
            <a:ext cx="8229600" cy="417616"/>
          </a:xfrm>
        </p:spPr>
        <p:txBody>
          <a:bodyPr/>
          <a:lstStyle/>
          <a:p>
            <a:r>
              <a:rPr lang="en-AU" b="1" dirty="0"/>
              <a:t>Figure 5-10 </a:t>
            </a:r>
            <a:r>
              <a:rPr lang="en-AU" dirty="0"/>
              <a:t>A hierarchy chart</a:t>
            </a:r>
          </a:p>
        </p:txBody>
      </p:sp>
      <p:pic>
        <p:nvPicPr>
          <p:cNvPr id="18435" name="Picture 3" descr="A hierarchy chart for the functions in a program.">
            <a:extLst>
              <a:ext uri="{FF2B5EF4-FFF2-40B4-BE49-F238E27FC236}">
                <a16:creationId xmlns:a16="http://schemas.microsoft.com/office/drawing/2014/main" id="{EC597997-8ADB-4BB3-89A6-B0869BDD7E5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457200" y="2128682"/>
            <a:ext cx="8229600" cy="249744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5BE2A40-A3FB-45C0-91C2-A7B2E315C2AC}"/>
              </a:ext>
            </a:extLst>
          </p:cNvPr>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pass</a:t>
            </a:r>
            <a:r>
              <a:rPr lang="en-US" altLang="en-US" dirty="0"/>
              <a:t> Keyword</a:t>
            </a:r>
          </a:p>
        </p:txBody>
      </p:sp>
      <p:sp>
        <p:nvSpPr>
          <p:cNvPr id="19459" name="Content Placeholder 2">
            <a:extLst>
              <a:ext uri="{FF2B5EF4-FFF2-40B4-BE49-F238E27FC236}">
                <a16:creationId xmlns:a16="http://schemas.microsoft.com/office/drawing/2014/main" id="{C81784D5-F249-41B0-9ACB-F55B2DD83228}"/>
              </a:ext>
            </a:extLst>
          </p:cNvPr>
          <p:cNvSpPr>
            <a:spLocks noGrp="1" noChangeArrowheads="1"/>
          </p:cNvSpPr>
          <p:nvPr>
            <p:ph idx="1"/>
          </p:nvPr>
        </p:nvSpPr>
        <p:spPr>
          <a:xfrm>
            <a:off x="457200" y="1600200"/>
            <a:ext cx="8229600" cy="2514600"/>
          </a:xfrm>
        </p:spPr>
        <p:txBody>
          <a:bodyPr/>
          <a:lstStyle/>
          <a:p>
            <a:pPr>
              <a:buFontTx/>
              <a:buChar char="•"/>
            </a:pPr>
            <a:r>
              <a:rPr lang="en-US" altLang="en-US" dirty="0"/>
              <a:t>You can use the </a:t>
            </a:r>
            <a:r>
              <a:rPr lang="en-US" altLang="en-US" dirty="0">
                <a:latin typeface="Courier New" panose="02070309020205020404" pitchFamily="49" charset="0"/>
                <a:cs typeface="Courier New" panose="02070309020205020404" pitchFamily="49" charset="0"/>
              </a:rPr>
              <a:t>pass</a:t>
            </a:r>
            <a:r>
              <a:rPr lang="en-US" altLang="en-US" dirty="0"/>
              <a:t> keyword to create empty functions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pass</a:t>
            </a:r>
            <a:r>
              <a:rPr lang="en-US" altLang="en-US" dirty="0"/>
              <a:t> keyword is ignored by the Python interpreter</a:t>
            </a:r>
          </a:p>
          <a:p>
            <a:pPr>
              <a:buFontTx/>
              <a:buChar char="•"/>
            </a:pPr>
            <a:r>
              <a:rPr lang="en-US" altLang="en-US" dirty="0"/>
              <a:t>This can be helpful when designing a program</a:t>
            </a:r>
          </a:p>
        </p:txBody>
      </p:sp>
      <p:sp>
        <p:nvSpPr>
          <p:cNvPr id="19460" name="TextBox 1">
            <a:extLst>
              <a:ext uri="{FF2B5EF4-FFF2-40B4-BE49-F238E27FC236}">
                <a16:creationId xmlns:a16="http://schemas.microsoft.com/office/drawing/2014/main" id="{1579AE1F-F9A9-4AEE-994A-0C0A00254BCB}"/>
              </a:ext>
            </a:extLst>
          </p:cNvPr>
          <p:cNvSpPr txBox="1">
            <a:spLocks noChangeArrowheads="1"/>
          </p:cNvSpPr>
          <p:nvPr/>
        </p:nvSpPr>
        <p:spPr bwMode="auto">
          <a:xfrm>
            <a:off x="2667000" y="4402348"/>
            <a:ext cx="259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step1():</a:t>
            </a:r>
          </a:p>
          <a:p>
            <a:pPr>
              <a:spcBef>
                <a:spcPct val="0"/>
              </a:spcBef>
              <a:buFontTx/>
              <a:buNone/>
            </a:pPr>
            <a:r>
              <a:rPr lang="en-US" altLang="en-US" sz="1800" b="0" dirty="0">
                <a:latin typeface="Courier New" panose="02070309020205020404" pitchFamily="49" charset="0"/>
                <a:cs typeface="Courier New" panose="02070309020205020404" pitchFamily="49" charset="0"/>
              </a:rPr>
              <a:t>    pass</a:t>
            </a: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def step2():</a:t>
            </a:r>
          </a:p>
          <a:p>
            <a:pPr>
              <a:spcBef>
                <a:spcPct val="0"/>
              </a:spcBef>
              <a:buFontTx/>
              <a:buNone/>
            </a:pPr>
            <a:r>
              <a:rPr lang="en-US" altLang="en-US" sz="1800" b="0" dirty="0">
                <a:latin typeface="Courier New" panose="02070309020205020404" pitchFamily="49" charset="0"/>
                <a:cs typeface="Courier New" panose="02070309020205020404" pitchFamily="49" charset="0"/>
              </a:rPr>
              <a:t>    pass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461508-8872-4F72-B5AD-7C42832E026C}"/>
              </a:ext>
            </a:extLst>
          </p:cNvPr>
          <p:cNvSpPr>
            <a:spLocks noGrp="1" noChangeArrowheads="1"/>
          </p:cNvSpPr>
          <p:nvPr>
            <p:ph type="title"/>
          </p:nvPr>
        </p:nvSpPr>
        <p:spPr/>
        <p:txBody>
          <a:bodyPr/>
          <a:lstStyle/>
          <a:p>
            <a:r>
              <a:rPr lang="en-US" altLang="en-US" dirty="0"/>
              <a:t>Local Variables</a:t>
            </a:r>
            <a:r>
              <a:rPr lang="en-US" altLang="en-US" sz="2000" b="0" dirty="0"/>
              <a:t> (1 of 2)</a:t>
            </a:r>
            <a:endParaRPr lang="en-US" altLang="en-US" sz="2000" dirty="0"/>
          </a:p>
        </p:txBody>
      </p:sp>
      <p:sp>
        <p:nvSpPr>
          <p:cNvPr id="20483" name="Content Placeholder 2">
            <a:extLst>
              <a:ext uri="{FF2B5EF4-FFF2-40B4-BE49-F238E27FC236}">
                <a16:creationId xmlns:a16="http://schemas.microsoft.com/office/drawing/2014/main" id="{3711A867-7924-4A03-B746-C9663E0F1E33}"/>
              </a:ext>
            </a:extLst>
          </p:cNvPr>
          <p:cNvSpPr>
            <a:spLocks noGrp="1" noChangeArrowheads="1"/>
          </p:cNvSpPr>
          <p:nvPr>
            <p:ph idx="1"/>
          </p:nvPr>
        </p:nvSpPr>
        <p:spPr/>
        <p:txBody>
          <a:bodyPr/>
          <a:lstStyle/>
          <a:p>
            <a:pPr eaLnBrk="1" hangingPunct="1">
              <a:buFontTx/>
              <a:buChar char="•"/>
            </a:pPr>
            <a:r>
              <a:rPr lang="en-US" altLang="en-US" u="sng" dirty="0"/>
              <a:t>Local variable</a:t>
            </a:r>
            <a:r>
              <a:rPr lang="en-US" altLang="en-US" dirty="0"/>
              <a:t>: variable that is assigned a value inside a function</a:t>
            </a:r>
          </a:p>
          <a:p>
            <a:pPr lvl="1" eaLnBrk="1" hangingPunct="1"/>
            <a:r>
              <a:rPr lang="en-US" altLang="en-US" dirty="0"/>
              <a:t>Belongs to the function in which it was created</a:t>
            </a:r>
          </a:p>
          <a:p>
            <a:pPr lvl="2"/>
            <a:r>
              <a:rPr lang="en-US" altLang="en-US" dirty="0"/>
              <a:t>Only statements inside that function can access it, error will occur if another function tries to access the variable</a:t>
            </a:r>
          </a:p>
          <a:p>
            <a:pPr eaLnBrk="1" hangingPunct="1">
              <a:buFontTx/>
              <a:buChar char="•"/>
            </a:pPr>
            <a:r>
              <a:rPr lang="en-US" altLang="en-US" u="sng" dirty="0"/>
              <a:t>Scope</a:t>
            </a:r>
            <a:r>
              <a:rPr lang="en-US" altLang="en-US" dirty="0"/>
              <a:t>: the part of a program in which a variable may be accessed</a:t>
            </a:r>
          </a:p>
          <a:p>
            <a:pPr lvl="1" eaLnBrk="1" hangingPunct="1"/>
            <a:r>
              <a:rPr lang="en-US" altLang="en-US" dirty="0"/>
              <a:t>For local variable: function in which created</a:t>
            </a:r>
          </a:p>
          <a:p>
            <a:pPr>
              <a:buFontTx/>
              <a:buChar char="•"/>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48027C6-A9DC-484C-B386-F65CDD1CEA00}"/>
              </a:ext>
            </a:extLst>
          </p:cNvPr>
          <p:cNvSpPr>
            <a:spLocks noGrp="1" noChangeArrowheads="1"/>
          </p:cNvSpPr>
          <p:nvPr>
            <p:ph type="title"/>
          </p:nvPr>
        </p:nvSpPr>
        <p:spPr/>
        <p:txBody>
          <a:bodyPr/>
          <a:lstStyle/>
          <a:p>
            <a:r>
              <a:rPr lang="en-US" altLang="en-US" dirty="0"/>
              <a:t>Local Variables</a:t>
            </a:r>
            <a:r>
              <a:rPr lang="en-US" altLang="en-US" sz="2000" b="0" dirty="0"/>
              <a:t> (2 of 2)</a:t>
            </a:r>
            <a:endParaRPr lang="en-US" altLang="en-US" sz="2000" dirty="0"/>
          </a:p>
        </p:txBody>
      </p:sp>
      <p:sp>
        <p:nvSpPr>
          <p:cNvPr id="21507" name="Content Placeholder 2">
            <a:extLst>
              <a:ext uri="{FF2B5EF4-FFF2-40B4-BE49-F238E27FC236}">
                <a16:creationId xmlns:a16="http://schemas.microsoft.com/office/drawing/2014/main" id="{7A50FFAA-EFA5-40C2-814B-A8E7A9F2A1B2}"/>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Local variable cannot be accessed by statements inside its function which precede its creation</a:t>
            </a:r>
          </a:p>
          <a:p>
            <a:pPr eaLnBrk="1" hangingPunct="1">
              <a:buFontTx/>
              <a:buChar char="•"/>
            </a:pPr>
            <a:r>
              <a:rPr lang="en-US" altLang="en-US" dirty="0">
                <a:cs typeface="Courier New" panose="02070309020205020404" pitchFamily="49" charset="0"/>
              </a:rPr>
              <a:t>Different functions may have local variables with the same name </a:t>
            </a:r>
          </a:p>
          <a:p>
            <a:pPr lvl="1" eaLnBrk="1" hangingPunct="1"/>
            <a:r>
              <a:rPr lang="en-US" altLang="en-US" dirty="0">
                <a:cs typeface="Courier New" panose="02070309020205020404" pitchFamily="49" charset="0"/>
              </a:rPr>
              <a:t>Each function does not see the other function’s local variables, so no confusion</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94CBB-74A6-4D25-9A56-C901837B9E80}"/>
              </a:ext>
            </a:extLst>
          </p:cNvPr>
          <p:cNvSpPr>
            <a:spLocks noGrp="1"/>
          </p:cNvSpPr>
          <p:nvPr>
            <p:ph type="title"/>
          </p:nvPr>
        </p:nvSpPr>
        <p:spPr/>
        <p:txBody>
          <a:bodyPr/>
          <a:lstStyle/>
          <a:p>
            <a:r>
              <a:rPr lang="en-US" altLang="en-US" dirty="0"/>
              <a:t>Topics</a:t>
            </a:r>
            <a:r>
              <a:rPr lang="en-US" altLang="en-US" sz="2000" b="0" dirty="0"/>
              <a:t> (1 of 2)</a:t>
            </a:r>
            <a:endParaRPr lang="en-AU" sz="2000" b="0" dirty="0"/>
          </a:p>
        </p:txBody>
      </p:sp>
      <p:sp>
        <p:nvSpPr>
          <p:cNvPr id="5" name="Content Placeholder 4">
            <a:extLst>
              <a:ext uri="{FF2B5EF4-FFF2-40B4-BE49-F238E27FC236}">
                <a16:creationId xmlns:a16="http://schemas.microsoft.com/office/drawing/2014/main" id="{303F680F-67F6-4821-B9C4-F32DB9C88ADE}"/>
              </a:ext>
            </a:extLst>
          </p:cNvPr>
          <p:cNvSpPr>
            <a:spLocks noGrp="1"/>
          </p:cNvSpPr>
          <p:nvPr>
            <p:ph idx="1"/>
          </p:nvPr>
        </p:nvSpPr>
        <p:spPr/>
        <p:txBody>
          <a:bodyPr/>
          <a:lstStyle/>
          <a:p>
            <a:r>
              <a:rPr lang="en-US" dirty="0"/>
              <a:t>Introduction to Functions</a:t>
            </a:r>
          </a:p>
          <a:p>
            <a:r>
              <a:rPr lang="en-US" dirty="0"/>
              <a:t>Defining and Calling a Void Function</a:t>
            </a:r>
          </a:p>
          <a:p>
            <a:r>
              <a:rPr lang="en-US" dirty="0"/>
              <a:t>Designing a Program to Use Functions</a:t>
            </a:r>
          </a:p>
          <a:p>
            <a:r>
              <a:rPr lang="en-US" dirty="0"/>
              <a:t>Local Variables</a:t>
            </a:r>
          </a:p>
          <a:p>
            <a:r>
              <a:rPr lang="en-US" dirty="0"/>
              <a:t>Passing Arguments to Functions</a:t>
            </a:r>
          </a:p>
          <a:p>
            <a:r>
              <a:rPr lang="en-US" dirty="0"/>
              <a:t>Global Variables and Global Constants</a:t>
            </a:r>
          </a:p>
          <a:p>
            <a:r>
              <a:rPr lang="en-US" dirty="0"/>
              <a:t>Turtle Graphics: Modularizing Code with Functions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1E92332-D7C6-44BC-A0D2-F00CFAEC17B3}"/>
              </a:ext>
            </a:extLst>
          </p:cNvPr>
          <p:cNvSpPr>
            <a:spLocks noGrp="1" noChangeArrowheads="1"/>
          </p:cNvSpPr>
          <p:nvPr>
            <p:ph type="title"/>
          </p:nvPr>
        </p:nvSpPr>
        <p:spPr/>
        <p:txBody>
          <a:bodyPr/>
          <a:lstStyle/>
          <a:p>
            <a:r>
              <a:rPr lang="en-US" altLang="en-US" dirty="0"/>
              <a:t>Passing Arguments to Functions</a:t>
            </a:r>
            <a:r>
              <a:rPr lang="en-US" altLang="en-US" sz="2000" b="0" dirty="0"/>
              <a:t> (1 of 4)</a:t>
            </a:r>
            <a:endParaRPr lang="en-US" altLang="en-US" sz="2000" dirty="0"/>
          </a:p>
        </p:txBody>
      </p:sp>
      <p:sp>
        <p:nvSpPr>
          <p:cNvPr id="22531" name="Content Placeholder 2">
            <a:extLst>
              <a:ext uri="{FF2B5EF4-FFF2-40B4-BE49-F238E27FC236}">
                <a16:creationId xmlns:a16="http://schemas.microsoft.com/office/drawing/2014/main" id="{D7FE820A-7327-4182-95CE-22C9D1F55223}"/>
              </a:ext>
            </a:extLst>
          </p:cNvPr>
          <p:cNvSpPr>
            <a:spLocks noGrp="1" noChangeArrowheads="1"/>
          </p:cNvSpPr>
          <p:nvPr>
            <p:ph idx="1"/>
          </p:nvPr>
        </p:nvSpPr>
        <p:spPr/>
        <p:txBody>
          <a:bodyPr/>
          <a:lstStyle/>
          <a:p>
            <a:pPr eaLnBrk="1" hangingPunct="1">
              <a:buFontTx/>
              <a:buChar char="•"/>
            </a:pPr>
            <a:r>
              <a:rPr lang="en-US" altLang="en-US" u="sng" dirty="0"/>
              <a:t>Argument</a:t>
            </a:r>
            <a:r>
              <a:rPr lang="en-US" altLang="en-US" dirty="0"/>
              <a:t>: piece of data that is sent into a function</a:t>
            </a:r>
          </a:p>
          <a:p>
            <a:pPr lvl="1" eaLnBrk="1" hangingPunct="1"/>
            <a:r>
              <a:rPr lang="en-US" altLang="en-US" dirty="0"/>
              <a:t>Function can use argument in calculations</a:t>
            </a:r>
          </a:p>
          <a:p>
            <a:pPr lvl="1" eaLnBrk="1" hangingPunct="1"/>
            <a:r>
              <a:rPr lang="en-US" altLang="en-US" dirty="0"/>
              <a:t>When calling the function, the argument is placed in parentheses following the function name</a:t>
            </a:r>
          </a:p>
          <a:p>
            <a:pPr>
              <a:buFontTx/>
              <a:buChar char="•"/>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0D003-4A0C-43AB-91FD-DB008972E56E}"/>
              </a:ext>
            </a:extLst>
          </p:cNvPr>
          <p:cNvSpPr>
            <a:spLocks noGrp="1"/>
          </p:cNvSpPr>
          <p:nvPr>
            <p:ph type="title"/>
          </p:nvPr>
        </p:nvSpPr>
        <p:spPr>
          <a:xfrm>
            <a:off x="457200" y="228600"/>
            <a:ext cx="8229600" cy="685800"/>
          </a:xfrm>
        </p:spPr>
        <p:txBody>
          <a:bodyPr/>
          <a:lstStyle/>
          <a:p>
            <a:r>
              <a:rPr lang="en-US" altLang="en-US" dirty="0"/>
              <a:t>Passing Arguments to Functions</a:t>
            </a:r>
            <a:r>
              <a:rPr lang="en-US" altLang="en-US" sz="2000" b="0" dirty="0"/>
              <a:t> (2 of 4)</a:t>
            </a:r>
            <a:endParaRPr lang="en-AU" sz="2000" dirty="0"/>
          </a:p>
        </p:txBody>
      </p:sp>
      <p:sp>
        <p:nvSpPr>
          <p:cNvPr id="4" name="Text Placeholder 3">
            <a:extLst>
              <a:ext uri="{FF2B5EF4-FFF2-40B4-BE49-F238E27FC236}">
                <a16:creationId xmlns:a16="http://schemas.microsoft.com/office/drawing/2014/main" id="{3B5DE8CF-0BD2-4C21-A07D-4761670DB1AC}"/>
              </a:ext>
            </a:extLst>
          </p:cNvPr>
          <p:cNvSpPr>
            <a:spLocks noGrp="1"/>
          </p:cNvSpPr>
          <p:nvPr>
            <p:ph type="body" sz="quarter" idx="13"/>
          </p:nvPr>
        </p:nvSpPr>
        <p:spPr/>
        <p:txBody>
          <a:bodyPr/>
          <a:lstStyle/>
          <a:p>
            <a:r>
              <a:rPr lang="en-US" b="1" dirty="0"/>
              <a:t>Figure 5-13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as an argument</a:t>
            </a:r>
            <a:endParaRPr lang="en-AU" dirty="0"/>
          </a:p>
        </p:txBody>
      </p:sp>
      <p:pic>
        <p:nvPicPr>
          <p:cNvPr id="5" name="Picture 2" descr="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
            <a:extLst>
              <a:ext uri="{FF2B5EF4-FFF2-40B4-BE49-F238E27FC236}">
                <a16:creationId xmlns:a16="http://schemas.microsoft.com/office/drawing/2014/main" id="{C6EAE763-D6D4-4AC9-8A6C-B9F9439B6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523196" y="1295400"/>
            <a:ext cx="6097608"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03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4B8D0DE-19FA-4789-9464-F458A4A6A5F3}"/>
              </a:ext>
            </a:extLst>
          </p:cNvPr>
          <p:cNvSpPr>
            <a:spLocks noGrp="1" noChangeArrowheads="1"/>
          </p:cNvSpPr>
          <p:nvPr>
            <p:ph type="title"/>
          </p:nvPr>
        </p:nvSpPr>
        <p:spPr/>
        <p:txBody>
          <a:bodyPr/>
          <a:lstStyle/>
          <a:p>
            <a:r>
              <a:rPr lang="en-US" altLang="en-US" dirty="0"/>
              <a:t>Passing Arguments to Functions</a:t>
            </a:r>
            <a:r>
              <a:rPr lang="en-US" altLang="en-US" sz="2000" b="0" dirty="0"/>
              <a:t> (3 of 4)</a:t>
            </a:r>
            <a:endParaRPr lang="en-US" altLang="en-US" sz="2000" dirty="0"/>
          </a:p>
        </p:txBody>
      </p:sp>
      <p:sp>
        <p:nvSpPr>
          <p:cNvPr id="24579" name="Content Placeholder 2">
            <a:extLst>
              <a:ext uri="{FF2B5EF4-FFF2-40B4-BE49-F238E27FC236}">
                <a16:creationId xmlns:a16="http://schemas.microsoft.com/office/drawing/2014/main" id="{1DF8FC53-FB3F-4600-8F6B-A5E44297FC72}"/>
              </a:ext>
            </a:extLst>
          </p:cNvPr>
          <p:cNvSpPr>
            <a:spLocks noGrp="1" noChangeArrowheads="1"/>
          </p:cNvSpPr>
          <p:nvPr>
            <p:ph idx="1"/>
          </p:nvPr>
        </p:nvSpPr>
        <p:spPr/>
        <p:txBody>
          <a:bodyPr/>
          <a:lstStyle/>
          <a:p>
            <a:pPr eaLnBrk="1" hangingPunct="1">
              <a:buFontTx/>
              <a:buChar char="•"/>
            </a:pPr>
            <a:r>
              <a:rPr lang="en-US" altLang="en-US" u="sng" dirty="0"/>
              <a:t>Parameter variable</a:t>
            </a:r>
            <a:r>
              <a:rPr lang="en-US" altLang="en-US" dirty="0"/>
              <a:t>: variable that is assigned the value of an argument when the function is called</a:t>
            </a:r>
          </a:p>
          <a:p>
            <a:pPr lvl="1" eaLnBrk="1" hangingPunct="1"/>
            <a:r>
              <a:rPr lang="en-US" altLang="en-US" dirty="0"/>
              <a:t>The parameter and the argument reference the same value</a:t>
            </a:r>
          </a:p>
          <a:p>
            <a:pPr lvl="1" eaLnBrk="1" hangingPunct="1"/>
            <a:r>
              <a:rPr lang="en-US" altLang="en-US" dirty="0"/>
              <a:t>General format: </a:t>
            </a:r>
          </a:p>
          <a:p>
            <a:pPr marL="1617663" lvl="1" indent="-1160463"/>
            <a:r>
              <a:rPr lang="en-US" altLang="en-US" dirty="0">
                <a:latin typeface="Courier New" panose="02070309020205020404" pitchFamily="49" charset="0"/>
                <a:cs typeface="Courier New" panose="02070309020205020404" pitchFamily="49" charset="0"/>
              </a:rPr>
              <a:t>def </a:t>
            </a:r>
            <a:r>
              <a:rPr lang="en-US" altLang="en-US" i="1" dirty="0" err="1">
                <a:latin typeface="Courier New" panose="02070309020205020404" pitchFamily="49" charset="0"/>
                <a:cs typeface="Courier New" panose="02070309020205020404" pitchFamily="49" charset="0"/>
              </a:rPr>
              <a:t>function</a:t>
            </a:r>
            <a:r>
              <a:rPr lang="en-US" altLang="en-US" dirty="0" err="1">
                <a:latin typeface="Courier New" panose="02070309020205020404" pitchFamily="49" charset="0"/>
                <a:cs typeface="Courier New" panose="02070309020205020404" pitchFamily="49" charset="0"/>
              </a:rPr>
              <a:t>_</a:t>
            </a:r>
            <a:r>
              <a:rPr lang="en-US" altLang="en-US" i="1" dirty="0" err="1">
                <a:latin typeface="Courier New" panose="02070309020205020404" pitchFamily="49" charset="0"/>
                <a:cs typeface="Courier New" panose="02070309020205020404" pitchFamily="49" charset="0"/>
              </a:rPr>
              <a:t>name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a:t>
            </a:r>
          </a:p>
          <a:p>
            <a:pPr lvl="1" eaLnBrk="1" hangingPunct="1"/>
            <a:r>
              <a:rPr lang="en-US" altLang="en-US" u="sng" dirty="0">
                <a:cs typeface="Courier New" panose="02070309020205020404" pitchFamily="49" charset="0"/>
              </a:rPr>
              <a:t>Scope of a parameter</a:t>
            </a:r>
            <a:r>
              <a:rPr lang="en-US" altLang="en-US" dirty="0">
                <a:cs typeface="Courier New" panose="02070309020205020404" pitchFamily="49" charset="0"/>
              </a:rPr>
              <a:t>: the function in which the parameter is used</a:t>
            </a:r>
          </a:p>
          <a:p>
            <a:pPr>
              <a:buFontTx/>
              <a:buChar cha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89B23-C054-40D7-B7E4-2A0030FC6723}"/>
              </a:ext>
            </a:extLst>
          </p:cNvPr>
          <p:cNvSpPr>
            <a:spLocks noGrp="1"/>
          </p:cNvSpPr>
          <p:nvPr>
            <p:ph type="title"/>
          </p:nvPr>
        </p:nvSpPr>
        <p:spPr>
          <a:xfrm>
            <a:off x="457200" y="228600"/>
            <a:ext cx="8229600" cy="609600"/>
          </a:xfrm>
        </p:spPr>
        <p:txBody>
          <a:bodyPr/>
          <a:lstStyle/>
          <a:p>
            <a:r>
              <a:rPr lang="en-US" altLang="en-US" dirty="0"/>
              <a:t>Passing Arguments to Functions</a:t>
            </a:r>
            <a:r>
              <a:rPr lang="en-US" altLang="en-US" sz="2000" b="0" dirty="0"/>
              <a:t> (4 of 4)</a:t>
            </a:r>
            <a:endParaRPr lang="en-AU" sz="2000" dirty="0"/>
          </a:p>
        </p:txBody>
      </p:sp>
      <p:sp>
        <p:nvSpPr>
          <p:cNvPr id="5" name="Text Placeholder 4">
            <a:extLst>
              <a:ext uri="{FF2B5EF4-FFF2-40B4-BE49-F238E27FC236}">
                <a16:creationId xmlns:a16="http://schemas.microsoft.com/office/drawing/2014/main" id="{9C60B939-55F4-4B1C-901C-C9AEDB0230DF}"/>
              </a:ext>
            </a:extLst>
          </p:cNvPr>
          <p:cNvSpPr>
            <a:spLocks noGrp="1"/>
          </p:cNvSpPr>
          <p:nvPr>
            <p:ph type="body" sz="quarter" idx="13"/>
          </p:nvPr>
        </p:nvSpPr>
        <p:spPr/>
        <p:txBody>
          <a:bodyPr/>
          <a:lstStyle/>
          <a:p>
            <a:r>
              <a:rPr lang="en-US" b="1" dirty="0"/>
              <a:t>Figure 5-14 </a:t>
            </a:r>
            <a:r>
              <a:rPr lang="en-US" dirty="0"/>
              <a:t>The </a:t>
            </a:r>
            <a:r>
              <a:rPr lang="en-US" dirty="0">
                <a:latin typeface="Courier New" panose="02070309020205020404" pitchFamily="49" charset="0"/>
                <a:cs typeface="Courier New" panose="02070309020205020404" pitchFamily="49" charset="0"/>
              </a:rPr>
              <a:t>value</a:t>
            </a:r>
            <a:r>
              <a:rPr lang="en-US" dirty="0"/>
              <a:t> variable and the </a:t>
            </a:r>
            <a:r>
              <a:rPr lang="en-US" dirty="0">
                <a:latin typeface="Courier New" panose="02070309020205020404" pitchFamily="49" charset="0"/>
                <a:cs typeface="Courier New" panose="02070309020205020404" pitchFamily="49" charset="0"/>
              </a:rPr>
              <a:t>number</a:t>
            </a:r>
            <a:r>
              <a:rPr lang="en-US" dirty="0"/>
              <a:t> parameter reference the same value</a:t>
            </a:r>
            <a:endParaRPr lang="en-AU" dirty="0"/>
          </a:p>
        </p:txBody>
      </p:sp>
      <p:pic>
        <p:nvPicPr>
          <p:cNvPr id="6" name="Picture 3" descr="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 A number, 5, in a box is labeled, value and number.">
            <a:extLst>
              <a:ext uri="{FF2B5EF4-FFF2-40B4-BE49-F238E27FC236}">
                <a16:creationId xmlns:a16="http://schemas.microsoft.com/office/drawing/2014/main" id="{D9B72DA2-10E6-40AB-8201-11B41DA5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740728" y="2209799"/>
            <a:ext cx="7662545" cy="2880000"/>
          </a:xfrm>
          <a:prstGeom prst="rect">
            <a:avLst/>
          </a:prstGeom>
        </p:spPr>
      </p:pic>
    </p:spTree>
    <p:extLst>
      <p:ext uri="{BB962C8B-B14F-4D97-AF65-F5344CB8AC3E}">
        <p14:creationId xmlns:p14="http://schemas.microsoft.com/office/powerpoint/2010/main" val="200730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E1A8B91-25EB-4D1C-ADDC-D7AEC0CC94D6}"/>
              </a:ext>
            </a:extLst>
          </p:cNvPr>
          <p:cNvSpPr>
            <a:spLocks noGrp="1" noChangeArrowheads="1"/>
          </p:cNvSpPr>
          <p:nvPr>
            <p:ph type="title"/>
          </p:nvPr>
        </p:nvSpPr>
        <p:spPr/>
        <p:txBody>
          <a:bodyPr/>
          <a:lstStyle/>
          <a:p>
            <a:r>
              <a:rPr lang="en-US" altLang="en-US" dirty="0"/>
              <a:t>Passing Multiple Arguments</a:t>
            </a:r>
            <a:r>
              <a:rPr lang="en-US" altLang="en-US" sz="2000" b="0" dirty="0"/>
              <a:t> (1 of 2)</a:t>
            </a:r>
            <a:endParaRPr lang="en-US" altLang="en-US" sz="2000" dirty="0"/>
          </a:p>
        </p:txBody>
      </p:sp>
      <p:sp>
        <p:nvSpPr>
          <p:cNvPr id="26627" name="Content Placeholder 2">
            <a:extLst>
              <a:ext uri="{FF2B5EF4-FFF2-40B4-BE49-F238E27FC236}">
                <a16:creationId xmlns:a16="http://schemas.microsoft.com/office/drawing/2014/main" id="{C40C5A52-FAF5-4A0E-A0CE-118FFF505A4C}"/>
              </a:ext>
            </a:extLst>
          </p:cNvPr>
          <p:cNvSpPr>
            <a:spLocks noGrp="1" noChangeArrowheads="1"/>
          </p:cNvSpPr>
          <p:nvPr>
            <p:ph idx="1"/>
          </p:nvPr>
        </p:nvSpPr>
        <p:spPr/>
        <p:txBody>
          <a:bodyPr/>
          <a:lstStyle/>
          <a:p>
            <a:pPr eaLnBrk="1" hangingPunct="1">
              <a:buFontTx/>
              <a:buChar char="•"/>
            </a:pPr>
            <a:r>
              <a:rPr lang="en-US" altLang="en-US" dirty="0"/>
              <a:t>Python allows writing a function that accepts multiple arguments</a:t>
            </a:r>
          </a:p>
          <a:p>
            <a:pPr lvl="1" eaLnBrk="1" hangingPunct="1"/>
            <a:r>
              <a:rPr lang="en-US" altLang="en-US" dirty="0"/>
              <a:t>Parameter list replaces single parameter</a:t>
            </a:r>
          </a:p>
          <a:p>
            <a:pPr lvl="2"/>
            <a:r>
              <a:rPr lang="en-US" altLang="en-US" dirty="0"/>
              <a:t>Parameter list items separated by comma</a:t>
            </a:r>
          </a:p>
          <a:p>
            <a:pPr eaLnBrk="1" hangingPunct="1">
              <a:buFontTx/>
              <a:buChar char="•"/>
            </a:pPr>
            <a:r>
              <a:rPr lang="en-US" altLang="en-US" dirty="0"/>
              <a:t>Arguments are passed </a:t>
            </a:r>
            <a:r>
              <a:rPr lang="en-US" altLang="en-US" i="1" dirty="0"/>
              <a:t>by position</a:t>
            </a:r>
            <a:r>
              <a:rPr lang="en-US" altLang="en-US" dirty="0"/>
              <a:t> to corresponding parameters</a:t>
            </a:r>
          </a:p>
          <a:p>
            <a:pPr lvl="1" eaLnBrk="1" hangingPunct="1"/>
            <a:r>
              <a:rPr lang="en-US" altLang="en-US" dirty="0"/>
              <a:t>First parameter receives value of first argument, second parameter receives value of second argument, etc.</a:t>
            </a:r>
          </a:p>
          <a:p>
            <a:pPr>
              <a:buFontTx/>
              <a:buChar cha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6218-1A0F-4A64-8E2D-8B0BC0A1D4C3}"/>
              </a:ext>
            </a:extLst>
          </p:cNvPr>
          <p:cNvSpPr>
            <a:spLocks noGrp="1"/>
          </p:cNvSpPr>
          <p:nvPr>
            <p:ph type="title"/>
          </p:nvPr>
        </p:nvSpPr>
        <p:spPr>
          <a:xfrm>
            <a:off x="457200" y="228600"/>
            <a:ext cx="8229600" cy="609600"/>
          </a:xfrm>
        </p:spPr>
        <p:txBody>
          <a:bodyPr/>
          <a:lstStyle/>
          <a:p>
            <a:r>
              <a:rPr lang="en-US" altLang="en-US" dirty="0"/>
              <a:t>Passing Multiple Arguments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94E5FAD6-55FC-43EC-8D3F-90A1A81BA28E}"/>
              </a:ext>
            </a:extLst>
          </p:cNvPr>
          <p:cNvSpPr>
            <a:spLocks noGrp="1"/>
          </p:cNvSpPr>
          <p:nvPr>
            <p:ph type="body" sz="quarter" idx="13"/>
          </p:nvPr>
        </p:nvSpPr>
        <p:spPr>
          <a:xfrm>
            <a:off x="457200" y="5867400"/>
            <a:ext cx="8229600" cy="417616"/>
          </a:xfrm>
        </p:spPr>
        <p:txBody>
          <a:bodyPr/>
          <a:lstStyle/>
          <a:p>
            <a:r>
              <a:rPr lang="en-US" b="1" dirty="0"/>
              <a:t>Figure 5-16 </a:t>
            </a:r>
            <a:r>
              <a:rPr lang="en-US" dirty="0"/>
              <a:t>Two arguments passed to two parameters</a:t>
            </a:r>
            <a:endParaRPr lang="en-AU" dirty="0"/>
          </a:p>
        </p:txBody>
      </p:sp>
      <p:pic>
        <p:nvPicPr>
          <p:cNvPr id="4" name="Picture 2" descr="Two arguments in a computer code.">
            <a:extLst>
              <a:ext uri="{FF2B5EF4-FFF2-40B4-BE49-F238E27FC236}">
                <a16:creationId xmlns:a16="http://schemas.microsoft.com/office/drawing/2014/main" id="{3595B5C4-4E78-4021-82AB-5288D401C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72592" y="1143000"/>
            <a:ext cx="499881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75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08B2D53-2B82-4E8E-8DA0-2E7C1EE092EE}"/>
              </a:ext>
            </a:extLst>
          </p:cNvPr>
          <p:cNvSpPr>
            <a:spLocks noGrp="1" noChangeArrowheads="1"/>
          </p:cNvSpPr>
          <p:nvPr>
            <p:ph type="title"/>
          </p:nvPr>
        </p:nvSpPr>
        <p:spPr/>
        <p:txBody>
          <a:bodyPr/>
          <a:lstStyle/>
          <a:p>
            <a:r>
              <a:rPr lang="en-US" altLang="en-US" dirty="0"/>
              <a:t>Making Changes to Parameters</a:t>
            </a:r>
            <a:r>
              <a:rPr lang="en-US" altLang="en-US" sz="2000" b="0" dirty="0"/>
              <a:t> (1 of 3)</a:t>
            </a:r>
            <a:endParaRPr lang="en-US" altLang="en-US" sz="2000" dirty="0"/>
          </a:p>
        </p:txBody>
      </p:sp>
      <p:sp>
        <p:nvSpPr>
          <p:cNvPr id="28675" name="Content Placeholder 2">
            <a:extLst>
              <a:ext uri="{FF2B5EF4-FFF2-40B4-BE49-F238E27FC236}">
                <a16:creationId xmlns:a16="http://schemas.microsoft.com/office/drawing/2014/main" id="{BD3E5F54-A3AC-4DA1-B37C-EB4D83FD7050}"/>
              </a:ext>
            </a:extLst>
          </p:cNvPr>
          <p:cNvSpPr>
            <a:spLocks noGrp="1" noChangeArrowheads="1"/>
          </p:cNvSpPr>
          <p:nvPr>
            <p:ph idx="1"/>
          </p:nvPr>
        </p:nvSpPr>
        <p:spPr/>
        <p:txBody>
          <a:bodyPr/>
          <a:lstStyle/>
          <a:p>
            <a:pPr eaLnBrk="1" hangingPunct="1">
              <a:buFontTx/>
              <a:buChar char="•"/>
            </a:pPr>
            <a:r>
              <a:rPr lang="en-US" altLang="en-US" dirty="0"/>
              <a:t>Changes made to a parameter value within the function do not affect the argument</a:t>
            </a:r>
          </a:p>
          <a:p>
            <a:pPr lvl="1" eaLnBrk="1" hangingPunct="1"/>
            <a:r>
              <a:rPr lang="en-US" altLang="en-US" dirty="0"/>
              <a:t>Known as </a:t>
            </a:r>
            <a:r>
              <a:rPr lang="en-US" altLang="en-US" i="1" dirty="0"/>
              <a:t>pass by value</a:t>
            </a:r>
          </a:p>
          <a:p>
            <a:pPr lvl="1" eaLnBrk="1" hangingPunct="1"/>
            <a:r>
              <a:rPr lang="en-US" altLang="en-US" dirty="0"/>
              <a:t>Provides a way for unidirectional communication between one function and another function</a:t>
            </a:r>
          </a:p>
          <a:p>
            <a:pPr lvl="2"/>
            <a:r>
              <a:rPr lang="en-US" altLang="en-US" dirty="0"/>
              <a:t>Calling function can communicate with called function</a:t>
            </a:r>
            <a:endParaRPr lang="he-IL" altLang="en-US" dirty="0"/>
          </a:p>
          <a:p>
            <a:pPr>
              <a:buFontTx/>
              <a:buChar cha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F86A49-D62F-4B73-9899-CDC925759600}"/>
              </a:ext>
            </a:extLst>
          </p:cNvPr>
          <p:cNvSpPr>
            <a:spLocks noGrp="1"/>
          </p:cNvSpPr>
          <p:nvPr>
            <p:ph type="title"/>
          </p:nvPr>
        </p:nvSpPr>
        <p:spPr>
          <a:xfrm>
            <a:off x="457200" y="228600"/>
            <a:ext cx="8229600" cy="685800"/>
          </a:xfrm>
        </p:spPr>
        <p:txBody>
          <a:bodyPr/>
          <a:lstStyle/>
          <a:p>
            <a:r>
              <a:rPr lang="en-US" altLang="en-US" dirty="0"/>
              <a:t>Making Changes to Parameters</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B0151D1F-A4F6-40C2-8165-638BEB4C9AC8}"/>
              </a:ext>
            </a:extLst>
          </p:cNvPr>
          <p:cNvSpPr>
            <a:spLocks noGrp="1"/>
          </p:cNvSpPr>
          <p:nvPr>
            <p:ph type="body" sz="quarter" idx="13"/>
          </p:nvPr>
        </p:nvSpPr>
        <p:spPr>
          <a:xfrm>
            <a:off x="459712" y="5486400"/>
            <a:ext cx="8229600" cy="417616"/>
          </a:xfrm>
        </p:spPr>
        <p:txBody>
          <a:bodyPr/>
          <a:lstStyle/>
          <a:p>
            <a:r>
              <a:rPr lang="en-US" b="1" dirty="0"/>
              <a:t>Figure 5-17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to the </a:t>
            </a:r>
            <a:r>
              <a:rPr lang="en-US" dirty="0" err="1"/>
              <a:t>change_me</a:t>
            </a:r>
            <a:r>
              <a:rPr lang="en-US" dirty="0"/>
              <a:t> function</a:t>
            </a:r>
            <a:endParaRPr lang="en-AU" dirty="0"/>
          </a:p>
        </p:txBody>
      </p:sp>
      <p:pic>
        <p:nvPicPr>
          <p:cNvPr id="5" name="Picture 2" descr="Computer code. The code has 10 lines. ">
            <a:extLst>
              <a:ext uri="{FF2B5EF4-FFF2-40B4-BE49-F238E27FC236}">
                <a16:creationId xmlns:a16="http://schemas.microsoft.com/office/drawing/2014/main" id="{7F217968-C6BB-44ED-A8A2-26A82F47B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7200" y="1447800"/>
            <a:ext cx="7856538" cy="269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311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a:extLst>
              <a:ext uri="{FF2B5EF4-FFF2-40B4-BE49-F238E27FC236}">
                <a16:creationId xmlns:a16="http://schemas.microsoft.com/office/drawing/2014/main" id="{99D86241-DE39-45E9-AFEB-CC6165C71B09}"/>
              </a:ext>
            </a:extLst>
          </p:cNvPr>
          <p:cNvSpPr>
            <a:spLocks noGrp="1" noChangeArrowheads="1"/>
          </p:cNvSpPr>
          <p:nvPr>
            <p:ph type="title"/>
          </p:nvPr>
        </p:nvSpPr>
        <p:spPr/>
        <p:txBody>
          <a:bodyPr/>
          <a:lstStyle/>
          <a:p>
            <a:r>
              <a:rPr lang="en-US" altLang="en-US" dirty="0"/>
              <a:t>Making Changes to Parameters</a:t>
            </a:r>
            <a:r>
              <a:rPr lang="en-US" altLang="en-US" sz="2000" b="0" dirty="0"/>
              <a:t> (3 of 3)</a:t>
            </a:r>
            <a:endParaRPr lang="en-US" altLang="en-US" sz="2000" dirty="0"/>
          </a:p>
        </p:txBody>
      </p:sp>
      <p:sp>
        <p:nvSpPr>
          <p:cNvPr id="30724" name="Content Placeholder 2">
            <a:extLst>
              <a:ext uri="{FF2B5EF4-FFF2-40B4-BE49-F238E27FC236}">
                <a16:creationId xmlns:a16="http://schemas.microsoft.com/office/drawing/2014/main" id="{872F3F10-03AC-4D24-9BC5-79913978F2AE}"/>
              </a:ext>
            </a:extLst>
          </p:cNvPr>
          <p:cNvSpPr>
            <a:spLocks noGrp="1" noChangeArrowheads="1"/>
          </p:cNvSpPr>
          <p:nvPr>
            <p:ph idx="1"/>
          </p:nvPr>
        </p:nvSpPr>
        <p:spPr>
          <a:xfrm>
            <a:off x="457200" y="1600200"/>
            <a:ext cx="8229600" cy="1295400"/>
          </a:xfrm>
        </p:spPr>
        <p:txBody>
          <a:bodyPr/>
          <a:lstStyle/>
          <a:p>
            <a:pPr>
              <a:buFontTx/>
              <a:buChar char="•"/>
            </a:pPr>
            <a:r>
              <a:rPr lang="en-US" altLang="en-US" dirty="0"/>
              <a:t>Figure 5-18</a:t>
            </a:r>
          </a:p>
          <a:p>
            <a:pPr lvl="1"/>
            <a:r>
              <a:rPr lang="en-US" altLang="en-US" dirty="0"/>
              <a:t>The </a:t>
            </a:r>
            <a:r>
              <a:rPr lang="en-US" altLang="en-US" dirty="0">
                <a:latin typeface="Courier New" panose="02070309020205020404" pitchFamily="49" charset="0"/>
                <a:cs typeface="Courier New" panose="02070309020205020404" pitchFamily="49" charset="0"/>
              </a:rPr>
              <a:t>value</a:t>
            </a:r>
            <a:r>
              <a:rPr lang="en-US" altLang="en-US" dirty="0"/>
              <a:t> variable passed to the </a:t>
            </a:r>
            <a:r>
              <a:rPr lang="en-US" altLang="en-US" dirty="0" err="1">
                <a:latin typeface="Courier New" panose="02070309020205020404" pitchFamily="49" charset="0"/>
                <a:cs typeface="Courier New" panose="02070309020205020404" pitchFamily="49" charset="0"/>
              </a:rPr>
              <a:t>change_me</a:t>
            </a:r>
            <a:r>
              <a:rPr lang="en-US" altLang="en-US" dirty="0"/>
              <a:t> function cannot be changed by it</a:t>
            </a:r>
            <a:endParaRPr lang="he-IL" altLang="en-US" dirty="0"/>
          </a:p>
        </p:txBody>
      </p:sp>
      <p:sp>
        <p:nvSpPr>
          <p:cNvPr id="2" name="Rectangle 1">
            <a:extLst>
              <a:ext uri="{FF2B5EF4-FFF2-40B4-BE49-F238E27FC236}">
                <a16:creationId xmlns:a16="http://schemas.microsoft.com/office/drawing/2014/main" id="{DC386355-4068-41BE-BEA7-9018B245E618}"/>
              </a:ext>
            </a:extLst>
          </p:cNvPr>
          <p:cNvSpPr/>
          <p:nvPr/>
        </p:nvSpPr>
        <p:spPr>
          <a:xfrm>
            <a:off x="1143000" y="6103833"/>
            <a:ext cx="7543800" cy="276999"/>
          </a:xfrm>
          <a:prstGeom prst="rect">
            <a:avLst/>
          </a:prstGeom>
        </p:spPr>
        <p:txBody>
          <a:bodyPr wrap="square">
            <a:spAutoFit/>
          </a:bodyPr>
          <a:lstStyle/>
          <a:p>
            <a:r>
              <a:rPr lang="en-US" sz="1200" b="1" dirty="0">
                <a:latin typeface="Verdana" panose="020B0604030504040204" pitchFamily="34" charset="0"/>
                <a:ea typeface="Verdana" panose="020B0604030504040204" pitchFamily="34" charset="0"/>
              </a:rPr>
              <a:t>Figure 5-18 </a:t>
            </a:r>
            <a:r>
              <a:rPr lang="en-US" sz="1200" dirty="0">
                <a:latin typeface="Verdana" panose="020B0604030504040204" pitchFamily="34" charset="0"/>
                <a:ea typeface="Verdana" panose="020B0604030504040204" pitchFamily="34" charset="0"/>
              </a:rPr>
              <a:t>The </a:t>
            </a:r>
            <a:r>
              <a:rPr lang="en-US" sz="1200" dirty="0">
                <a:latin typeface="Courier New" panose="02070309020205020404" pitchFamily="49" charset="0"/>
                <a:ea typeface="Verdana" panose="020B0604030504040204" pitchFamily="34" charset="0"/>
                <a:cs typeface="Courier New" panose="02070309020205020404" pitchFamily="49" charset="0"/>
              </a:rPr>
              <a:t>value</a:t>
            </a:r>
            <a:r>
              <a:rPr lang="en-US" sz="1200" dirty="0">
                <a:latin typeface="Verdana" panose="020B0604030504040204" pitchFamily="34" charset="0"/>
                <a:ea typeface="Verdana" panose="020B0604030504040204" pitchFamily="34" charset="0"/>
              </a:rPr>
              <a:t> variable is passed to the </a:t>
            </a:r>
            <a:r>
              <a:rPr lang="en-US" sz="1200" dirty="0" err="1">
                <a:latin typeface="Verdana" panose="020B0604030504040204" pitchFamily="34" charset="0"/>
                <a:ea typeface="Verdana" panose="020B0604030504040204" pitchFamily="34" charset="0"/>
              </a:rPr>
              <a:t>change_me</a:t>
            </a:r>
            <a:r>
              <a:rPr lang="en-US" sz="1200" dirty="0">
                <a:latin typeface="Verdana" panose="020B0604030504040204" pitchFamily="34" charset="0"/>
                <a:ea typeface="Verdana" panose="020B0604030504040204" pitchFamily="34" charset="0"/>
              </a:rPr>
              <a:t> function</a:t>
            </a:r>
            <a:endParaRPr lang="en-AU" sz="1200" dirty="0">
              <a:latin typeface="Verdana" panose="020B0604030504040204" pitchFamily="34" charset="0"/>
              <a:ea typeface="Verdana" panose="020B0604030504040204" pitchFamily="34" charset="0"/>
            </a:endParaRPr>
          </a:p>
        </p:txBody>
      </p:sp>
      <p:pic>
        <p:nvPicPr>
          <p:cNvPr id="30722" name="Picture 1" descr="Computer code. The code has 10 lines. ">
            <a:extLst>
              <a:ext uri="{FF2B5EF4-FFF2-40B4-BE49-F238E27FC236}">
                <a16:creationId xmlns:a16="http://schemas.microsoft.com/office/drawing/2014/main" id="{67FF55FB-0F1D-47C2-9F00-3DC543196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295400" y="3308769"/>
            <a:ext cx="6934200" cy="235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8220DF2-845E-4753-A89E-BE7B1D6DF39D}"/>
              </a:ext>
            </a:extLst>
          </p:cNvPr>
          <p:cNvSpPr>
            <a:spLocks noGrp="1" noChangeArrowheads="1"/>
          </p:cNvSpPr>
          <p:nvPr>
            <p:ph type="title"/>
          </p:nvPr>
        </p:nvSpPr>
        <p:spPr/>
        <p:txBody>
          <a:bodyPr/>
          <a:lstStyle/>
          <a:p>
            <a:r>
              <a:rPr lang="en-US" altLang="en-US"/>
              <a:t>Keyword Arguments</a:t>
            </a:r>
          </a:p>
        </p:txBody>
      </p:sp>
      <p:sp>
        <p:nvSpPr>
          <p:cNvPr id="31747" name="Content Placeholder 2">
            <a:extLst>
              <a:ext uri="{FF2B5EF4-FFF2-40B4-BE49-F238E27FC236}">
                <a16:creationId xmlns:a16="http://schemas.microsoft.com/office/drawing/2014/main" id="{FBAB4E7A-5293-4028-8D8F-FEAA7CA93773}"/>
              </a:ext>
            </a:extLst>
          </p:cNvPr>
          <p:cNvSpPr>
            <a:spLocks noGrp="1" noChangeArrowheads="1"/>
          </p:cNvSpPr>
          <p:nvPr>
            <p:ph idx="1"/>
          </p:nvPr>
        </p:nvSpPr>
        <p:spPr/>
        <p:txBody>
          <a:bodyPr/>
          <a:lstStyle/>
          <a:p>
            <a:pPr eaLnBrk="1" hangingPunct="1">
              <a:buFontTx/>
              <a:buChar char="•"/>
            </a:pPr>
            <a:r>
              <a:rPr lang="en-US" altLang="en-US" dirty="0"/>
              <a:t>Keyword argument: argument that specifies which parameter the value should be passed to</a:t>
            </a:r>
          </a:p>
          <a:p>
            <a:pPr lvl="1" eaLnBrk="1" hangingPunct="1"/>
            <a:r>
              <a:rPr lang="en-US" altLang="en-US" sz="2400" dirty="0"/>
              <a:t>Position when calling function is irrelevant</a:t>
            </a:r>
          </a:p>
          <a:p>
            <a:pPr lvl="1" eaLnBrk="1" hangingPunct="1"/>
            <a:r>
              <a:rPr lang="en-US" altLang="en-US" sz="2400" dirty="0"/>
              <a:t>General Format:</a:t>
            </a:r>
          </a:p>
          <a:p>
            <a:pPr marL="1527175" lvl="1" indent="-1069975" eaLnBrk="1" hangingPunct="1"/>
            <a:r>
              <a:rPr lang="en-US" altLang="en-US" sz="2400" dirty="0" err="1">
                <a:latin typeface="Courier New" panose="02070309020205020404" pitchFamily="49" charset="0"/>
                <a:cs typeface="Courier New" panose="02070309020205020404" pitchFamily="49" charset="0"/>
              </a:rPr>
              <a:t>function_name</a:t>
            </a:r>
            <a:r>
              <a:rPr lang="en-US" altLang="en-US" sz="2400" dirty="0">
                <a:latin typeface="Courier New" panose="02070309020205020404" pitchFamily="49" charset="0"/>
                <a:cs typeface="Courier New" panose="02070309020205020404" pitchFamily="49" charset="0"/>
              </a:rPr>
              <a:t>(parameter=value)</a:t>
            </a:r>
          </a:p>
          <a:p>
            <a:pPr eaLnBrk="1" hangingPunct="1">
              <a:buFontTx/>
              <a:buChar char="•"/>
            </a:pPr>
            <a:r>
              <a:rPr lang="en-US" altLang="en-US" dirty="0">
                <a:cs typeface="Courier New" panose="02070309020205020404" pitchFamily="49" charset="0"/>
              </a:rPr>
              <a:t>Possible to mix keyword and positional arguments when calling a function</a:t>
            </a:r>
          </a:p>
          <a:p>
            <a:pPr lvl="1" eaLnBrk="1" hangingPunct="1"/>
            <a:r>
              <a:rPr lang="en-US" altLang="en-US" sz="2400" dirty="0">
                <a:cs typeface="Courier New" panose="02070309020205020404" pitchFamily="49" charset="0"/>
              </a:rPr>
              <a:t>Positional arguments must appear first </a:t>
            </a:r>
          </a:p>
          <a:p>
            <a:pPr>
              <a:buFontTx/>
              <a:buChar cha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F8565-9CFF-4943-95F6-4332211F16B6}"/>
              </a:ext>
            </a:extLst>
          </p:cNvPr>
          <p:cNvSpPr>
            <a:spLocks noGrp="1"/>
          </p:cNvSpPr>
          <p:nvPr>
            <p:ph type="title"/>
          </p:nvPr>
        </p:nvSpPr>
        <p:spPr/>
        <p:txBody>
          <a:bodyPr/>
          <a:lstStyle/>
          <a:p>
            <a:r>
              <a:rPr lang="en-US" altLang="en-US" dirty="0"/>
              <a:t>Topics</a:t>
            </a:r>
            <a:r>
              <a:rPr lang="en-US" altLang="en-US" sz="2000" b="0" dirty="0"/>
              <a:t> (2 of 2)</a:t>
            </a:r>
            <a:endParaRPr lang="en-AU" sz="2000" dirty="0"/>
          </a:p>
        </p:txBody>
      </p:sp>
      <p:sp>
        <p:nvSpPr>
          <p:cNvPr id="5" name="Content Placeholder 4">
            <a:extLst>
              <a:ext uri="{FF2B5EF4-FFF2-40B4-BE49-F238E27FC236}">
                <a16:creationId xmlns:a16="http://schemas.microsoft.com/office/drawing/2014/main" id="{A7DE6148-1748-470D-9383-FBD9B47153D1}"/>
              </a:ext>
            </a:extLst>
          </p:cNvPr>
          <p:cNvSpPr>
            <a:spLocks noGrp="1"/>
          </p:cNvSpPr>
          <p:nvPr>
            <p:ph idx="1"/>
          </p:nvPr>
        </p:nvSpPr>
        <p:spPr/>
        <p:txBody>
          <a:bodyPr/>
          <a:lstStyle/>
          <a:p>
            <a:r>
              <a:rPr lang="en-US" dirty="0"/>
              <a:t>Introduction to Value-Returning Functions: Generating Random Numbers</a:t>
            </a:r>
          </a:p>
          <a:p>
            <a:r>
              <a:rPr lang="en-US" dirty="0"/>
              <a:t>Writing Your Own Value-Returning Functions</a:t>
            </a:r>
          </a:p>
          <a:p>
            <a:r>
              <a:rPr lang="en-US" dirty="0"/>
              <a:t>The </a:t>
            </a:r>
            <a:r>
              <a:rPr lang="en-US" dirty="0">
                <a:latin typeface="Courier New" panose="02070309020205020404" pitchFamily="49" charset="0"/>
                <a:cs typeface="Courier New" panose="02070309020205020404" pitchFamily="49" charset="0"/>
              </a:rPr>
              <a:t>math</a:t>
            </a:r>
            <a:r>
              <a:rPr lang="en-US" dirty="0"/>
              <a:t> Module</a:t>
            </a:r>
          </a:p>
          <a:p>
            <a:r>
              <a:rPr lang="en-US" dirty="0"/>
              <a:t>Storing Functions in Modules</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BF6E25D-15A2-4669-AA7C-A1D9A56FC5D2}"/>
              </a:ext>
            </a:extLst>
          </p:cNvPr>
          <p:cNvSpPr>
            <a:spLocks noGrp="1" noChangeArrowheads="1"/>
          </p:cNvSpPr>
          <p:nvPr>
            <p:ph type="title"/>
          </p:nvPr>
        </p:nvSpPr>
        <p:spPr/>
        <p:txBody>
          <a:bodyPr/>
          <a:lstStyle/>
          <a:p>
            <a:r>
              <a:rPr lang="en-US" altLang="en-US" dirty="0"/>
              <a:t>Global Variables and Global Constants </a:t>
            </a:r>
            <a:r>
              <a:rPr lang="en-US" altLang="en-US" sz="2000" b="0" dirty="0"/>
              <a:t>(1 of 2)</a:t>
            </a:r>
          </a:p>
        </p:txBody>
      </p:sp>
      <p:sp>
        <p:nvSpPr>
          <p:cNvPr id="32771" name="Content Placeholder 2">
            <a:extLst>
              <a:ext uri="{FF2B5EF4-FFF2-40B4-BE49-F238E27FC236}">
                <a16:creationId xmlns:a16="http://schemas.microsoft.com/office/drawing/2014/main" id="{0209DD19-454F-44CF-AF96-F1EB31F34037}"/>
              </a:ext>
            </a:extLst>
          </p:cNvPr>
          <p:cNvSpPr>
            <a:spLocks noGrp="1" noChangeArrowheads="1"/>
          </p:cNvSpPr>
          <p:nvPr>
            <p:ph idx="1"/>
          </p:nvPr>
        </p:nvSpPr>
        <p:spPr/>
        <p:txBody>
          <a:bodyPr/>
          <a:lstStyle/>
          <a:p>
            <a:pPr>
              <a:buFontTx/>
              <a:buChar char="•"/>
            </a:pPr>
            <a:r>
              <a:rPr lang="en-US" altLang="en-US" u="sng" dirty="0"/>
              <a:t>Global variable</a:t>
            </a:r>
            <a:r>
              <a:rPr lang="en-US" altLang="en-US" dirty="0"/>
              <a:t>: created by assignment statement written outside all the functions</a:t>
            </a:r>
          </a:p>
          <a:p>
            <a:pPr lvl="1"/>
            <a:r>
              <a:rPr lang="en-US" altLang="en-US" dirty="0"/>
              <a:t>Can be accessed by any statement in the program file, including from within a function</a:t>
            </a:r>
          </a:p>
          <a:p>
            <a:pPr lvl="1"/>
            <a:r>
              <a:rPr lang="en-US" altLang="en-US" dirty="0"/>
              <a:t>If a function needs to assign a value to the global variable, the global variable must be redeclared within the function</a:t>
            </a:r>
          </a:p>
          <a:p>
            <a:pPr lvl="2"/>
            <a:r>
              <a:rPr lang="en-US" altLang="en-US" dirty="0"/>
              <a:t>General format: </a:t>
            </a:r>
            <a:r>
              <a:rPr lang="en-US" altLang="en-US" dirty="0">
                <a:latin typeface="Courier New" panose="02070309020205020404" pitchFamily="49" charset="0"/>
                <a:cs typeface="Courier New" panose="02070309020205020404" pitchFamily="49" charset="0"/>
              </a:rPr>
              <a:t>global </a:t>
            </a:r>
            <a:r>
              <a:rPr lang="en-US" altLang="en-US" i="1" dirty="0" err="1">
                <a:latin typeface="Courier New" panose="02070309020205020404" pitchFamily="49" charset="0"/>
                <a:cs typeface="Courier New" panose="02070309020205020404" pitchFamily="49" charset="0"/>
              </a:rPr>
              <a:t>variable_name</a:t>
            </a:r>
            <a:endParaRPr lang="he-IL" altLang="en-US" i="1" dirty="0">
              <a:latin typeface="Courier New" panose="02070309020205020404" pitchFamily="49" charset="0"/>
              <a:cs typeface="Courier New" panose="02070309020205020404" pitchFamily="49" charset="0"/>
            </a:endParaRPr>
          </a:p>
          <a:p>
            <a:pPr>
              <a:buFontTx/>
              <a:buChar char="•"/>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4DD794E-B9C1-43BB-BD09-7CF70FBFAF8D}"/>
              </a:ext>
            </a:extLst>
          </p:cNvPr>
          <p:cNvSpPr>
            <a:spLocks noGrp="1" noChangeArrowheads="1"/>
          </p:cNvSpPr>
          <p:nvPr>
            <p:ph type="title"/>
          </p:nvPr>
        </p:nvSpPr>
        <p:spPr/>
        <p:txBody>
          <a:bodyPr/>
          <a:lstStyle/>
          <a:p>
            <a:r>
              <a:rPr lang="en-US" altLang="en-US" dirty="0"/>
              <a:t>Global Variables and Global Constants</a:t>
            </a:r>
            <a:r>
              <a:rPr lang="en-US" altLang="en-US" sz="3600" b="0" dirty="0"/>
              <a:t> </a:t>
            </a:r>
            <a:r>
              <a:rPr lang="en-US" altLang="en-US" sz="2000" b="0" dirty="0"/>
              <a:t>(2 of 2)</a:t>
            </a:r>
            <a:endParaRPr lang="en-US" altLang="en-US" sz="2000" dirty="0"/>
          </a:p>
        </p:txBody>
      </p:sp>
      <p:sp>
        <p:nvSpPr>
          <p:cNvPr id="33795" name="Content Placeholder 2">
            <a:extLst>
              <a:ext uri="{FF2B5EF4-FFF2-40B4-BE49-F238E27FC236}">
                <a16:creationId xmlns:a16="http://schemas.microsoft.com/office/drawing/2014/main" id="{6D4F040F-3E58-470D-AACB-D23CA9B59A4A}"/>
              </a:ext>
            </a:extLst>
          </p:cNvPr>
          <p:cNvSpPr>
            <a:spLocks noGrp="1" noChangeArrowheads="1"/>
          </p:cNvSpPr>
          <p:nvPr>
            <p:ph idx="1"/>
          </p:nvPr>
        </p:nvSpPr>
        <p:spPr/>
        <p:txBody>
          <a:bodyPr/>
          <a:lstStyle/>
          <a:p>
            <a:pPr eaLnBrk="1" hangingPunct="1">
              <a:buFontTx/>
              <a:buChar char="•"/>
            </a:pPr>
            <a:r>
              <a:rPr lang="en-US" altLang="en-US" dirty="0"/>
              <a:t>Reasons to avoid using global variables:</a:t>
            </a:r>
          </a:p>
          <a:p>
            <a:pPr lvl="1" eaLnBrk="1" hangingPunct="1"/>
            <a:r>
              <a:rPr lang="en-US" altLang="en-US" dirty="0">
                <a:cs typeface="Courier New" panose="02070309020205020404" pitchFamily="49" charset="0"/>
              </a:rPr>
              <a:t>Global variables making debugging difficult</a:t>
            </a:r>
          </a:p>
          <a:p>
            <a:pPr lvl="2"/>
            <a:r>
              <a:rPr lang="en-US" altLang="en-US" dirty="0">
                <a:cs typeface="Courier New" panose="02070309020205020404" pitchFamily="49" charset="0"/>
              </a:rPr>
              <a:t>Many locations in the code could be causing a wrong variable value</a:t>
            </a:r>
          </a:p>
          <a:p>
            <a:pPr lvl="1" eaLnBrk="1" hangingPunct="1"/>
            <a:r>
              <a:rPr lang="en-US" altLang="en-US" dirty="0">
                <a:cs typeface="Courier New" panose="02070309020205020404" pitchFamily="49" charset="0"/>
              </a:rPr>
              <a:t>Functions that use global variables are usually dependent on those variables</a:t>
            </a:r>
          </a:p>
          <a:p>
            <a:pPr lvl="2"/>
            <a:r>
              <a:rPr lang="en-US" altLang="en-US" dirty="0">
                <a:cs typeface="Courier New" panose="02070309020205020404" pitchFamily="49" charset="0"/>
              </a:rPr>
              <a:t>Makes function hard to transfer to another program</a:t>
            </a:r>
          </a:p>
          <a:p>
            <a:pPr lvl="1" eaLnBrk="1" hangingPunct="1"/>
            <a:r>
              <a:rPr lang="en-US" altLang="en-US" dirty="0">
                <a:cs typeface="Courier New" panose="02070309020205020404" pitchFamily="49" charset="0"/>
              </a:rPr>
              <a:t>Global variables make a program hard to understand</a:t>
            </a:r>
          </a:p>
          <a:p>
            <a:pPr>
              <a:buFontTx/>
              <a:buChar char="•"/>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F214758-5BCE-4403-AFFD-F3AF1FB84ACB}"/>
              </a:ext>
            </a:extLst>
          </p:cNvPr>
          <p:cNvSpPr>
            <a:spLocks noGrp="1" noChangeArrowheads="1"/>
          </p:cNvSpPr>
          <p:nvPr>
            <p:ph type="title"/>
          </p:nvPr>
        </p:nvSpPr>
        <p:spPr/>
        <p:txBody>
          <a:bodyPr/>
          <a:lstStyle/>
          <a:p>
            <a:r>
              <a:rPr lang="en-US" altLang="en-US"/>
              <a:t>Global Constants</a:t>
            </a:r>
          </a:p>
        </p:txBody>
      </p:sp>
      <p:sp>
        <p:nvSpPr>
          <p:cNvPr id="34819" name="Content Placeholder 2">
            <a:extLst>
              <a:ext uri="{FF2B5EF4-FFF2-40B4-BE49-F238E27FC236}">
                <a16:creationId xmlns:a16="http://schemas.microsoft.com/office/drawing/2014/main" id="{A5AC08AE-84FF-4C7F-8152-56C9C6D20D9F}"/>
              </a:ext>
            </a:extLst>
          </p:cNvPr>
          <p:cNvSpPr>
            <a:spLocks noGrp="1" noChangeArrowheads="1"/>
          </p:cNvSpPr>
          <p:nvPr>
            <p:ph idx="1"/>
          </p:nvPr>
        </p:nvSpPr>
        <p:spPr/>
        <p:txBody>
          <a:bodyPr/>
          <a:lstStyle/>
          <a:p>
            <a:pPr>
              <a:buFontTx/>
              <a:buChar char="•"/>
            </a:pPr>
            <a:r>
              <a:rPr lang="en-US" altLang="en-US" u="sng">
                <a:cs typeface="Courier New" panose="02070309020205020404" pitchFamily="49" charset="0"/>
              </a:rPr>
              <a:t>Global constant</a:t>
            </a:r>
            <a:r>
              <a:rPr lang="en-US" altLang="en-US">
                <a:cs typeface="Courier New" panose="02070309020205020404" pitchFamily="49" charset="0"/>
              </a:rPr>
              <a:t>: global name that references a value that cannot be changed</a:t>
            </a:r>
          </a:p>
          <a:p>
            <a:pPr lvl="1"/>
            <a:r>
              <a:rPr lang="en-US" altLang="en-US">
                <a:cs typeface="Courier New" panose="02070309020205020404" pitchFamily="49" charset="0"/>
              </a:rPr>
              <a:t>Permissible to use global constants in a program </a:t>
            </a:r>
          </a:p>
          <a:p>
            <a:pPr lvl="1"/>
            <a:r>
              <a:rPr lang="en-US" altLang="en-US">
                <a:cs typeface="Courier New" panose="02070309020205020404" pitchFamily="49" charset="0"/>
              </a:rPr>
              <a:t>To simulate global constant in Python, create global variable and do not re-declare it within functions</a:t>
            </a:r>
            <a:endParaRPr lang="he-IL" altLang="en-US">
              <a:cs typeface="Courier New" panose="02070309020205020404" pitchFamily="49" charset="0"/>
            </a:endParaRPr>
          </a:p>
          <a:p>
            <a:pPr>
              <a:buFontTx/>
              <a:buChar char="•"/>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a:extLst>
              <a:ext uri="{FF2B5EF4-FFF2-40B4-BE49-F238E27FC236}">
                <a16:creationId xmlns:a16="http://schemas.microsoft.com/office/drawing/2014/main" id="{844AA7C9-8EF2-4B9F-9606-85E2C6DB6973}"/>
              </a:ext>
            </a:extLst>
          </p:cNvPr>
          <p:cNvSpPr>
            <a:spLocks noGrp="1" noChangeArrowheads="1"/>
          </p:cNvSpPr>
          <p:nvPr>
            <p:ph idx="1"/>
          </p:nvPr>
        </p:nvSpPr>
        <p:spPr/>
        <p:txBody>
          <a:bodyPr/>
          <a:lstStyle/>
          <a:p>
            <a:pPr eaLnBrk="1" hangingPunct="1">
              <a:buFontTx/>
              <a:buChar char="•"/>
            </a:pPr>
            <a:r>
              <a:rPr lang="en-US" altLang="en-US" u="sng" dirty="0"/>
              <a:t>void function</a:t>
            </a:r>
            <a:r>
              <a:rPr lang="en-US" altLang="en-US" dirty="0"/>
              <a:t>: group of statements within a program for performing a specific task</a:t>
            </a:r>
          </a:p>
          <a:p>
            <a:pPr lvl="1" eaLnBrk="1" hangingPunct="1"/>
            <a:r>
              <a:rPr lang="en-US" altLang="en-US" dirty="0"/>
              <a:t>Call function when you need to perform the task</a:t>
            </a:r>
          </a:p>
          <a:p>
            <a:pPr eaLnBrk="1" hangingPunct="1">
              <a:buFontTx/>
              <a:buChar char="•"/>
            </a:pPr>
            <a:r>
              <a:rPr lang="en-US" altLang="en-US" u="sng" dirty="0"/>
              <a:t>Value-returning function</a:t>
            </a:r>
            <a:r>
              <a:rPr lang="en-US" altLang="en-US" dirty="0"/>
              <a:t>: similar to void function, returns a value</a:t>
            </a:r>
          </a:p>
          <a:p>
            <a:pPr lvl="1" eaLnBrk="1" hangingPunct="1"/>
            <a:r>
              <a:rPr lang="en-US" altLang="en-US" dirty="0"/>
              <a:t>Value returned to part of program that called the function when function finishes executing</a:t>
            </a:r>
          </a:p>
          <a:p>
            <a:pPr>
              <a:buFontTx/>
              <a:buChar char="•"/>
            </a:pPr>
            <a:endParaRPr lang="en-US" altLang="en-US" dirty="0"/>
          </a:p>
        </p:txBody>
      </p:sp>
      <p:sp>
        <p:nvSpPr>
          <p:cNvPr id="3" name="Title 2">
            <a:extLst>
              <a:ext uri="{FF2B5EF4-FFF2-40B4-BE49-F238E27FC236}">
                <a16:creationId xmlns:a16="http://schemas.microsoft.com/office/drawing/2014/main" id="{2BBB17C8-9881-426D-8DD1-FA57BDDD3EFB}"/>
              </a:ext>
            </a:extLst>
          </p:cNvPr>
          <p:cNvSpPr>
            <a:spLocks noGrp="1"/>
          </p:cNvSpPr>
          <p:nvPr>
            <p:ph type="title"/>
          </p:nvPr>
        </p:nvSpPr>
        <p:spPr/>
        <p:txBody>
          <a:bodyPr/>
          <a:lstStyle/>
          <a:p>
            <a:r>
              <a:rPr lang="en-US" altLang="en-US" sz="3200" dirty="0"/>
              <a:t>Introduction to Value-Returning Functions: Generating Random Numbers</a:t>
            </a:r>
            <a:endParaRPr lang="en-AU"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AA687D8-E61C-4CE9-887B-A0BAB96CDA81}"/>
              </a:ext>
            </a:extLst>
          </p:cNvPr>
          <p:cNvSpPr>
            <a:spLocks noGrp="1" noChangeArrowheads="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(1 of 3)</a:t>
            </a:r>
            <a:endParaRPr lang="en-US" altLang="en-US" sz="2000" dirty="0"/>
          </a:p>
        </p:txBody>
      </p:sp>
      <p:sp>
        <p:nvSpPr>
          <p:cNvPr id="36867" name="Content Placeholder 2">
            <a:extLst>
              <a:ext uri="{FF2B5EF4-FFF2-40B4-BE49-F238E27FC236}">
                <a16:creationId xmlns:a16="http://schemas.microsoft.com/office/drawing/2014/main" id="{5D18E2FF-34F7-4C73-A197-D4DAA83FD56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Standard library</a:t>
            </a:r>
            <a:r>
              <a:rPr lang="en-US" altLang="en-US" dirty="0">
                <a:cs typeface="Courier New" panose="02070309020205020404" pitchFamily="49" charset="0"/>
              </a:rPr>
              <a:t>: library of pre-written functions that comes with Python</a:t>
            </a:r>
          </a:p>
          <a:p>
            <a:pPr lvl="1" eaLnBrk="1" hangingPunct="1"/>
            <a:r>
              <a:rPr lang="en-US" altLang="en-US" i="1" dirty="0">
                <a:cs typeface="Courier New" panose="02070309020205020404" pitchFamily="49" charset="0"/>
              </a:rPr>
              <a:t>Library functions</a:t>
            </a:r>
            <a:r>
              <a:rPr lang="en-US" altLang="en-US" dirty="0">
                <a:cs typeface="Courier New" panose="02070309020205020404" pitchFamily="49" charset="0"/>
              </a:rPr>
              <a:t> perform tasks that programmers commonly need</a:t>
            </a:r>
          </a:p>
          <a:p>
            <a:pPr lvl="2"/>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input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range</a:t>
            </a:r>
          </a:p>
          <a:p>
            <a:pPr lvl="3"/>
            <a:r>
              <a:rPr lang="en-US" altLang="en-US" dirty="0">
                <a:cs typeface="Courier New" panose="02070309020205020404" pitchFamily="49" charset="0"/>
              </a:rPr>
              <a:t>Viewed by programmers as a “black box”</a:t>
            </a:r>
            <a:endParaRPr lang="en-US" altLang="en-US" dirty="0">
              <a:latin typeface="Courier New" panose="02070309020205020404" pitchFamily="49" charset="0"/>
              <a:cs typeface="Courier New" panose="02070309020205020404" pitchFamily="49" charset="0"/>
            </a:endParaRPr>
          </a:p>
          <a:p>
            <a:pPr eaLnBrk="1" hangingPunct="1">
              <a:buFontTx/>
              <a:buChar char="•"/>
            </a:pPr>
            <a:r>
              <a:rPr lang="en-US" altLang="en-US" dirty="0">
                <a:cs typeface="Courier New" panose="02070309020205020404" pitchFamily="49" charset="0"/>
              </a:rPr>
              <a:t>Some library functions built into Python interpreter</a:t>
            </a:r>
          </a:p>
          <a:p>
            <a:pPr lvl="1" eaLnBrk="1" hangingPunct="1"/>
            <a:r>
              <a:rPr lang="en-US" altLang="en-US" dirty="0">
                <a:cs typeface="Courier New" panose="02070309020205020404" pitchFamily="49" charset="0"/>
              </a:rPr>
              <a:t>To use, just call the function</a:t>
            </a:r>
          </a:p>
          <a:p>
            <a:pPr>
              <a:buFontTx/>
              <a:buChar cha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A5E2-C6E3-4EDF-B24E-4598B0315831}"/>
              </a:ext>
            </a:extLst>
          </p:cNvPr>
          <p:cNvSpPr>
            <a:spLocks noGrp="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(2 of 3)</a:t>
            </a:r>
            <a:endParaRPr lang="en-AU" dirty="0"/>
          </a:p>
        </p:txBody>
      </p:sp>
      <p:sp>
        <p:nvSpPr>
          <p:cNvPr id="3" name="Content Placeholder 2">
            <a:extLst>
              <a:ext uri="{FF2B5EF4-FFF2-40B4-BE49-F238E27FC236}">
                <a16:creationId xmlns:a16="http://schemas.microsoft.com/office/drawing/2014/main" id="{09CCB710-1B10-416E-BAEE-317BDEC0AC98}"/>
              </a:ext>
            </a:extLst>
          </p:cNvPr>
          <p:cNvSpPr>
            <a:spLocks noGrp="1"/>
          </p:cNvSpPr>
          <p:nvPr>
            <p:ph idx="1"/>
          </p:nvPr>
        </p:nvSpPr>
        <p:spPr/>
        <p:txBody>
          <a:bodyPr/>
          <a:lstStyle/>
          <a:p>
            <a:pPr>
              <a:buFontTx/>
              <a:buChar char="•"/>
            </a:pPr>
            <a:r>
              <a:rPr lang="en-US" altLang="en-US" u="sng" dirty="0">
                <a:cs typeface="Courier New" panose="02070309020205020404" pitchFamily="49" charset="0"/>
              </a:rPr>
              <a:t>Modules</a:t>
            </a:r>
            <a:r>
              <a:rPr lang="en-US" altLang="en-US" dirty="0">
                <a:cs typeface="Courier New" panose="02070309020205020404" pitchFamily="49" charset="0"/>
              </a:rPr>
              <a:t>: files that stores functions of the standard library</a:t>
            </a:r>
          </a:p>
          <a:p>
            <a:pPr lvl="1"/>
            <a:r>
              <a:rPr lang="en-US" altLang="en-US" dirty="0">
                <a:cs typeface="Courier New" panose="02070309020205020404" pitchFamily="49" charset="0"/>
              </a:rPr>
              <a:t>Help organize library functions not built into the interpreter</a:t>
            </a:r>
          </a:p>
          <a:p>
            <a:pPr lvl="1"/>
            <a:r>
              <a:rPr lang="en-US" altLang="en-US" dirty="0">
                <a:cs typeface="Courier New" panose="02070309020205020404" pitchFamily="49" charset="0"/>
              </a:rPr>
              <a:t>Copied to computer when you install Python</a:t>
            </a:r>
          </a:p>
          <a:p>
            <a:pPr>
              <a:buFontTx/>
              <a:buChar char="•"/>
            </a:pPr>
            <a:r>
              <a:rPr lang="en-US" altLang="en-US" dirty="0">
                <a:cs typeface="Courier New" panose="02070309020205020404" pitchFamily="49" charset="0"/>
              </a:rPr>
              <a:t>To call a function stored in a module, need to write an </a:t>
            </a:r>
            <a:r>
              <a:rPr lang="en-US" altLang="en-US" dirty="0">
                <a:latin typeface="Courier New" panose="02070309020205020404" pitchFamily="49" charset="0"/>
                <a:cs typeface="Courier New" panose="02070309020205020404" pitchFamily="49" charset="0"/>
              </a:rPr>
              <a:t>import</a:t>
            </a:r>
            <a:r>
              <a:rPr lang="en-US" altLang="en-US" dirty="0">
                <a:cs typeface="Courier New" panose="02070309020205020404" pitchFamily="49" charset="0"/>
              </a:rPr>
              <a:t> statement</a:t>
            </a:r>
          </a:p>
          <a:p>
            <a:pPr lvl="1"/>
            <a:r>
              <a:rPr lang="en-US" altLang="en-US" dirty="0">
                <a:cs typeface="Courier New" panose="02070309020205020404" pitchFamily="49" charset="0"/>
              </a:rPr>
              <a:t>Written at the top of the program</a:t>
            </a:r>
          </a:p>
          <a:p>
            <a:pPr lvl="1"/>
            <a:r>
              <a:rPr lang="en-US" altLang="en-US" dirty="0">
                <a:cs typeface="Courier New" panose="02070309020205020404" pitchFamily="49" charset="0"/>
              </a:rPr>
              <a:t>Format: </a:t>
            </a:r>
            <a:r>
              <a:rPr lang="en-US" altLang="en-US" dirty="0">
                <a:latin typeface="Courier New" panose="02070309020205020404" pitchFamily="49" charset="0"/>
                <a:cs typeface="Courier New" panose="02070309020205020404" pitchFamily="49" charset="0"/>
              </a:rPr>
              <a:t>import </a:t>
            </a:r>
            <a:r>
              <a:rPr lang="en-US" altLang="en-US" i="1" dirty="0" err="1">
                <a:latin typeface="Courier New" panose="02070309020205020404" pitchFamily="49" charset="0"/>
                <a:cs typeface="Courier New" panose="02070309020205020404" pitchFamily="49" charset="0"/>
              </a:rPr>
              <a:t>module_name</a:t>
            </a:r>
            <a:endParaRPr lang="en-AU" dirty="0"/>
          </a:p>
        </p:txBody>
      </p:sp>
    </p:spTree>
    <p:extLst>
      <p:ext uri="{BB962C8B-B14F-4D97-AF65-F5344CB8AC3E}">
        <p14:creationId xmlns:p14="http://schemas.microsoft.com/office/powerpoint/2010/main" val="250330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2FED-7A97-4CFF-ACA5-E05820745FEB}"/>
              </a:ext>
            </a:extLst>
          </p:cNvPr>
          <p:cNvSpPr>
            <a:spLocks noGrp="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(3 of 3)</a:t>
            </a:r>
            <a:endParaRPr lang="en-AU" sz="2000" dirty="0"/>
          </a:p>
        </p:txBody>
      </p:sp>
      <p:sp>
        <p:nvSpPr>
          <p:cNvPr id="4" name="Text Placeholder 3">
            <a:extLst>
              <a:ext uri="{FF2B5EF4-FFF2-40B4-BE49-F238E27FC236}">
                <a16:creationId xmlns:a16="http://schemas.microsoft.com/office/drawing/2014/main" id="{C8F473CA-8340-449C-8FF1-B5F73EE0D815}"/>
              </a:ext>
            </a:extLst>
          </p:cNvPr>
          <p:cNvSpPr>
            <a:spLocks noGrp="1"/>
          </p:cNvSpPr>
          <p:nvPr>
            <p:ph type="body" sz="quarter" idx="13"/>
          </p:nvPr>
        </p:nvSpPr>
        <p:spPr>
          <a:xfrm>
            <a:off x="457200" y="5867400"/>
            <a:ext cx="8229600" cy="417616"/>
          </a:xfrm>
        </p:spPr>
        <p:txBody>
          <a:bodyPr/>
          <a:lstStyle/>
          <a:p>
            <a:r>
              <a:rPr lang="en-US" b="1" dirty="0"/>
              <a:t>Figure 5-19 </a:t>
            </a:r>
            <a:r>
              <a:rPr lang="en-US" dirty="0"/>
              <a:t>A library function viewed as a black box</a:t>
            </a:r>
            <a:endParaRPr lang="en-AU" dirty="0"/>
          </a:p>
        </p:txBody>
      </p:sp>
      <p:pic>
        <p:nvPicPr>
          <p:cNvPr id="5" name="Picture 3" descr="An input is given to a library function, which yields an output.">
            <a:extLst>
              <a:ext uri="{FF2B5EF4-FFF2-40B4-BE49-F238E27FC236}">
                <a16:creationId xmlns:a16="http://schemas.microsoft.com/office/drawing/2014/main" id="{2B103FC1-21A6-4272-8EDE-E0B9EA571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147965" y="2438400"/>
            <a:ext cx="6848070" cy="1414463"/>
          </a:xfrm>
          <a:prstGeom prst="rect">
            <a:avLst/>
          </a:prstGeom>
        </p:spPr>
      </p:pic>
    </p:spTree>
    <p:extLst>
      <p:ext uri="{BB962C8B-B14F-4D97-AF65-F5344CB8AC3E}">
        <p14:creationId xmlns:p14="http://schemas.microsoft.com/office/powerpoint/2010/main" val="430304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B72205D-7CF9-4E99-9157-A5FA2CDA128A}"/>
              </a:ext>
            </a:extLst>
          </p:cNvPr>
          <p:cNvSpPr>
            <a:spLocks noGrp="1" noChangeArrowheads="1"/>
          </p:cNvSpPr>
          <p:nvPr>
            <p:ph type="title"/>
          </p:nvPr>
        </p:nvSpPr>
        <p:spPr/>
        <p:txBody>
          <a:bodyPr/>
          <a:lstStyle/>
          <a:p>
            <a:r>
              <a:rPr lang="en-US" altLang="en-US" dirty="0"/>
              <a:t>Generating Random Numbers</a:t>
            </a:r>
            <a:r>
              <a:rPr lang="en-US" altLang="en-US" sz="2000" b="0" dirty="0"/>
              <a:t> (1 of 5)</a:t>
            </a:r>
          </a:p>
        </p:txBody>
      </p:sp>
      <p:sp>
        <p:nvSpPr>
          <p:cNvPr id="39939" name="Content Placeholder 2">
            <a:extLst>
              <a:ext uri="{FF2B5EF4-FFF2-40B4-BE49-F238E27FC236}">
                <a16:creationId xmlns:a16="http://schemas.microsoft.com/office/drawing/2014/main" id="{5E48B591-A15B-440E-BDB9-2EDB64AB3F97}"/>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Random number are useful in a lot of programming tasks</a:t>
            </a:r>
          </a:p>
          <a:p>
            <a:pPr eaLnBrk="1" hangingPunct="1">
              <a:buFontTx/>
              <a:buChar char="•"/>
            </a:pPr>
            <a:r>
              <a:rPr lang="en-US" altLang="en-US" u="sng" dirty="0">
                <a:latin typeface="Courier New" panose="02070309020205020404" pitchFamily="49" charset="0"/>
                <a:cs typeface="Courier New" panose="02070309020205020404" pitchFamily="49" charset="0"/>
              </a:rPr>
              <a:t>random</a:t>
            </a:r>
            <a:r>
              <a:rPr lang="en-US" altLang="en-US" u="sng" dirty="0">
                <a:cs typeface="Courier New" panose="02070309020205020404" pitchFamily="49" charset="0"/>
              </a:rPr>
              <a:t> module</a:t>
            </a:r>
            <a:r>
              <a:rPr lang="en-US" altLang="en-US" dirty="0">
                <a:cs typeface="Courier New" panose="02070309020205020404" pitchFamily="49" charset="0"/>
              </a:rPr>
              <a:t>: includes library functions for working with random numbers</a:t>
            </a:r>
          </a:p>
          <a:p>
            <a:pPr eaLnBrk="1" hangingPunct="1">
              <a:buFontTx/>
              <a:buChar char="•"/>
            </a:pPr>
            <a:r>
              <a:rPr lang="en-US" altLang="en-US" u="sng" dirty="0">
                <a:cs typeface="Courier New" panose="02070309020205020404" pitchFamily="49" charset="0"/>
              </a:rPr>
              <a:t>Dot notation</a:t>
            </a:r>
            <a:r>
              <a:rPr lang="en-US" altLang="en-US" dirty="0">
                <a:cs typeface="Courier New" panose="02070309020205020404" pitchFamily="49" charset="0"/>
              </a:rPr>
              <a:t>: notation for calling a function belonging to a module</a:t>
            </a:r>
          </a:p>
          <a:p>
            <a:pPr lvl="1" eaLnBrk="1" hangingPunct="1"/>
            <a:r>
              <a:rPr lang="en-US" altLang="en-US" dirty="0">
                <a:cs typeface="Courier New" panose="02070309020205020404" pitchFamily="49" charset="0"/>
              </a:rPr>
              <a:t>Format: </a:t>
            </a:r>
            <a:r>
              <a:rPr lang="en-US" altLang="en-US" dirty="0" err="1">
                <a:latin typeface="Courier New" panose="02070309020205020404" pitchFamily="49" charset="0"/>
                <a:cs typeface="Courier New" panose="02070309020205020404" pitchFamily="49" charset="0"/>
              </a:rPr>
              <a:t>module_name.function_name</a:t>
            </a:r>
            <a:r>
              <a:rPr lang="en-US" altLang="en-US" dirty="0">
                <a:latin typeface="Courier New" panose="02070309020205020404" pitchFamily="49" charset="0"/>
                <a:cs typeface="Courier New" panose="02070309020205020404" pitchFamily="49" charset="0"/>
              </a:rPr>
              <a:t>()</a:t>
            </a:r>
          </a:p>
          <a:p>
            <a:pPr>
              <a:buFontTx/>
              <a:buChar char="•"/>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9BA08E-7D3C-4AE6-91C1-8A1B2C501465}"/>
              </a:ext>
            </a:extLst>
          </p:cNvPr>
          <p:cNvSpPr>
            <a:spLocks noGrp="1" noChangeArrowheads="1"/>
          </p:cNvSpPr>
          <p:nvPr>
            <p:ph type="title"/>
          </p:nvPr>
        </p:nvSpPr>
        <p:spPr/>
        <p:txBody>
          <a:bodyPr/>
          <a:lstStyle/>
          <a:p>
            <a:r>
              <a:rPr lang="en-US" altLang="en-US" dirty="0"/>
              <a:t>Generating Random Numbers</a:t>
            </a:r>
            <a:r>
              <a:rPr lang="en-US" altLang="en-US" sz="2000" b="0" dirty="0"/>
              <a:t> (2 of 5)</a:t>
            </a:r>
            <a:endParaRPr lang="en-US" altLang="en-US" sz="2000" dirty="0"/>
          </a:p>
        </p:txBody>
      </p:sp>
      <p:sp>
        <p:nvSpPr>
          <p:cNvPr id="40963" name="Content Placeholder 2">
            <a:extLst>
              <a:ext uri="{FF2B5EF4-FFF2-40B4-BE49-F238E27FC236}">
                <a16:creationId xmlns:a16="http://schemas.microsoft.com/office/drawing/2014/main" id="{184E2C1D-A362-411C-A6A0-E7C2FCF798CC}"/>
              </a:ext>
            </a:extLst>
          </p:cNvPr>
          <p:cNvSpPr>
            <a:spLocks noGrp="1" noChangeArrowheads="1"/>
          </p:cNvSpPr>
          <p:nvPr>
            <p:ph idx="1"/>
          </p:nvPr>
        </p:nvSpPr>
        <p:spPr/>
        <p:txBody>
          <a:bodyPr/>
          <a:lstStyle/>
          <a:p>
            <a:pPr eaLnBrk="1" hangingPunct="1">
              <a:buFontTx/>
              <a:buChar char="•"/>
            </a:pPr>
            <a:r>
              <a:rPr lang="en-US" altLang="en-US" u="sng" dirty="0" err="1">
                <a:latin typeface="Courier New" panose="02070309020205020404" pitchFamily="49" charset="0"/>
                <a:cs typeface="Courier New" panose="02070309020205020404" pitchFamily="49" charset="0"/>
              </a:rPr>
              <a:t>randint</a:t>
            </a:r>
            <a:r>
              <a:rPr lang="en-US" altLang="en-US" u="sng" dirty="0">
                <a:cs typeface="Courier New" panose="02070309020205020404" pitchFamily="49" charset="0"/>
              </a:rPr>
              <a:t> function</a:t>
            </a:r>
            <a:r>
              <a:rPr lang="en-US" altLang="en-US" dirty="0">
                <a:cs typeface="Courier New" panose="02070309020205020404" pitchFamily="49" charset="0"/>
              </a:rPr>
              <a:t>: generates a random number in the range provided by the arguments</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a:cs typeface="Courier New" panose="02070309020205020404" pitchFamily="49" charset="0"/>
              </a:rPr>
              <a:t>Returns the random number to part of program that called the function</a:t>
            </a:r>
          </a:p>
          <a:p>
            <a:pPr lvl="1" eaLnBrk="1" hangingPunct="1"/>
            <a:r>
              <a:rPr lang="en-US" altLang="en-US" dirty="0">
                <a:cs typeface="Courier New" panose="02070309020205020404" pitchFamily="49" charset="0"/>
              </a:rPr>
              <a:t>Returned integer can be used anywhere that an integer would be used</a:t>
            </a:r>
          </a:p>
          <a:p>
            <a:pPr lvl="1" eaLnBrk="1" hangingPunct="1"/>
            <a:r>
              <a:rPr lang="en-US" altLang="en-US" dirty="0">
                <a:cs typeface="Courier New" panose="02070309020205020404" pitchFamily="49" charset="0"/>
              </a:rPr>
              <a:t>You can experiment with the function in interactive mode</a:t>
            </a:r>
          </a:p>
          <a:p>
            <a:pPr>
              <a:buFontTx/>
              <a:buChar char="•"/>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61687EA-B02F-4EEB-B0E5-B5556901E049}"/>
              </a:ext>
            </a:extLst>
          </p:cNvPr>
          <p:cNvSpPr>
            <a:spLocks noGrp="1" noChangeArrowheads="1"/>
          </p:cNvSpPr>
          <p:nvPr>
            <p:ph type="title"/>
          </p:nvPr>
        </p:nvSpPr>
        <p:spPr/>
        <p:txBody>
          <a:bodyPr/>
          <a:lstStyle/>
          <a:p>
            <a:r>
              <a:rPr lang="en-US" altLang="en-US" dirty="0"/>
              <a:t>Generating Random Numbers</a:t>
            </a:r>
            <a:r>
              <a:rPr lang="en-US" altLang="en-US" sz="2000" b="0" dirty="0"/>
              <a:t> (3 of 5)</a:t>
            </a:r>
            <a:endParaRPr lang="en-US" altLang="en-US" sz="2000" dirty="0"/>
          </a:p>
        </p:txBody>
      </p:sp>
      <p:sp>
        <p:nvSpPr>
          <p:cNvPr id="2" name="Text Placeholder 1">
            <a:extLst>
              <a:ext uri="{FF2B5EF4-FFF2-40B4-BE49-F238E27FC236}">
                <a16:creationId xmlns:a16="http://schemas.microsoft.com/office/drawing/2014/main" id="{3483EAE1-CC8F-42C6-BB71-AF95EEC3DCF2}"/>
              </a:ext>
            </a:extLst>
          </p:cNvPr>
          <p:cNvSpPr>
            <a:spLocks noGrp="1"/>
          </p:cNvSpPr>
          <p:nvPr>
            <p:ph type="body" sz="quarter" idx="13"/>
          </p:nvPr>
        </p:nvSpPr>
        <p:spPr>
          <a:xfrm>
            <a:off x="457200" y="5867400"/>
            <a:ext cx="8229600" cy="417616"/>
          </a:xfrm>
        </p:spPr>
        <p:txBody>
          <a:bodyPr/>
          <a:lstStyle/>
          <a:p>
            <a:r>
              <a:rPr lang="en-US" b="1" dirty="0"/>
              <a:t>Figure 5-20 </a:t>
            </a:r>
            <a:r>
              <a:rPr lang="en-US" dirty="0"/>
              <a:t>A statement that calls the random function</a:t>
            </a:r>
            <a:endParaRPr lang="en-AU" dirty="0"/>
          </a:p>
        </p:txBody>
      </p:sp>
      <p:pic>
        <p:nvPicPr>
          <p:cNvPr id="41987" name="Picture 2" descr="Number = random period r and i n t left parenthesis 1 comma 100 right parenthesis. 1 and 100 are labeled, arguments. random period r and i n t left parenthesis 1 comma 100 right parenthesis is labeled, function call.">
            <a:extLst>
              <a:ext uri="{FF2B5EF4-FFF2-40B4-BE49-F238E27FC236}">
                <a16:creationId xmlns:a16="http://schemas.microsoft.com/office/drawing/2014/main" id="{562083F6-429E-44B5-975B-5B40FFE32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0163" y="2476341"/>
            <a:ext cx="6543675" cy="190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038B8CF-B6F9-43A8-B1CA-A4E5B66681C7}"/>
              </a:ext>
            </a:extLst>
          </p:cNvPr>
          <p:cNvSpPr>
            <a:spLocks noGrp="1" noChangeArrowheads="1"/>
          </p:cNvSpPr>
          <p:nvPr>
            <p:ph type="title"/>
          </p:nvPr>
        </p:nvSpPr>
        <p:spPr/>
        <p:txBody>
          <a:bodyPr/>
          <a:lstStyle/>
          <a:p>
            <a:r>
              <a:rPr lang="en-US" altLang="en-US" dirty="0"/>
              <a:t>Introduction to Functions</a:t>
            </a:r>
            <a:r>
              <a:rPr lang="en-US" altLang="en-US" sz="2000" b="0" dirty="0"/>
              <a:t> (1 of 2)</a:t>
            </a:r>
            <a:endParaRPr lang="en-US" altLang="en-US" sz="2000" dirty="0"/>
          </a:p>
        </p:txBody>
      </p:sp>
      <p:sp>
        <p:nvSpPr>
          <p:cNvPr id="3" name="Content Placeholder 2">
            <a:extLst>
              <a:ext uri="{FF2B5EF4-FFF2-40B4-BE49-F238E27FC236}">
                <a16:creationId xmlns:a16="http://schemas.microsoft.com/office/drawing/2014/main" id="{1BE16CC4-2B35-422F-AB9E-443D2D32D5EA}"/>
              </a:ext>
            </a:extLst>
          </p:cNvPr>
          <p:cNvSpPr>
            <a:spLocks noGrp="1"/>
          </p:cNvSpPr>
          <p:nvPr>
            <p:ph idx="1"/>
          </p:nvPr>
        </p:nvSpPr>
        <p:spPr/>
        <p:txBody>
          <a:bodyPr/>
          <a:lstStyle/>
          <a:p>
            <a:pPr>
              <a:buFontTx/>
              <a:buChar char="•"/>
            </a:pPr>
            <a:r>
              <a:rPr lang="en-US" altLang="en-US" u="sng" dirty="0"/>
              <a:t>Function</a:t>
            </a:r>
            <a:r>
              <a:rPr lang="en-US" altLang="en-US" dirty="0"/>
              <a:t>: group of statements within  a program that perform as specific task</a:t>
            </a:r>
          </a:p>
          <a:p>
            <a:pPr lvl="1"/>
            <a:r>
              <a:rPr lang="en-US" altLang="en-US" dirty="0"/>
              <a:t>Usually one task of a large program</a:t>
            </a:r>
          </a:p>
          <a:p>
            <a:pPr lvl="2"/>
            <a:r>
              <a:rPr lang="en-US" altLang="en-US" dirty="0"/>
              <a:t>Functions can be executed in order to perform overall program task</a:t>
            </a:r>
          </a:p>
          <a:p>
            <a:pPr lvl="1"/>
            <a:r>
              <a:rPr lang="en-US" altLang="en-US" dirty="0"/>
              <a:t>Known as </a:t>
            </a:r>
            <a:r>
              <a:rPr lang="en-US" altLang="en-US" i="1" dirty="0"/>
              <a:t>divide and conquer</a:t>
            </a:r>
            <a:r>
              <a:rPr lang="en-US" altLang="en-US" dirty="0"/>
              <a:t> approach</a:t>
            </a:r>
          </a:p>
          <a:p>
            <a:pPr>
              <a:buFontTx/>
              <a:buChar char="•"/>
            </a:pPr>
            <a:r>
              <a:rPr lang="en-US" altLang="en-US" u="sng" dirty="0"/>
              <a:t>Modularized program</a:t>
            </a:r>
            <a:r>
              <a:rPr lang="en-US" altLang="en-US" dirty="0"/>
              <a:t>: program wherein each task within the program is in its own function</a:t>
            </a:r>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D69CE78-3E50-45EA-BC23-93F24AAF20BD}"/>
              </a:ext>
            </a:extLst>
          </p:cNvPr>
          <p:cNvSpPr>
            <a:spLocks noGrp="1" noChangeArrowheads="1"/>
          </p:cNvSpPr>
          <p:nvPr>
            <p:ph type="title"/>
          </p:nvPr>
        </p:nvSpPr>
        <p:spPr>
          <a:xfrm>
            <a:off x="457200" y="228600"/>
            <a:ext cx="8229600" cy="705950"/>
          </a:xfrm>
        </p:spPr>
        <p:txBody>
          <a:bodyPr/>
          <a:lstStyle/>
          <a:p>
            <a:r>
              <a:rPr lang="en-US" altLang="en-US" dirty="0"/>
              <a:t>Generating Random Numbers</a:t>
            </a:r>
            <a:r>
              <a:rPr lang="en-US" altLang="en-US" sz="2000" b="0" dirty="0"/>
              <a:t> (4 of 5)</a:t>
            </a:r>
            <a:endParaRPr lang="en-US" altLang="en-US" sz="2000" dirty="0"/>
          </a:p>
        </p:txBody>
      </p:sp>
      <p:sp>
        <p:nvSpPr>
          <p:cNvPr id="3" name="Rectangle 2">
            <a:extLst>
              <a:ext uri="{FF2B5EF4-FFF2-40B4-BE49-F238E27FC236}">
                <a16:creationId xmlns:a16="http://schemas.microsoft.com/office/drawing/2014/main" id="{654998E7-647B-4B28-AF21-9E0950A1094A}"/>
              </a:ext>
            </a:extLst>
          </p:cNvPr>
          <p:cNvSpPr/>
          <p:nvPr/>
        </p:nvSpPr>
        <p:spPr>
          <a:xfrm>
            <a:off x="476458" y="3447343"/>
            <a:ext cx="8210342" cy="276999"/>
          </a:xfrm>
          <a:prstGeom prst="rect">
            <a:avLst/>
          </a:prstGeom>
        </p:spPr>
        <p:txBody>
          <a:bodyPr wrap="square">
            <a:spAutoFit/>
          </a:bodyPr>
          <a:lstStyle/>
          <a:p>
            <a:r>
              <a:rPr lang="en-US" sz="1200" b="1" dirty="0">
                <a:latin typeface="Verdana" panose="020B0604030504040204" pitchFamily="34" charset="0"/>
                <a:ea typeface="Verdana" panose="020B0604030504040204" pitchFamily="34" charset="0"/>
              </a:rPr>
              <a:t>Figure 5-21 </a:t>
            </a:r>
            <a:r>
              <a:rPr lang="en-US" sz="1200" dirty="0">
                <a:latin typeface="Verdana" panose="020B0604030504040204" pitchFamily="34" charset="0"/>
                <a:ea typeface="Verdana" panose="020B0604030504040204" pitchFamily="34" charset="0"/>
              </a:rPr>
              <a:t>The </a:t>
            </a:r>
            <a:r>
              <a:rPr lang="en-US" sz="1200" dirty="0">
                <a:latin typeface="Courier New" panose="02070309020205020404" pitchFamily="49" charset="0"/>
                <a:ea typeface="Verdana" panose="020B0604030504040204" pitchFamily="34" charset="0"/>
                <a:cs typeface="Courier New" panose="02070309020205020404" pitchFamily="49" charset="0"/>
              </a:rPr>
              <a:t>random</a:t>
            </a:r>
            <a:r>
              <a:rPr lang="en-US" sz="1200" dirty="0">
                <a:latin typeface="Verdana" panose="020B0604030504040204" pitchFamily="34" charset="0"/>
                <a:ea typeface="Verdana" panose="020B0604030504040204" pitchFamily="34" charset="0"/>
              </a:rPr>
              <a:t> function returns a value</a:t>
            </a:r>
            <a:endParaRPr lang="en-AU" sz="1200" dirty="0">
              <a:latin typeface="Verdana" panose="020B0604030504040204" pitchFamily="34" charset="0"/>
              <a:ea typeface="Verdana" panose="020B0604030504040204" pitchFamily="34" charset="0"/>
            </a:endParaRPr>
          </a:p>
        </p:txBody>
      </p:sp>
      <p:pic>
        <p:nvPicPr>
          <p:cNvPr id="43011" name="Picture 3" descr="Number = random period r and i n t left parenthesis 1 comma 100 right parenthesis. An arrow labeled, some number, points from i n t to number. A text reads, a random number in the range of 1 through 100 will be assigned to the number variable.">
            <a:extLst>
              <a:ext uri="{FF2B5EF4-FFF2-40B4-BE49-F238E27FC236}">
                <a16:creationId xmlns:a16="http://schemas.microsoft.com/office/drawing/2014/main" id="{8DD4C090-5184-43F8-8434-F2E857A0DD0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708035" y="1401378"/>
            <a:ext cx="3971601" cy="1801813"/>
          </a:xfrm>
        </p:spPr>
      </p:pic>
      <p:sp>
        <p:nvSpPr>
          <p:cNvPr id="2" name="Text Placeholder 1">
            <a:extLst>
              <a:ext uri="{FF2B5EF4-FFF2-40B4-BE49-F238E27FC236}">
                <a16:creationId xmlns:a16="http://schemas.microsoft.com/office/drawing/2014/main" id="{C7D866FA-7AF2-442B-96F0-543955288B14}"/>
              </a:ext>
            </a:extLst>
          </p:cNvPr>
          <p:cNvSpPr>
            <a:spLocks noGrp="1"/>
          </p:cNvSpPr>
          <p:nvPr>
            <p:ph type="body" sz="quarter" idx="13"/>
          </p:nvPr>
        </p:nvSpPr>
        <p:spPr>
          <a:xfrm>
            <a:off x="457200" y="6008016"/>
            <a:ext cx="8229600" cy="276999"/>
          </a:xfrm>
        </p:spPr>
        <p:txBody>
          <a:bodyPr/>
          <a:lstStyle/>
          <a:p>
            <a:r>
              <a:rPr lang="en-US" b="1" dirty="0"/>
              <a:t>Figure 5-22 </a:t>
            </a:r>
            <a:r>
              <a:rPr lang="en-US" dirty="0"/>
              <a:t>Displaying a random number</a:t>
            </a:r>
            <a:endParaRPr lang="en-AU" dirty="0"/>
          </a:p>
        </p:txBody>
      </p:sp>
      <p:pic>
        <p:nvPicPr>
          <p:cNvPr id="43012" name="Picture 4" descr="Print left parenthesis random period r and i n t left parenthesis 1 comma 10 right parenthesis right parenthesis. A text reads, an arrow labeled, some number points from and to print. A random number in the range of 1 through 10 will be displayed.">
            <a:extLst>
              <a:ext uri="{FF2B5EF4-FFF2-40B4-BE49-F238E27FC236}">
                <a16:creationId xmlns:a16="http://schemas.microsoft.com/office/drawing/2014/main" id="{6C51B306-A57B-4DD8-A082-6191A0DD75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2636550" y="4041775"/>
            <a:ext cx="414791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5E09956-F080-4E1E-BC33-D2150D77AD25}"/>
              </a:ext>
            </a:extLst>
          </p:cNvPr>
          <p:cNvSpPr>
            <a:spLocks noGrp="1" noChangeArrowheads="1"/>
          </p:cNvSpPr>
          <p:nvPr>
            <p:ph type="title"/>
          </p:nvPr>
        </p:nvSpPr>
        <p:spPr/>
        <p:txBody>
          <a:bodyPr/>
          <a:lstStyle/>
          <a:p>
            <a:r>
              <a:rPr lang="en-US" altLang="en-US" dirty="0"/>
              <a:t>Generating Random Numbers</a:t>
            </a:r>
            <a:r>
              <a:rPr lang="en-US" altLang="en-US" sz="2000" b="0" dirty="0"/>
              <a:t> (5 of 5)</a:t>
            </a:r>
            <a:endParaRPr lang="en-US" altLang="en-US" sz="2000" dirty="0"/>
          </a:p>
        </p:txBody>
      </p:sp>
      <p:sp>
        <p:nvSpPr>
          <p:cNvPr id="44035" name="Content Placeholder 2">
            <a:extLst>
              <a:ext uri="{FF2B5EF4-FFF2-40B4-BE49-F238E27FC236}">
                <a16:creationId xmlns:a16="http://schemas.microsoft.com/office/drawing/2014/main" id="{747A6CC0-DAEF-469C-8155-EA968A657B62}"/>
              </a:ext>
            </a:extLst>
          </p:cNvPr>
          <p:cNvSpPr>
            <a:spLocks noGrp="1" noChangeArrowheads="1"/>
          </p:cNvSpPr>
          <p:nvPr>
            <p:ph idx="1"/>
          </p:nvPr>
        </p:nvSpPr>
        <p:spPr/>
        <p:txBody>
          <a:bodyPr/>
          <a:lstStyle/>
          <a:p>
            <a:pPr>
              <a:buFontTx/>
              <a:buChar char="•"/>
            </a:pPr>
            <a:r>
              <a:rPr lang="en-US" altLang="en-US" u="sng" dirty="0" err="1">
                <a:latin typeface="Courier New" panose="02070309020205020404" pitchFamily="49" charset="0"/>
                <a:cs typeface="Courier New" panose="02070309020205020404" pitchFamily="49" charset="0"/>
              </a:rPr>
              <a:t>randrange</a:t>
            </a:r>
            <a:r>
              <a:rPr lang="en-US" altLang="en-US" u="sng" dirty="0"/>
              <a:t> function</a:t>
            </a:r>
            <a:r>
              <a:rPr lang="en-US" altLang="en-US" dirty="0"/>
              <a:t>: similar to </a:t>
            </a:r>
            <a:r>
              <a:rPr lang="en-US" altLang="en-US" dirty="0">
                <a:latin typeface="Courier New" panose="02070309020205020404" pitchFamily="49" charset="0"/>
                <a:cs typeface="Courier New" panose="02070309020205020404" pitchFamily="49" charset="0"/>
              </a:rPr>
              <a:t>range</a:t>
            </a:r>
            <a:r>
              <a:rPr lang="en-US" altLang="en-US" dirty="0"/>
              <a:t> function, but returns randomly selected integer from the resulting sequence </a:t>
            </a:r>
          </a:p>
          <a:p>
            <a:pPr lvl="1"/>
            <a:r>
              <a:rPr lang="en-US" altLang="en-US" dirty="0"/>
              <a:t>Same arguments as for the </a:t>
            </a:r>
            <a:r>
              <a:rPr lang="en-US" altLang="en-US" dirty="0">
                <a:latin typeface="Courier New" panose="02070309020205020404" pitchFamily="49" charset="0"/>
                <a:cs typeface="Courier New" panose="02070309020205020404" pitchFamily="49" charset="0"/>
              </a:rPr>
              <a:t>range</a:t>
            </a:r>
            <a:r>
              <a:rPr lang="en-US" altLang="en-US" dirty="0"/>
              <a:t> function</a:t>
            </a:r>
          </a:p>
          <a:p>
            <a:pPr>
              <a:buFontTx/>
              <a:buChar char="•"/>
            </a:pPr>
            <a:r>
              <a:rPr lang="en-US" altLang="en-US" u="sng" dirty="0">
                <a:latin typeface="Courier New" panose="02070309020205020404" pitchFamily="49" charset="0"/>
                <a:cs typeface="Courier New" panose="02070309020205020404" pitchFamily="49" charset="0"/>
              </a:rPr>
              <a:t>random</a:t>
            </a:r>
            <a:r>
              <a:rPr lang="en-US" altLang="en-US" u="sng" dirty="0"/>
              <a:t> function</a:t>
            </a:r>
            <a:r>
              <a:rPr lang="en-US" altLang="en-US" dirty="0"/>
              <a:t>: returns a random float in the range of 0.0 and 1.0</a:t>
            </a:r>
          </a:p>
          <a:p>
            <a:pPr lvl="1"/>
            <a:r>
              <a:rPr lang="en-US" altLang="en-US" dirty="0"/>
              <a:t>Does not receive arguments</a:t>
            </a:r>
          </a:p>
          <a:p>
            <a:pPr>
              <a:buFontTx/>
              <a:buChar char="•"/>
            </a:pPr>
            <a:r>
              <a:rPr lang="en-US" altLang="en-US" u="sng" dirty="0">
                <a:latin typeface="Courier New" panose="02070309020205020404" pitchFamily="49" charset="0"/>
                <a:cs typeface="Courier New" panose="02070309020205020404" pitchFamily="49" charset="0"/>
              </a:rPr>
              <a:t>uniform</a:t>
            </a:r>
            <a:r>
              <a:rPr lang="en-US" altLang="en-US" u="sng" dirty="0"/>
              <a:t> function</a:t>
            </a:r>
            <a:r>
              <a:rPr lang="en-US" altLang="en-US" dirty="0"/>
              <a:t>: returns a random float but allows user to specify range</a:t>
            </a:r>
            <a:endParaRPr lang="he-IL" altLang="en-US" dirty="0"/>
          </a:p>
          <a:p>
            <a:pPr>
              <a:buFontTx/>
              <a:buChar char="•"/>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6B16ED0-BA9A-4E92-9FCC-66AF94424293}"/>
              </a:ext>
            </a:extLst>
          </p:cNvPr>
          <p:cNvSpPr>
            <a:spLocks noGrp="1" noChangeArrowheads="1"/>
          </p:cNvSpPr>
          <p:nvPr>
            <p:ph type="title"/>
          </p:nvPr>
        </p:nvSpPr>
        <p:spPr/>
        <p:txBody>
          <a:bodyPr/>
          <a:lstStyle/>
          <a:p>
            <a:r>
              <a:rPr lang="en-US" altLang="en-US"/>
              <a:t>Random Number Seeds</a:t>
            </a:r>
          </a:p>
        </p:txBody>
      </p:sp>
      <p:sp>
        <p:nvSpPr>
          <p:cNvPr id="45059" name="Content Placeholder 2">
            <a:extLst>
              <a:ext uri="{FF2B5EF4-FFF2-40B4-BE49-F238E27FC236}">
                <a16:creationId xmlns:a16="http://schemas.microsoft.com/office/drawing/2014/main" id="{CC083B9E-62B3-45F0-88E8-4247FAC46B28}"/>
              </a:ext>
            </a:extLst>
          </p:cNvPr>
          <p:cNvSpPr>
            <a:spLocks noGrp="1" noChangeArrowheads="1"/>
          </p:cNvSpPr>
          <p:nvPr>
            <p:ph idx="1"/>
          </p:nvPr>
        </p:nvSpPr>
        <p:spPr/>
        <p:txBody>
          <a:bodyPr/>
          <a:lstStyle/>
          <a:p>
            <a:pPr eaLnBrk="1" hangingPunct="1">
              <a:buFontTx/>
              <a:buChar char="•"/>
            </a:pPr>
            <a:r>
              <a:rPr lang="en-US" altLang="en-US" dirty="0"/>
              <a:t>Random number created by functions in random module are actually pseudo-random numbers</a:t>
            </a:r>
          </a:p>
          <a:p>
            <a:pPr eaLnBrk="1" hangingPunct="1">
              <a:buFontTx/>
              <a:buChar char="•"/>
            </a:pPr>
            <a:r>
              <a:rPr lang="en-US" altLang="en-US" u="sng" dirty="0"/>
              <a:t>Seed value</a:t>
            </a:r>
            <a:r>
              <a:rPr lang="en-US" altLang="en-US" dirty="0"/>
              <a:t>: initializes the formula that generates random numbers</a:t>
            </a:r>
          </a:p>
          <a:p>
            <a:pPr lvl="1" eaLnBrk="1" hangingPunct="1"/>
            <a:r>
              <a:rPr lang="en-US" altLang="en-US" dirty="0"/>
              <a:t>Need to use different seeds in order to get different series of random numbers</a:t>
            </a:r>
          </a:p>
          <a:p>
            <a:pPr lvl="2"/>
            <a:r>
              <a:rPr lang="en-US" altLang="en-US" dirty="0"/>
              <a:t>By default uses system time for seed</a:t>
            </a:r>
          </a:p>
          <a:p>
            <a:pPr lvl="2"/>
            <a:r>
              <a:rPr lang="en-US" altLang="en-US" dirty="0"/>
              <a:t>Can use </a:t>
            </a:r>
            <a:r>
              <a:rPr lang="en-US" altLang="en-US" dirty="0" err="1">
                <a:latin typeface="Courier New" panose="02070309020205020404" pitchFamily="49" charset="0"/>
                <a:cs typeface="Courier New" panose="02070309020205020404" pitchFamily="49" charset="0"/>
              </a:rPr>
              <a:t>random.seed</a:t>
            </a:r>
            <a:r>
              <a:rPr lang="en-US" altLang="en-US" dirty="0">
                <a:latin typeface="Courier New" panose="02070309020205020404" pitchFamily="49" charset="0"/>
                <a:cs typeface="Courier New" panose="02070309020205020404" pitchFamily="49" charset="0"/>
              </a:rPr>
              <a:t>()</a:t>
            </a:r>
            <a:r>
              <a:rPr lang="en-US" altLang="en-US" dirty="0"/>
              <a:t> function to specify desired seed value</a:t>
            </a:r>
          </a:p>
          <a:p>
            <a:pPr>
              <a:buFontTx/>
              <a:buChar char="•"/>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36E9E28-E67D-4C7C-9CF7-39E7D61CB540}"/>
              </a:ext>
            </a:extLst>
          </p:cNvPr>
          <p:cNvSpPr>
            <a:spLocks noGrp="1" noChangeArrowheads="1"/>
          </p:cNvSpPr>
          <p:nvPr>
            <p:ph type="title"/>
          </p:nvPr>
        </p:nvSpPr>
        <p:spPr/>
        <p:txBody>
          <a:bodyPr/>
          <a:lstStyle/>
          <a:p>
            <a:r>
              <a:rPr lang="en-US" altLang="en-US" dirty="0"/>
              <a:t>Writing Your Own Value-Returning Functions</a:t>
            </a:r>
            <a:r>
              <a:rPr lang="en-US" altLang="en-US" sz="2000" b="0" dirty="0"/>
              <a:t> (1 of 2)</a:t>
            </a:r>
            <a:endParaRPr lang="en-US" altLang="en-US" sz="2000" dirty="0"/>
          </a:p>
        </p:txBody>
      </p:sp>
      <p:sp>
        <p:nvSpPr>
          <p:cNvPr id="46083" name="Content Placeholder 2">
            <a:extLst>
              <a:ext uri="{FF2B5EF4-FFF2-40B4-BE49-F238E27FC236}">
                <a16:creationId xmlns:a16="http://schemas.microsoft.com/office/drawing/2014/main" id="{FDB6CE0B-2CA6-4C0C-AB77-90C29ECDA4E3}"/>
              </a:ext>
            </a:extLst>
          </p:cNvPr>
          <p:cNvSpPr>
            <a:spLocks noGrp="1" noChangeArrowheads="1"/>
          </p:cNvSpPr>
          <p:nvPr>
            <p:ph idx="1"/>
          </p:nvPr>
        </p:nvSpPr>
        <p:spPr/>
        <p:txBody>
          <a:bodyPr/>
          <a:lstStyle/>
          <a:p>
            <a:pPr eaLnBrk="1" hangingPunct="1">
              <a:buFontTx/>
              <a:buChar char="•"/>
            </a:pPr>
            <a:r>
              <a:rPr lang="en-US" altLang="en-US" dirty="0"/>
              <a:t>To write a value-returning function, you write a simple function and add one or more </a:t>
            </a:r>
            <a:r>
              <a:rPr lang="en-US" altLang="en-US" dirty="0">
                <a:latin typeface="Courier New" panose="02070309020205020404" pitchFamily="49" charset="0"/>
                <a:cs typeface="Courier New" panose="02070309020205020404" pitchFamily="49" charset="0"/>
              </a:rPr>
              <a:t>return</a:t>
            </a:r>
            <a:r>
              <a:rPr lang="en-US" altLang="en-US" dirty="0"/>
              <a:t> statements</a:t>
            </a:r>
          </a:p>
          <a:p>
            <a:pPr lvl="1" eaLnBrk="1" hangingPunct="1"/>
            <a:r>
              <a:rPr lang="en-US" altLang="en-US" dirty="0"/>
              <a:t>Format: </a:t>
            </a:r>
            <a:r>
              <a:rPr lang="en-US" altLang="en-US" dirty="0">
                <a:latin typeface="Courier New" panose="02070309020205020404" pitchFamily="49" charset="0"/>
                <a:cs typeface="Courier New" panose="02070309020205020404" pitchFamily="49" charset="0"/>
              </a:rPr>
              <a:t>return </a:t>
            </a:r>
            <a:r>
              <a:rPr lang="en-US" altLang="en-US" i="1" dirty="0">
                <a:latin typeface="Courier New" panose="02070309020205020404" pitchFamily="49" charset="0"/>
                <a:cs typeface="Courier New" panose="02070309020205020404" pitchFamily="49" charset="0"/>
              </a:rPr>
              <a:t>expression</a:t>
            </a:r>
          </a:p>
          <a:p>
            <a:pPr lvl="2"/>
            <a:r>
              <a:rPr lang="en-US" altLang="en-US" dirty="0"/>
              <a:t>The value for </a:t>
            </a:r>
            <a:r>
              <a:rPr lang="en-US" altLang="en-US" i="1" dirty="0">
                <a:latin typeface="Courier New" panose="02070309020205020404" pitchFamily="49" charset="0"/>
                <a:cs typeface="Courier New" panose="02070309020205020404" pitchFamily="49" charset="0"/>
              </a:rPr>
              <a:t>expression</a:t>
            </a:r>
            <a:r>
              <a:rPr lang="en-US" altLang="en-US" dirty="0"/>
              <a:t> will be returned to the part of the program that called the function</a:t>
            </a:r>
          </a:p>
          <a:p>
            <a:pPr lvl="1" eaLnBrk="1" hangingPunct="1"/>
            <a:r>
              <a:rPr lang="en-US" altLang="en-US" dirty="0"/>
              <a:t>The expression in the </a:t>
            </a:r>
            <a:r>
              <a:rPr lang="en-US" altLang="en-US" dirty="0">
                <a:latin typeface="Courier New" panose="02070309020205020404" pitchFamily="49" charset="0"/>
                <a:cs typeface="Courier New" panose="02070309020205020404" pitchFamily="49" charset="0"/>
              </a:rPr>
              <a:t>return</a:t>
            </a:r>
            <a:r>
              <a:rPr lang="en-US" altLang="en-US" dirty="0"/>
              <a:t> statement can be a complex expression, such as a sum of two variables or the result of another value-returning function</a:t>
            </a:r>
            <a:endParaRPr lang="he-IL" altLang="en-US" dirty="0"/>
          </a:p>
          <a:p>
            <a:pPr>
              <a:buFontTx/>
              <a:buChar char="•"/>
            </a:pP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F93554D-7482-46FC-B829-039609DBF194}"/>
              </a:ext>
            </a:extLst>
          </p:cNvPr>
          <p:cNvSpPr>
            <a:spLocks noGrp="1" noChangeArrowheads="1"/>
          </p:cNvSpPr>
          <p:nvPr>
            <p:ph type="title"/>
          </p:nvPr>
        </p:nvSpPr>
        <p:spPr/>
        <p:txBody>
          <a:bodyPr/>
          <a:lstStyle/>
          <a:p>
            <a:r>
              <a:rPr lang="en-US" altLang="en-US" dirty="0"/>
              <a:t>Writing Your Own Value-Returning Functions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F6A25330-091B-4766-BE48-90CE703A4893}"/>
              </a:ext>
            </a:extLst>
          </p:cNvPr>
          <p:cNvSpPr>
            <a:spLocks noGrp="1"/>
          </p:cNvSpPr>
          <p:nvPr>
            <p:ph type="body" sz="quarter" idx="13"/>
          </p:nvPr>
        </p:nvSpPr>
        <p:spPr>
          <a:xfrm>
            <a:off x="457200" y="5791200"/>
            <a:ext cx="8229600" cy="493816"/>
          </a:xfrm>
        </p:spPr>
        <p:txBody>
          <a:bodyPr/>
          <a:lstStyle/>
          <a:p>
            <a:r>
              <a:rPr lang="en-US" b="1" dirty="0"/>
              <a:t>Figure 5-23 </a:t>
            </a:r>
            <a:r>
              <a:rPr lang="en-US" dirty="0"/>
              <a:t>Parts of the function</a:t>
            </a:r>
            <a:endParaRPr lang="en-AU" dirty="0"/>
          </a:p>
        </p:txBody>
      </p:sp>
      <p:pic>
        <p:nvPicPr>
          <p:cNvPr id="47107" name="Picture 3" descr="The lines read as follows. Line 1. d e f sum left parenthesis n u m 1 comma n u m 2 right parenthesis colon. Line 2, indented once. result equals n u m 1 plus n u m 2. Line 3, indented once. return result. Sum in line 1 is labeled, the name of this function is sum. N u m 1 and n u m 2 in line 1 are labeled, n u m 1 and n u m 2 are parameters. Return result in line 3 is labeled, this function returns the value referenced by the result variable. ">
            <a:extLst>
              <a:ext uri="{FF2B5EF4-FFF2-40B4-BE49-F238E27FC236}">
                <a16:creationId xmlns:a16="http://schemas.microsoft.com/office/drawing/2014/main" id="{7939C240-BB7F-4883-BD59-574C698070D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666661" y="2362200"/>
            <a:ext cx="7810679" cy="2880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6C2C7F4-B3D7-40A4-BE89-047941F8F8FD}"/>
              </a:ext>
            </a:extLst>
          </p:cNvPr>
          <p:cNvSpPr>
            <a:spLocks noGrp="1" noChangeArrowheads="1"/>
          </p:cNvSpPr>
          <p:nvPr>
            <p:ph type="title"/>
          </p:nvPr>
        </p:nvSpPr>
        <p:spPr/>
        <p:txBody>
          <a:bodyPr/>
          <a:lstStyle/>
          <a:p>
            <a:r>
              <a:rPr lang="en-US" altLang="en-US" dirty="0"/>
              <a:t>How to Use Value-Returning Functions</a:t>
            </a:r>
          </a:p>
        </p:txBody>
      </p:sp>
      <p:sp>
        <p:nvSpPr>
          <p:cNvPr id="48131" name="Content Placeholder 2">
            <a:extLst>
              <a:ext uri="{FF2B5EF4-FFF2-40B4-BE49-F238E27FC236}">
                <a16:creationId xmlns:a16="http://schemas.microsoft.com/office/drawing/2014/main" id="{5E30743E-6E3B-434C-A3A4-AD88521E036B}"/>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Value-returning function can be useful in specific situations</a:t>
            </a:r>
          </a:p>
          <a:p>
            <a:pPr lvl="1" eaLnBrk="1" hangingPunct="1"/>
            <a:r>
              <a:rPr lang="en-US" altLang="en-US" dirty="0">
                <a:cs typeface="Courier New" panose="02070309020205020404" pitchFamily="49" charset="0"/>
              </a:rPr>
              <a:t>Example: have function prompt user for input and return the user’s input</a:t>
            </a:r>
          </a:p>
          <a:p>
            <a:pPr lvl="1" eaLnBrk="1" hangingPunct="1"/>
            <a:r>
              <a:rPr lang="en-US" altLang="en-US" dirty="0">
                <a:cs typeface="Courier New" panose="02070309020205020404" pitchFamily="49" charset="0"/>
              </a:rPr>
              <a:t>Simplify mathematical expressions</a:t>
            </a:r>
          </a:p>
          <a:p>
            <a:pPr lvl="1" eaLnBrk="1" hangingPunct="1"/>
            <a:r>
              <a:rPr lang="en-US" altLang="en-US" dirty="0">
                <a:cs typeface="Courier New" panose="02070309020205020404" pitchFamily="49" charset="0"/>
              </a:rPr>
              <a:t>Complex calculations that need to be repeated throughout the program</a:t>
            </a:r>
          </a:p>
          <a:p>
            <a:pPr eaLnBrk="1" hangingPunct="1">
              <a:buFontTx/>
              <a:buChar char="•"/>
            </a:pPr>
            <a:r>
              <a:rPr lang="en-US" altLang="en-US" dirty="0">
                <a:cs typeface="Courier New" panose="02070309020205020404" pitchFamily="49" charset="0"/>
              </a:rPr>
              <a:t>Use the returned value </a:t>
            </a:r>
          </a:p>
          <a:p>
            <a:pPr lvl="1" eaLnBrk="1" hangingPunct="1"/>
            <a:r>
              <a:rPr lang="en-US" altLang="en-US" dirty="0">
                <a:cs typeface="Courier New" panose="02070309020205020404" pitchFamily="49" charset="0"/>
              </a:rPr>
              <a:t>Assign it to a variable or use as an argument in another function</a:t>
            </a:r>
          </a:p>
          <a:p>
            <a:pPr>
              <a:buFontTx/>
              <a:buChar char="•"/>
            </a:pP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C05819D-3A88-42C9-8DD1-03952635BB32}"/>
              </a:ext>
            </a:extLst>
          </p:cNvPr>
          <p:cNvSpPr>
            <a:spLocks noGrp="1" noChangeArrowheads="1"/>
          </p:cNvSpPr>
          <p:nvPr>
            <p:ph type="title"/>
          </p:nvPr>
        </p:nvSpPr>
        <p:spPr/>
        <p:txBody>
          <a:bodyPr/>
          <a:lstStyle/>
          <a:p>
            <a:r>
              <a:rPr lang="en-US" altLang="en-US" dirty="0"/>
              <a:t>Using IPO Charts</a:t>
            </a:r>
            <a:r>
              <a:rPr lang="en-US" altLang="en-US" sz="2000" b="0" dirty="0"/>
              <a:t> (1 of 2)</a:t>
            </a:r>
            <a:endParaRPr lang="en-US" altLang="en-US" sz="2000" dirty="0"/>
          </a:p>
        </p:txBody>
      </p:sp>
      <p:sp>
        <p:nvSpPr>
          <p:cNvPr id="49155" name="Content Placeholder 2">
            <a:extLst>
              <a:ext uri="{FF2B5EF4-FFF2-40B4-BE49-F238E27FC236}">
                <a16:creationId xmlns:a16="http://schemas.microsoft.com/office/drawing/2014/main" id="{3D821738-4EA9-41BC-A6ED-87D33CFA2C25}"/>
              </a:ext>
            </a:extLst>
          </p:cNvPr>
          <p:cNvSpPr>
            <a:spLocks noGrp="1" noChangeArrowheads="1"/>
          </p:cNvSpPr>
          <p:nvPr>
            <p:ph idx="1"/>
          </p:nvPr>
        </p:nvSpPr>
        <p:spPr/>
        <p:txBody>
          <a:bodyPr/>
          <a:lstStyle/>
          <a:p>
            <a:pPr eaLnBrk="1" hangingPunct="1">
              <a:buFontTx/>
              <a:buChar char="•"/>
            </a:pPr>
            <a:r>
              <a:rPr lang="en-US" altLang="en-US" u="sng" dirty="0"/>
              <a:t>IPO chart</a:t>
            </a:r>
            <a:r>
              <a:rPr lang="en-US" altLang="en-US" dirty="0"/>
              <a:t>: describes the input, processing, and output of a function</a:t>
            </a:r>
          </a:p>
          <a:p>
            <a:pPr lvl="1" eaLnBrk="1" hangingPunct="1"/>
            <a:r>
              <a:rPr lang="en-US" altLang="en-US" dirty="0"/>
              <a:t>Tool for designing and documenting functions</a:t>
            </a:r>
          </a:p>
          <a:p>
            <a:pPr lvl="1" eaLnBrk="1" hangingPunct="1"/>
            <a:r>
              <a:rPr lang="en-US" altLang="en-US" dirty="0"/>
              <a:t>Typically laid out in columns</a:t>
            </a:r>
          </a:p>
          <a:p>
            <a:pPr lvl="1" eaLnBrk="1" hangingPunct="1"/>
            <a:r>
              <a:rPr lang="en-US" altLang="en-US" dirty="0"/>
              <a:t>Usually provide brief descriptions of input, processing, and output, without going into details</a:t>
            </a:r>
          </a:p>
          <a:p>
            <a:pPr lvl="2"/>
            <a:r>
              <a:rPr lang="en-US" altLang="en-US" dirty="0"/>
              <a:t>Often includes enough information to be used instead of a flowchart</a:t>
            </a:r>
          </a:p>
          <a:p>
            <a:pPr>
              <a:buFontTx/>
              <a:buChar char="•"/>
            </a:pP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8DFDFBF-8A12-4261-9237-28F174C15697}"/>
              </a:ext>
            </a:extLst>
          </p:cNvPr>
          <p:cNvSpPr>
            <a:spLocks noGrp="1" noChangeArrowheads="1"/>
          </p:cNvSpPr>
          <p:nvPr>
            <p:ph type="title"/>
          </p:nvPr>
        </p:nvSpPr>
        <p:spPr>
          <a:xfrm>
            <a:off x="457200" y="228600"/>
            <a:ext cx="8229600" cy="685800"/>
          </a:xfrm>
        </p:spPr>
        <p:txBody>
          <a:bodyPr/>
          <a:lstStyle/>
          <a:p>
            <a:r>
              <a:rPr lang="en-US" altLang="en-US" dirty="0"/>
              <a:t>Using IPO Charts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E2CCC720-1DE7-4F58-8341-6A3FC7501FBC}"/>
              </a:ext>
            </a:extLst>
          </p:cNvPr>
          <p:cNvSpPr>
            <a:spLocks noGrp="1"/>
          </p:cNvSpPr>
          <p:nvPr>
            <p:ph type="body" sz="quarter" idx="13"/>
          </p:nvPr>
        </p:nvSpPr>
        <p:spPr>
          <a:xfrm>
            <a:off x="457200" y="5943598"/>
            <a:ext cx="8229600" cy="341417"/>
          </a:xfrm>
        </p:spPr>
        <p:txBody>
          <a:bodyPr/>
          <a:lstStyle/>
          <a:p>
            <a:r>
              <a:rPr lang="en-US" b="1" dirty="0"/>
              <a:t>Figure 5-25 </a:t>
            </a:r>
            <a:r>
              <a:rPr lang="en-US" dirty="0"/>
              <a:t>IPO charts for the </a:t>
            </a:r>
            <a:r>
              <a:rPr lang="en-US" dirty="0" err="1">
                <a:latin typeface="Courier New" panose="02070309020205020404" pitchFamily="49" charset="0"/>
                <a:cs typeface="Courier New" panose="02070309020205020404" pitchFamily="49" charset="0"/>
              </a:rPr>
              <a:t>getRegularPrice</a:t>
            </a:r>
            <a:r>
              <a:rPr lang="en-US" dirty="0"/>
              <a:t> and </a:t>
            </a:r>
            <a:r>
              <a:rPr lang="en-US" dirty="0">
                <a:latin typeface="Courier New" panose="02070309020205020404" pitchFamily="49" charset="0"/>
                <a:cs typeface="Courier New" panose="02070309020205020404" pitchFamily="49" charset="0"/>
              </a:rPr>
              <a:t>discount</a:t>
            </a:r>
            <a:r>
              <a:rPr lang="en-US" dirty="0"/>
              <a:t> functions</a:t>
            </a:r>
            <a:endParaRPr lang="en-AU" dirty="0"/>
          </a:p>
        </p:txBody>
      </p:sp>
      <p:pic>
        <p:nvPicPr>
          <p:cNvPr id="50179" name="Picture 3" descr="A table for two functions.">
            <a:extLst>
              <a:ext uri="{FF2B5EF4-FFF2-40B4-BE49-F238E27FC236}">
                <a16:creationId xmlns:a16="http://schemas.microsoft.com/office/drawing/2014/main" id="{5E2BD3C3-96A1-4675-8BEA-4E6573D070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309018" y="1166018"/>
            <a:ext cx="4525963" cy="45259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B4D659B-1B37-4CE9-8974-C9B8BCC9A25E}"/>
              </a:ext>
            </a:extLst>
          </p:cNvPr>
          <p:cNvSpPr>
            <a:spLocks noGrp="1" noChangeArrowheads="1"/>
          </p:cNvSpPr>
          <p:nvPr>
            <p:ph type="title"/>
          </p:nvPr>
        </p:nvSpPr>
        <p:spPr/>
        <p:txBody>
          <a:bodyPr/>
          <a:lstStyle/>
          <a:p>
            <a:r>
              <a:rPr lang="en-US" altLang="en-US"/>
              <a:t>Returning Strings</a:t>
            </a:r>
          </a:p>
        </p:txBody>
      </p:sp>
      <p:sp>
        <p:nvSpPr>
          <p:cNvPr id="51203" name="Content Placeholder 2">
            <a:extLst>
              <a:ext uri="{FF2B5EF4-FFF2-40B4-BE49-F238E27FC236}">
                <a16:creationId xmlns:a16="http://schemas.microsoft.com/office/drawing/2014/main" id="{941BB2A9-8C2D-4CDF-984F-4A6CDDAA6A98}"/>
              </a:ext>
            </a:extLst>
          </p:cNvPr>
          <p:cNvSpPr>
            <a:spLocks noGrp="1" noChangeArrowheads="1"/>
          </p:cNvSpPr>
          <p:nvPr>
            <p:ph idx="1"/>
          </p:nvPr>
        </p:nvSpPr>
        <p:spPr>
          <a:xfrm>
            <a:off x="457200" y="1600200"/>
            <a:ext cx="8229600" cy="1097281"/>
          </a:xfrm>
        </p:spPr>
        <p:txBody>
          <a:bodyPr/>
          <a:lstStyle/>
          <a:p>
            <a:pPr>
              <a:buFontTx/>
              <a:buChar char="•"/>
            </a:pPr>
            <a:r>
              <a:rPr lang="en-US" altLang="en-US" dirty="0"/>
              <a:t>You can write functions that return strings</a:t>
            </a:r>
          </a:p>
          <a:p>
            <a:pPr>
              <a:buFontTx/>
              <a:buChar char="•"/>
            </a:pPr>
            <a:r>
              <a:rPr lang="en-US" altLang="en-US" dirty="0"/>
              <a:t>For example:</a:t>
            </a:r>
          </a:p>
        </p:txBody>
      </p:sp>
      <p:sp>
        <p:nvSpPr>
          <p:cNvPr id="5" name="TextBox 1">
            <a:extLst>
              <a:ext uri="{FF2B5EF4-FFF2-40B4-BE49-F238E27FC236}">
                <a16:creationId xmlns:a16="http://schemas.microsoft.com/office/drawing/2014/main" id="{6D179DA1-FE81-4025-91AF-1718A0B40238}"/>
              </a:ext>
            </a:extLst>
          </p:cNvPr>
          <p:cNvSpPr txBox="1">
            <a:spLocks noChangeArrowheads="1"/>
          </p:cNvSpPr>
          <p:nvPr/>
        </p:nvSpPr>
        <p:spPr bwMode="auto">
          <a:xfrm>
            <a:off x="1828800" y="3581400"/>
            <a:ext cx="59340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a:t>
            </a:r>
            <a:r>
              <a:rPr lang="en-US" altLang="en-US" sz="1800" b="0" dirty="0" err="1">
                <a:latin typeface="Courier New" panose="02070309020205020404" pitchFamily="49" charset="0"/>
                <a:cs typeface="Courier New" panose="02070309020205020404" pitchFamily="49" charset="0"/>
              </a:rPr>
              <a:t>get_name</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 Get the user</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s name.</a:t>
            </a:r>
          </a:p>
          <a:p>
            <a:pPr>
              <a:spcBef>
                <a:spcPct val="0"/>
              </a:spcBef>
              <a:buFontTx/>
              <a:buNone/>
            </a:pPr>
            <a:r>
              <a:rPr lang="en-US" altLang="en-US" sz="1800" b="0" dirty="0">
                <a:latin typeface="Courier New" panose="02070309020205020404" pitchFamily="49" charset="0"/>
                <a:cs typeface="Courier New" panose="02070309020205020404" pitchFamily="49" charset="0"/>
              </a:rPr>
              <a:t>    name = input(</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Enter your name:</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 Return the name.</a:t>
            </a:r>
          </a:p>
          <a:p>
            <a:pPr>
              <a:spcBef>
                <a:spcPct val="0"/>
              </a:spcBef>
              <a:buFontTx/>
              <a:buNone/>
            </a:pPr>
            <a:r>
              <a:rPr lang="en-US" altLang="en-US" sz="1800" b="0" dirty="0">
                <a:latin typeface="Courier New" panose="02070309020205020404" pitchFamily="49" charset="0"/>
                <a:cs typeface="Courier New" panose="02070309020205020404" pitchFamily="49" charset="0"/>
              </a:rPr>
              <a:t>    return name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134F7E6-E396-45FE-853D-0A4E5C5C9E06}"/>
              </a:ext>
            </a:extLst>
          </p:cNvPr>
          <p:cNvSpPr>
            <a:spLocks noGrp="1" noChangeArrowheads="1"/>
          </p:cNvSpPr>
          <p:nvPr>
            <p:ph type="title"/>
          </p:nvPr>
        </p:nvSpPr>
        <p:spPr/>
        <p:txBody>
          <a:bodyPr/>
          <a:lstStyle/>
          <a:p>
            <a:r>
              <a:rPr lang="en-US" altLang="en-US"/>
              <a:t>Returning Boolean Values</a:t>
            </a:r>
          </a:p>
        </p:txBody>
      </p:sp>
      <p:sp>
        <p:nvSpPr>
          <p:cNvPr id="52227" name="Content Placeholder 2">
            <a:extLst>
              <a:ext uri="{FF2B5EF4-FFF2-40B4-BE49-F238E27FC236}">
                <a16:creationId xmlns:a16="http://schemas.microsoft.com/office/drawing/2014/main" id="{2799F04B-2FBB-4B10-8FB1-7CE1B418C1C2}"/>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Boolean function</a:t>
            </a:r>
            <a:r>
              <a:rPr lang="en-US" altLang="en-US" dirty="0">
                <a:cs typeface="Courier New" panose="02070309020205020404" pitchFamily="49" charset="0"/>
              </a:rPr>
              <a:t>: returns either </a:t>
            </a:r>
            <a:r>
              <a:rPr lang="en-US" altLang="en-US" dirty="0">
                <a:latin typeface="Courier New" panose="02070309020205020404" pitchFamily="49" charset="0"/>
                <a:cs typeface="Courier New" panose="02070309020205020404" pitchFamily="49" charset="0"/>
              </a:rPr>
              <a:t>True</a:t>
            </a:r>
            <a:r>
              <a:rPr lang="en-US" altLang="en-US" dirty="0">
                <a:cs typeface="Courier New" panose="02070309020205020404" pitchFamily="49" charset="0"/>
              </a:rPr>
              <a:t> or </a:t>
            </a:r>
            <a:r>
              <a:rPr lang="en-US" altLang="en-US" dirty="0">
                <a:latin typeface="Courier New" panose="02070309020205020404" pitchFamily="49" charset="0"/>
                <a:cs typeface="Courier New" panose="02070309020205020404" pitchFamily="49" charset="0"/>
              </a:rPr>
              <a:t>False</a:t>
            </a:r>
          </a:p>
          <a:p>
            <a:pPr lvl="1" eaLnBrk="1" hangingPunct="1"/>
            <a:r>
              <a:rPr lang="en-US" altLang="en-US" dirty="0">
                <a:cs typeface="Courier New" panose="02070309020205020404" pitchFamily="49" charset="0"/>
              </a:rPr>
              <a:t>Use to test a condition such as for decision and repetition structures</a:t>
            </a:r>
          </a:p>
          <a:p>
            <a:pPr lvl="2"/>
            <a:r>
              <a:rPr lang="en-US" altLang="en-US" dirty="0">
                <a:cs typeface="Courier New" panose="02070309020205020404" pitchFamily="49" charset="0"/>
              </a:rPr>
              <a:t>Common calculations, such as whether a number is even, can be easily repeated by calling a function</a:t>
            </a:r>
          </a:p>
          <a:p>
            <a:pPr lvl="1" eaLnBrk="1" hangingPunct="1"/>
            <a:r>
              <a:rPr lang="en-US" altLang="en-US" dirty="0">
                <a:cs typeface="Courier New" panose="02070309020205020404" pitchFamily="49" charset="0"/>
              </a:rPr>
              <a:t>Use to simplify complex input validation code</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D1F2-C6EC-4F2C-BE6F-7A6B820D8FA5}"/>
              </a:ext>
            </a:extLst>
          </p:cNvPr>
          <p:cNvSpPr>
            <a:spLocks noGrp="1"/>
          </p:cNvSpPr>
          <p:nvPr>
            <p:ph type="title"/>
          </p:nvPr>
        </p:nvSpPr>
        <p:spPr>
          <a:xfrm>
            <a:off x="457200" y="228600"/>
            <a:ext cx="8229600" cy="609600"/>
          </a:xfrm>
        </p:spPr>
        <p:txBody>
          <a:bodyPr/>
          <a:lstStyle/>
          <a:p>
            <a:r>
              <a:rPr lang="en-US" altLang="en-US" dirty="0"/>
              <a:t>Introduction to Functions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549707B2-B716-48C3-92F1-FC0E7673A0DC}"/>
              </a:ext>
            </a:extLst>
          </p:cNvPr>
          <p:cNvSpPr>
            <a:spLocks noGrp="1"/>
          </p:cNvSpPr>
          <p:nvPr>
            <p:ph type="body" sz="quarter" idx="13"/>
          </p:nvPr>
        </p:nvSpPr>
        <p:spPr>
          <a:xfrm>
            <a:off x="457200" y="5899200"/>
            <a:ext cx="8229600" cy="385816"/>
          </a:xfrm>
        </p:spPr>
        <p:txBody>
          <a:bodyPr/>
          <a:lstStyle/>
          <a:p>
            <a:r>
              <a:rPr lang="en-US" b="1" dirty="0"/>
              <a:t>Figure 5-1 </a:t>
            </a:r>
            <a:r>
              <a:rPr lang="en-US" dirty="0"/>
              <a:t>Using functions to divide and conquer a large task</a:t>
            </a:r>
            <a:endParaRPr lang="en-AU" dirty="0"/>
          </a:p>
        </p:txBody>
      </p:sp>
      <p:pic>
        <p:nvPicPr>
          <p:cNvPr id="4" name="Picture 1" descr="A program is one long, complex sequence of statements. There are 24 statements. In this program the task has been divided into smaller tasks, each of which is performed by a separate function.">
            <a:extLst>
              <a:ext uri="{FF2B5EF4-FFF2-40B4-BE49-F238E27FC236}">
                <a16:creationId xmlns:a16="http://schemas.microsoft.com/office/drawing/2014/main" id="{442C9763-D64E-4DBD-A102-A419932D72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706460" y="1035000"/>
            <a:ext cx="5731081"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211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C23EC22-86AB-4607-8AB0-2F92F057B3E8}"/>
              </a:ext>
            </a:extLst>
          </p:cNvPr>
          <p:cNvSpPr>
            <a:spLocks noGrp="1" noChangeArrowheads="1"/>
          </p:cNvSpPr>
          <p:nvPr>
            <p:ph type="title"/>
          </p:nvPr>
        </p:nvSpPr>
        <p:spPr/>
        <p:txBody>
          <a:bodyPr/>
          <a:lstStyle/>
          <a:p>
            <a:r>
              <a:rPr lang="en-US" altLang="en-US"/>
              <a:t>Returning Multiple Values</a:t>
            </a:r>
          </a:p>
        </p:txBody>
      </p:sp>
      <p:sp>
        <p:nvSpPr>
          <p:cNvPr id="3" name="Content Placeholder 2">
            <a:extLst>
              <a:ext uri="{FF2B5EF4-FFF2-40B4-BE49-F238E27FC236}">
                <a16:creationId xmlns:a16="http://schemas.microsoft.com/office/drawing/2014/main" id="{F7EAB716-BEF3-4A84-AEE7-560ED52441E6}"/>
              </a:ext>
            </a:extLst>
          </p:cNvPr>
          <p:cNvSpPr>
            <a:spLocks noGrp="1"/>
          </p:cNvSpPr>
          <p:nvPr>
            <p:ph idx="1"/>
          </p:nvPr>
        </p:nvSpPr>
        <p:spPr/>
        <p:txBody>
          <a:bodyPr/>
          <a:lstStyle/>
          <a:p>
            <a:pPr eaLnBrk="1" hangingPunct="1">
              <a:defRPr/>
            </a:pPr>
            <a:r>
              <a:rPr lang="en-US" dirty="0"/>
              <a:t>In Python, a function can return multiple values</a:t>
            </a:r>
          </a:p>
          <a:p>
            <a:pPr lvl="1" eaLnBrk="1" hangingPunct="1">
              <a:defRPr/>
            </a:pPr>
            <a:r>
              <a:rPr lang="en-US" dirty="0">
                <a:cs typeface="Courier New" pitchFamily="49" charset="0"/>
              </a:rPr>
              <a:t>Specified after the </a:t>
            </a:r>
            <a:r>
              <a:rPr lang="en-US" dirty="0">
                <a:latin typeface="Courier New" panose="02070309020205020404" pitchFamily="49" charset="0"/>
                <a:cs typeface="Courier New" panose="02070309020205020404" pitchFamily="49" charset="0"/>
              </a:rPr>
              <a:t>return</a:t>
            </a:r>
            <a:r>
              <a:rPr lang="en-US" dirty="0">
                <a:cs typeface="Courier New" pitchFamily="49" charset="0"/>
              </a:rPr>
              <a:t> statement separated by commas</a:t>
            </a:r>
          </a:p>
          <a:p>
            <a:pPr lvl="2" eaLnBrk="1" hangingPunct="1">
              <a:defRPr/>
            </a:pPr>
            <a:r>
              <a:rPr lang="en-US" dirty="0">
                <a:cs typeface="Courier New" pitchFamily="49" charset="0"/>
              </a:rPr>
              <a:t>Format: </a:t>
            </a:r>
            <a:r>
              <a:rPr lang="en-US" dirty="0">
                <a:latin typeface="Courier New" pitchFamily="49" charset="0"/>
                <a:cs typeface="Courier New" pitchFamily="49" charset="0"/>
              </a:rPr>
              <a:t>return </a:t>
            </a:r>
            <a:r>
              <a:rPr lang="en-US" i="1" dirty="0">
                <a:latin typeface="Courier New" pitchFamily="49" charset="0"/>
                <a:cs typeface="Courier New" pitchFamily="49" charset="0"/>
              </a:rPr>
              <a:t>expression1,</a:t>
            </a:r>
          </a:p>
          <a:p>
            <a:pPr marL="3548063" lvl="2" indent="0" eaLnBrk="1" hangingPunct="1">
              <a:buFontTx/>
              <a:buNone/>
              <a:defRPr/>
            </a:pPr>
            <a:r>
              <a:rPr lang="en-US" i="1" dirty="0">
                <a:latin typeface="Courier New" pitchFamily="49" charset="0"/>
                <a:cs typeface="Courier New" pitchFamily="49" charset="0"/>
              </a:rPr>
              <a:t>expression2, etc.</a:t>
            </a:r>
          </a:p>
          <a:p>
            <a:pPr lvl="1" eaLnBrk="1" hangingPunct="1">
              <a:defRPr/>
            </a:pPr>
            <a:r>
              <a:rPr lang="en-US" dirty="0">
                <a:cs typeface="Courier New" pitchFamily="49" charset="0"/>
              </a:rPr>
              <a:t>When you call such a function in an assignment statement, you need a separate variable on the left side of the </a:t>
            </a:r>
            <a:r>
              <a:rPr lang="en-US" dirty="0">
                <a:latin typeface="Courier New" pitchFamily="49" charset="0"/>
                <a:cs typeface="Courier New" pitchFamily="49" charset="0"/>
              </a:rPr>
              <a:t>=</a:t>
            </a:r>
            <a:r>
              <a:rPr lang="en-US" dirty="0">
                <a:cs typeface="Courier New" pitchFamily="49" charset="0"/>
              </a:rPr>
              <a:t> operator to receive each returned value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F9FF08C-922A-40C3-8C8A-49B6E386C19B}"/>
              </a:ext>
            </a:extLst>
          </p:cNvPr>
          <p:cNvSpPr>
            <a:spLocks noGrp="1" noChangeArrowheads="1"/>
          </p:cNvSpPr>
          <p:nvPr>
            <p:ph type="title"/>
          </p:nvPr>
        </p:nvSpPr>
        <p:spPr/>
        <p:txBody>
          <a:bodyPr/>
          <a:lstStyle/>
          <a:p>
            <a:r>
              <a:rPr lang="en-US" altLang="en-US" sz="4000"/>
              <a:t>Returning </a:t>
            </a:r>
            <a:r>
              <a:rPr lang="en-US" altLang="en-US" sz="4000">
                <a:latin typeface="Courier New" panose="02070309020205020404" pitchFamily="49" charset="0"/>
                <a:cs typeface="Courier New" panose="02070309020205020404" pitchFamily="49" charset="0"/>
              </a:rPr>
              <a:t>None</a:t>
            </a:r>
            <a:r>
              <a:rPr lang="en-US" altLang="en-US" sz="4000"/>
              <a:t> From a Function</a:t>
            </a:r>
          </a:p>
        </p:txBody>
      </p:sp>
      <p:sp>
        <p:nvSpPr>
          <p:cNvPr id="54275" name="Content Placeholder 2">
            <a:extLst>
              <a:ext uri="{FF2B5EF4-FFF2-40B4-BE49-F238E27FC236}">
                <a16:creationId xmlns:a16="http://schemas.microsoft.com/office/drawing/2014/main" id="{EA253974-A6AD-40BD-96EE-F2F94D250032}"/>
              </a:ext>
            </a:extLst>
          </p:cNvPr>
          <p:cNvSpPr>
            <a:spLocks noGrp="1" noChangeArrowheads="1"/>
          </p:cNvSpPr>
          <p:nvPr>
            <p:ph idx="1"/>
          </p:nvPr>
        </p:nvSpPr>
        <p:spPr>
          <a:xfrm>
            <a:off x="457200" y="1600201"/>
            <a:ext cx="8229600" cy="1524000"/>
          </a:xfrm>
        </p:spPr>
        <p:txBody>
          <a:bodyPr/>
          <a:lstStyle/>
          <a:p>
            <a:pPr>
              <a:buFontTx/>
              <a:buChar char="•"/>
            </a:pPr>
            <a:r>
              <a:rPr lang="en-US" altLang="en-US" dirty="0"/>
              <a:t>The special value </a:t>
            </a:r>
            <a:r>
              <a:rPr lang="en-US" altLang="en-US" dirty="0">
                <a:latin typeface="Courier New" panose="02070309020205020404" pitchFamily="49" charset="0"/>
                <a:cs typeface="Courier New" panose="02070309020205020404" pitchFamily="49" charset="0"/>
              </a:rPr>
              <a:t>None</a:t>
            </a:r>
            <a:r>
              <a:rPr lang="en-US" altLang="en-US" dirty="0"/>
              <a:t> means “no value”</a:t>
            </a:r>
          </a:p>
          <a:p>
            <a:pPr>
              <a:buFontTx/>
              <a:buChar char="•"/>
            </a:pPr>
            <a:r>
              <a:rPr lang="en-US" altLang="en-US" dirty="0"/>
              <a:t>Sometimes it is useful to return </a:t>
            </a:r>
            <a:r>
              <a:rPr lang="en-US" altLang="en-US" dirty="0">
                <a:latin typeface="Courier New" panose="02070309020205020404" pitchFamily="49" charset="0"/>
                <a:cs typeface="Courier New" panose="02070309020205020404" pitchFamily="49" charset="0"/>
              </a:rPr>
              <a:t>None</a:t>
            </a:r>
            <a:r>
              <a:rPr lang="en-US" altLang="en-US" dirty="0"/>
              <a:t> from a function to indicate that an error has occurred</a:t>
            </a:r>
          </a:p>
        </p:txBody>
      </p:sp>
      <p:sp>
        <p:nvSpPr>
          <p:cNvPr id="54276" name="TextBox 1">
            <a:extLst>
              <a:ext uri="{FF2B5EF4-FFF2-40B4-BE49-F238E27FC236}">
                <a16:creationId xmlns:a16="http://schemas.microsoft.com/office/drawing/2014/main" id="{D6CF7690-10D9-4EF5-BC6F-DD16281853A6}"/>
              </a:ext>
            </a:extLst>
          </p:cNvPr>
          <p:cNvSpPr txBox="1">
            <a:spLocks noChangeArrowheads="1"/>
          </p:cNvSpPr>
          <p:nvPr/>
        </p:nvSpPr>
        <p:spPr bwMode="auto">
          <a:xfrm>
            <a:off x="2133600" y="3962400"/>
            <a:ext cx="5029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divide(num1, num2):</a:t>
            </a:r>
          </a:p>
          <a:p>
            <a:pPr>
              <a:spcBef>
                <a:spcPct val="0"/>
              </a:spcBef>
              <a:buFontTx/>
              <a:buNone/>
            </a:pPr>
            <a:r>
              <a:rPr lang="en-US" altLang="en-US" sz="1800" b="0" dirty="0">
                <a:latin typeface="Courier New" panose="02070309020205020404" pitchFamily="49" charset="0"/>
                <a:cs typeface="Courier New" panose="02070309020205020404" pitchFamily="49" charset="0"/>
              </a:rPr>
              <a:t>    if num2 == 0:</a:t>
            </a:r>
          </a:p>
          <a:p>
            <a:pPr>
              <a:spcBef>
                <a:spcPct val="0"/>
              </a:spcBef>
              <a:buFontTx/>
              <a:buNone/>
            </a:pPr>
            <a:r>
              <a:rPr lang="en-US" altLang="en-US" sz="1800" b="0" dirty="0">
                <a:latin typeface="Courier New" panose="02070309020205020404" pitchFamily="49" charset="0"/>
                <a:cs typeface="Courier New" panose="02070309020205020404" pitchFamily="49" charset="0"/>
              </a:rPr>
              <a:t>        result = None</a:t>
            </a:r>
          </a:p>
          <a:p>
            <a:pPr>
              <a:spcBef>
                <a:spcPct val="0"/>
              </a:spcBef>
              <a:buFontTx/>
              <a:buNone/>
            </a:pPr>
            <a:r>
              <a:rPr lang="en-US" altLang="en-US" sz="1800" b="0" dirty="0">
                <a:latin typeface="Courier New" panose="02070309020205020404" pitchFamily="49" charset="0"/>
                <a:cs typeface="Courier New" panose="02070309020205020404" pitchFamily="49" charset="0"/>
              </a:rPr>
              <a:t>    else:</a:t>
            </a:r>
          </a:p>
          <a:p>
            <a:pPr>
              <a:spcBef>
                <a:spcPct val="0"/>
              </a:spcBef>
              <a:buFontTx/>
              <a:buNone/>
            </a:pPr>
            <a:r>
              <a:rPr lang="en-US" altLang="en-US" sz="1800" b="0" dirty="0">
                <a:latin typeface="Courier New" panose="02070309020205020404" pitchFamily="49" charset="0"/>
                <a:cs typeface="Courier New" panose="02070309020205020404" pitchFamily="49" charset="0"/>
              </a:rPr>
              <a:t>        result = num1 / num2</a:t>
            </a:r>
          </a:p>
          <a:p>
            <a:pPr>
              <a:spcBef>
                <a:spcPct val="0"/>
              </a:spcBef>
              <a:buFontTx/>
              <a:buNone/>
            </a:pPr>
            <a:r>
              <a:rPr lang="en-US" altLang="en-US" sz="1800" b="0" dirty="0">
                <a:latin typeface="Courier New" panose="02070309020205020404" pitchFamily="49" charset="0"/>
                <a:cs typeface="Courier New" panose="02070309020205020404" pitchFamily="49" charset="0"/>
              </a:rPr>
              <a:t>    return result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395CB5C-8AAB-455B-BBDC-E5BE890F92EA}"/>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(1 of 3)</a:t>
            </a:r>
            <a:endParaRPr lang="en-US" altLang="en-US" sz="2000" dirty="0"/>
          </a:p>
        </p:txBody>
      </p:sp>
      <p:sp>
        <p:nvSpPr>
          <p:cNvPr id="55299" name="Content Placeholder 2">
            <a:extLst>
              <a:ext uri="{FF2B5EF4-FFF2-40B4-BE49-F238E27FC236}">
                <a16:creationId xmlns:a16="http://schemas.microsoft.com/office/drawing/2014/main" id="{2F24EE17-22BA-40C5-AA8D-E447DA202300}"/>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math</a:t>
            </a:r>
            <a:r>
              <a:rPr lang="en-US" altLang="en-US" u="sng" dirty="0"/>
              <a:t> module</a:t>
            </a:r>
            <a:r>
              <a:rPr lang="en-US" altLang="en-US" dirty="0"/>
              <a:t>: part of standard library that contains functions that are useful for performing mathematical calculations</a:t>
            </a:r>
          </a:p>
          <a:p>
            <a:pPr lvl="1"/>
            <a:r>
              <a:rPr lang="en-US" altLang="en-US" dirty="0"/>
              <a:t>Typically accept one or more values as arguments, perform mathematical operation, and return the result</a:t>
            </a:r>
          </a:p>
          <a:p>
            <a:pPr lvl="1"/>
            <a:r>
              <a:rPr lang="en-US" altLang="en-US" dirty="0"/>
              <a:t>Use of module requires an </a:t>
            </a:r>
            <a:r>
              <a:rPr lang="en-US" altLang="en-US" dirty="0">
                <a:latin typeface="Courier New" panose="02070309020205020404" pitchFamily="49" charset="0"/>
                <a:cs typeface="Courier New" panose="02070309020205020404" pitchFamily="49" charset="0"/>
              </a:rPr>
              <a:t>import math</a:t>
            </a:r>
            <a:r>
              <a:rPr lang="en-US" altLang="en-US" dirty="0"/>
              <a:t> statement</a:t>
            </a:r>
            <a:endParaRPr lang="he-IL" altLang="en-US" dirty="0"/>
          </a:p>
          <a:p>
            <a:pPr>
              <a:buFontTx/>
              <a:buChar cha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E903-4A9A-4751-BC71-297EB0C42D5C}"/>
              </a:ext>
            </a:extLst>
          </p:cNvPr>
          <p:cNvSpPr>
            <a:spLocks noGrp="1"/>
          </p:cNvSpPr>
          <p:nvPr>
            <p:ph type="title"/>
          </p:nvPr>
        </p:nvSpPr>
        <p:spPr>
          <a:xfrm>
            <a:off x="457200" y="228600"/>
            <a:ext cx="8229600" cy="5334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(2 of 3)</a:t>
            </a:r>
            <a:endParaRPr lang="en-AU" sz="2000" dirty="0"/>
          </a:p>
        </p:txBody>
      </p:sp>
      <p:sp>
        <p:nvSpPr>
          <p:cNvPr id="7" name="Rectangle 6">
            <a:extLst>
              <a:ext uri="{FF2B5EF4-FFF2-40B4-BE49-F238E27FC236}">
                <a16:creationId xmlns:a16="http://schemas.microsoft.com/office/drawing/2014/main" id="{C4020D17-688E-40B9-805F-8BDF5B090CCF}"/>
              </a:ext>
            </a:extLst>
          </p:cNvPr>
          <p:cNvSpPr/>
          <p:nvPr/>
        </p:nvSpPr>
        <p:spPr>
          <a:xfrm>
            <a:off x="457200" y="838200"/>
            <a:ext cx="4572000" cy="307777"/>
          </a:xfrm>
          <a:prstGeom prst="rect">
            <a:avLst/>
          </a:prstGeom>
        </p:spPr>
        <p:txBody>
          <a:bodyPr>
            <a:spAutoFit/>
          </a:bodyPr>
          <a:lstStyle/>
          <a:p>
            <a:r>
              <a:rPr lang="en-US" sz="1400" b="1" dirty="0">
                <a:latin typeface="+mj-lt"/>
              </a:rPr>
              <a:t>Table 5-2 </a:t>
            </a:r>
            <a:r>
              <a:rPr lang="en-US" sz="1400" dirty="0">
                <a:latin typeface="+mj-lt"/>
              </a:rPr>
              <a:t>Many of the functions in the </a:t>
            </a:r>
            <a:r>
              <a:rPr lang="en-US" sz="1400" dirty="0">
                <a:latin typeface="Courier New" panose="02070309020205020404" pitchFamily="49" charset="0"/>
                <a:cs typeface="Courier New" panose="02070309020205020404" pitchFamily="49" charset="0"/>
              </a:rPr>
              <a:t>math</a:t>
            </a:r>
            <a:r>
              <a:rPr lang="en-US" sz="1400" dirty="0">
                <a:latin typeface="+mj-lt"/>
              </a:rPr>
              <a:t> module</a:t>
            </a:r>
            <a:endParaRPr lang="en-AU" sz="1400" dirty="0">
              <a:latin typeface="+mj-lt"/>
            </a:endParaRPr>
          </a:p>
        </p:txBody>
      </p:sp>
      <p:graphicFrame>
        <p:nvGraphicFramePr>
          <p:cNvPr id="4" name="Table 4">
            <a:extLst>
              <a:ext uri="{FF2B5EF4-FFF2-40B4-BE49-F238E27FC236}">
                <a16:creationId xmlns:a16="http://schemas.microsoft.com/office/drawing/2014/main" id="{0D1A9129-F735-481B-8AE8-EB1832D04B0E}"/>
              </a:ext>
            </a:extLst>
          </p:cNvPr>
          <p:cNvGraphicFramePr>
            <a:graphicFrameLocks noGrp="1"/>
          </p:cNvGraphicFramePr>
          <p:nvPr>
            <p:ph idx="4294967295"/>
            <p:extLst>
              <p:ext uri="{D42A27DB-BD31-4B8C-83A1-F6EECF244321}">
                <p14:modId xmlns:p14="http://schemas.microsoft.com/office/powerpoint/2010/main" val="135795613"/>
              </p:ext>
            </p:extLst>
          </p:nvPr>
        </p:nvGraphicFramePr>
        <p:xfrm>
          <a:off x="457200" y="1219200"/>
          <a:ext cx="8229600" cy="5044440"/>
        </p:xfrm>
        <a:graphic>
          <a:graphicData uri="http://schemas.openxmlformats.org/drawingml/2006/table">
            <a:tbl>
              <a:tblPr firstRow="1" bandRow="1">
                <a:tableStyleId>{3B4B98B0-60AC-42C2-AFA5-B58CD77FA1E5}</a:tableStyleId>
              </a:tblPr>
              <a:tblGrid>
                <a:gridCol w="2262554">
                  <a:extLst>
                    <a:ext uri="{9D8B030D-6E8A-4147-A177-3AD203B41FA5}">
                      <a16:colId xmlns:a16="http://schemas.microsoft.com/office/drawing/2014/main" val="128768695"/>
                    </a:ext>
                  </a:extLst>
                </a:gridCol>
                <a:gridCol w="5967046">
                  <a:extLst>
                    <a:ext uri="{9D8B030D-6E8A-4147-A177-3AD203B41FA5}">
                      <a16:colId xmlns:a16="http://schemas.microsoft.com/office/drawing/2014/main" val="3082892553"/>
                    </a:ext>
                  </a:extLst>
                </a:gridCol>
              </a:tblGrid>
              <a:tr h="0">
                <a:tc>
                  <a:txBody>
                    <a:bodyPr/>
                    <a:lstStyle/>
                    <a:p>
                      <a:r>
                        <a:rPr lang="en-AU" sz="1400" b="0" i="0" u="none" strike="noStrike" kern="1200" baseline="0" dirty="0">
                          <a:solidFill>
                            <a:schemeClr val="tx1"/>
                          </a:solidFill>
                          <a:latin typeface="Courier New" panose="02070309020205020404" pitchFamily="49" charset="0"/>
                          <a:ea typeface="+mn-ea"/>
                          <a:cs typeface="Courier New" panose="02070309020205020404" pitchFamily="49" charset="0"/>
                        </a:rPr>
                        <a:t>math</a:t>
                      </a:r>
                      <a:r>
                        <a:rPr lang="en-AU" sz="1400" b="0" i="0" u="none" strike="noStrike" kern="1200" baseline="0" dirty="0">
                          <a:solidFill>
                            <a:schemeClr val="tx1"/>
                          </a:solidFill>
                          <a:latin typeface="+mn-lt"/>
                          <a:ea typeface="+mn-ea"/>
                          <a:cs typeface="+mn-cs"/>
                        </a:rPr>
                        <a:t> </a:t>
                      </a:r>
                      <a:r>
                        <a:rPr lang="en-AU" sz="1400" b="1" i="0" u="none" strike="noStrike" kern="1200" baseline="0" dirty="0">
                          <a:solidFill>
                            <a:schemeClr val="tx1"/>
                          </a:solidFill>
                          <a:latin typeface="+mn-lt"/>
                          <a:ea typeface="+mn-ea"/>
                          <a:cs typeface="+mn-cs"/>
                        </a:rPr>
                        <a:t>Module Function</a:t>
                      </a:r>
                      <a:endParaRPr lang="en-AU" sz="14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b="1" i="0" u="none" strike="noStrike" kern="1200" baseline="0" dirty="0">
                          <a:solidFill>
                            <a:schemeClr val="tx1"/>
                          </a:solidFill>
                          <a:latin typeface="+mn-lt"/>
                          <a:ea typeface="+mn-ea"/>
                          <a:cs typeface="+mn-cs"/>
                        </a:rPr>
                        <a:t>Description</a:t>
                      </a:r>
                      <a:endParaRPr lang="en-AU" sz="14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855271"/>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acos</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cosine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115031"/>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asin</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1792326"/>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atan</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tangent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2744671"/>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ceil(x)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smallest integer that is greater than or equal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0734689"/>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cos(x)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cosine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6101066"/>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degrees(x)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Assuming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is an angle in radians, the function returns the angle </a:t>
                      </a:r>
                      <a:r>
                        <a:rPr lang="en-AU" sz="1300" b="0" i="0" u="none" strike="noStrike" kern="1200" baseline="0" dirty="0">
                          <a:solidFill>
                            <a:schemeClr val="tx1"/>
                          </a:solidFill>
                          <a:latin typeface="+mn-lt"/>
                          <a:ea typeface="+mn-ea"/>
                          <a:cs typeface="+mn-cs"/>
                        </a:rPr>
                        <a:t>converted to degrees.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7854911"/>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exp(x)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300" b="0" i="0" u="none" strike="noStrike" kern="1200" baseline="0" dirty="0">
                          <a:solidFill>
                            <a:schemeClr val="tx1"/>
                          </a:solidFill>
                          <a:latin typeface="+mn-lt"/>
                          <a:ea typeface="+mn-ea"/>
                          <a:cs typeface="+mn-cs"/>
                        </a:rPr>
                        <a:t>Returns </a:t>
                      </a:r>
                      <a:r>
                        <a:rPr lang="en-AU" sz="1300" b="0" i="1" u="none" strike="noStrike" kern="1200" baseline="0" dirty="0">
                          <a:solidFill>
                            <a:schemeClr val="tx1"/>
                          </a:solidFill>
                          <a:latin typeface="+mn-lt"/>
                          <a:ea typeface="+mn-ea"/>
                          <a:cs typeface="+mn-cs"/>
                        </a:rPr>
                        <a:t>e</a:t>
                      </a:r>
                      <a:r>
                        <a:rPr lang="en-AU" sz="1300" b="0" i="1" u="none" strike="noStrike" kern="1200" baseline="30000" dirty="0">
                          <a:solidFill>
                            <a:schemeClr val="tx1"/>
                          </a:solidFill>
                          <a:latin typeface="+mn-lt"/>
                          <a:ea typeface="+mn-ea"/>
                          <a:cs typeface="+mn-cs"/>
                        </a:rPr>
                        <a:t>x</a:t>
                      </a:r>
                      <a:endParaRPr lang="en-AU" sz="1300" baseline="300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1853786"/>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floor(x)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largest integer that is less than or equal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0604587"/>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hypot</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 y)</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length of a hypotenuse that extends from (0, 0)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 y</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6368770"/>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log(x)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natural logarithm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2982452"/>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log10(x)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base-10 logarithm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0244948"/>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radians(x)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Assuming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is an angle in degrees, the function returns the angle </a:t>
                      </a:r>
                      <a:r>
                        <a:rPr lang="en-AU" sz="1300" b="0" i="0" u="none" strike="noStrike" kern="1200" baseline="0" dirty="0">
                          <a:solidFill>
                            <a:schemeClr val="tx1"/>
                          </a:solidFill>
                          <a:latin typeface="+mn-lt"/>
                          <a:ea typeface="+mn-ea"/>
                          <a:cs typeface="+mn-cs"/>
                        </a:rPr>
                        <a:t>converted to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2458003"/>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sin(x)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418884"/>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sqrt(x)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square root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6375796"/>
                  </a:ext>
                </a:extLst>
              </a:tr>
              <a:tr h="21600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tan(x)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tangent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4723304"/>
                  </a:ext>
                </a:extLst>
              </a:tr>
            </a:tbl>
          </a:graphicData>
        </a:graphic>
      </p:graphicFrame>
    </p:spTree>
    <p:extLst>
      <p:ext uri="{BB962C8B-B14F-4D97-AF65-F5344CB8AC3E}">
        <p14:creationId xmlns:p14="http://schemas.microsoft.com/office/powerpoint/2010/main" val="3394554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9438E5F-C8E6-4D2D-AEDB-5F982B185528}"/>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(3 of 3)</a:t>
            </a:r>
            <a:endParaRPr lang="en-US" altLang="en-US" sz="2000" dirty="0"/>
          </a:p>
        </p:txBody>
      </p:sp>
      <p:sp>
        <p:nvSpPr>
          <p:cNvPr id="4" name="Content Placeholder 3">
            <a:extLst>
              <a:ext uri="{FF2B5EF4-FFF2-40B4-BE49-F238E27FC236}">
                <a16:creationId xmlns:a16="http://schemas.microsoft.com/office/drawing/2014/main" id="{990307D3-DD2A-4928-A0FB-1E38F083A15C}"/>
              </a:ext>
            </a:extLst>
          </p:cNvPr>
          <p:cNvSpPr>
            <a:spLocks noGrp="1"/>
          </p:cNvSpPr>
          <p:nvPr>
            <p:ph idx="1"/>
          </p:nvPr>
        </p:nvSpPr>
        <p:spPr/>
        <p:txBody>
          <a:bodyPr/>
          <a:lstStyle/>
          <a:p>
            <a:pPr>
              <a:defRPr/>
            </a:pPr>
            <a:r>
              <a:rPr lang="en-US" dirty="0"/>
              <a:t>The </a:t>
            </a:r>
            <a:r>
              <a:rPr lang="en-US" dirty="0">
                <a:latin typeface="Courier New" pitchFamily="49" charset="0"/>
                <a:cs typeface="Courier New" pitchFamily="49" charset="0"/>
              </a:rPr>
              <a:t>math</a:t>
            </a:r>
            <a:r>
              <a:rPr lang="en-US" dirty="0"/>
              <a:t> module defines variables </a:t>
            </a:r>
            <a:r>
              <a:rPr lang="en-US" dirty="0">
                <a:latin typeface="Courier New" pitchFamily="49" charset="0"/>
                <a:cs typeface="Courier New" pitchFamily="49" charset="0"/>
              </a:rPr>
              <a:t>pi</a:t>
            </a:r>
            <a:r>
              <a:rPr lang="en-US" dirty="0"/>
              <a:t> and </a:t>
            </a:r>
            <a:r>
              <a:rPr lang="en-US" dirty="0">
                <a:latin typeface="Courier New" pitchFamily="49" charset="0"/>
                <a:cs typeface="Courier New" pitchFamily="49" charset="0"/>
              </a:rPr>
              <a:t>e</a:t>
            </a:r>
            <a:r>
              <a:rPr lang="en-US" dirty="0"/>
              <a:t>, which are assigned the mathematical values for </a:t>
            </a:r>
            <a:r>
              <a:rPr lang="en-US" i="1" dirty="0"/>
              <a:t>pi</a:t>
            </a:r>
            <a:r>
              <a:rPr lang="en-US" dirty="0"/>
              <a:t> and </a:t>
            </a:r>
            <a:r>
              <a:rPr lang="en-US" i="1" dirty="0"/>
              <a:t>e</a:t>
            </a:r>
          </a:p>
          <a:p>
            <a:pPr lvl="1">
              <a:defRPr/>
            </a:pPr>
            <a:r>
              <a:rPr lang="en-US" dirty="0"/>
              <a:t>Can be used in equations that require these values, to get more accurate results</a:t>
            </a:r>
          </a:p>
          <a:p>
            <a:pPr>
              <a:defRPr/>
            </a:pPr>
            <a:r>
              <a:rPr lang="en-US" dirty="0"/>
              <a:t>Variables must also be called using the dot notation</a:t>
            </a:r>
          </a:p>
          <a:p>
            <a:pPr lvl="1">
              <a:defRPr/>
            </a:pPr>
            <a:r>
              <a:rPr lang="en-US" dirty="0"/>
              <a:t>Example: </a:t>
            </a:r>
          </a:p>
          <a:p>
            <a:pPr marL="457200" lvl="1" indent="279400">
              <a:buNone/>
              <a:defRPr/>
            </a:pPr>
            <a:r>
              <a:rPr lang="en-US" dirty="0" err="1">
                <a:latin typeface="Courier New" pitchFamily="49" charset="0"/>
                <a:cs typeface="Courier New" pitchFamily="49" charset="0"/>
              </a:rPr>
              <a:t>circle_area</a:t>
            </a:r>
            <a:r>
              <a:rPr lang="en-US" dirty="0">
                <a:latin typeface="Courier New" pitchFamily="49" charset="0"/>
                <a:cs typeface="Courier New" pitchFamily="49" charset="0"/>
              </a:rPr>
              <a:t> = </a:t>
            </a:r>
            <a:r>
              <a:rPr lang="en-US" dirty="0" err="1">
                <a:latin typeface="Courier New" pitchFamily="49" charset="0"/>
                <a:cs typeface="Courier New" pitchFamily="49" charset="0"/>
              </a:rPr>
              <a:t>math.pi</a:t>
            </a:r>
            <a:r>
              <a:rPr lang="en-US" dirty="0">
                <a:latin typeface="Courier New" pitchFamily="49" charset="0"/>
                <a:cs typeface="Courier New" pitchFamily="49" charset="0"/>
              </a:rPr>
              <a:t> * radius**2</a:t>
            </a:r>
            <a:endParaRPr lang="en-A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6C34A1C-B359-467A-8EC1-F6BBEC1E40A1}"/>
              </a:ext>
            </a:extLst>
          </p:cNvPr>
          <p:cNvSpPr>
            <a:spLocks noGrp="1" noChangeArrowheads="1"/>
          </p:cNvSpPr>
          <p:nvPr>
            <p:ph type="title"/>
          </p:nvPr>
        </p:nvSpPr>
        <p:spPr/>
        <p:txBody>
          <a:bodyPr/>
          <a:lstStyle/>
          <a:p>
            <a:r>
              <a:rPr lang="en-US" altLang="en-US" dirty="0"/>
              <a:t>Storing Functions in Modules</a:t>
            </a:r>
            <a:r>
              <a:rPr lang="en-US" altLang="en-US" sz="2000" b="0" dirty="0"/>
              <a:t> (1 of 2)</a:t>
            </a:r>
            <a:endParaRPr lang="en-US" altLang="en-US" sz="2000" dirty="0"/>
          </a:p>
        </p:txBody>
      </p:sp>
      <p:sp>
        <p:nvSpPr>
          <p:cNvPr id="58371" name="Content Placeholder 2">
            <a:extLst>
              <a:ext uri="{FF2B5EF4-FFF2-40B4-BE49-F238E27FC236}">
                <a16:creationId xmlns:a16="http://schemas.microsoft.com/office/drawing/2014/main" id="{BBC8B36B-82E3-40AB-AC47-44180F57364E}"/>
              </a:ext>
            </a:extLst>
          </p:cNvPr>
          <p:cNvSpPr>
            <a:spLocks noGrp="1" noChangeArrowheads="1"/>
          </p:cNvSpPr>
          <p:nvPr>
            <p:ph idx="1"/>
          </p:nvPr>
        </p:nvSpPr>
        <p:spPr/>
        <p:txBody>
          <a:bodyPr/>
          <a:lstStyle/>
          <a:p>
            <a:pPr>
              <a:buFontTx/>
              <a:buChar char="•"/>
            </a:pPr>
            <a:r>
              <a:rPr lang="en-US" altLang="en-US" dirty="0"/>
              <a:t>In large, complex programs, it is important to keep code organized</a:t>
            </a:r>
          </a:p>
          <a:p>
            <a:pPr>
              <a:buFontTx/>
              <a:buChar char="•"/>
            </a:pPr>
            <a:r>
              <a:rPr lang="en-US" altLang="en-US" u="sng" dirty="0"/>
              <a:t>Modularization</a:t>
            </a:r>
            <a:r>
              <a:rPr lang="en-US" altLang="en-US" dirty="0"/>
              <a:t>: grouping related functions in modules </a:t>
            </a:r>
          </a:p>
          <a:p>
            <a:pPr lvl="1"/>
            <a:r>
              <a:rPr lang="en-US" altLang="en-US" dirty="0"/>
              <a:t>Makes program easier to understand, test, and maintain</a:t>
            </a:r>
          </a:p>
          <a:p>
            <a:pPr lvl="1"/>
            <a:r>
              <a:rPr lang="en-US" altLang="en-US" dirty="0"/>
              <a:t>Make it easier to reuse code for multiple different programs</a:t>
            </a:r>
          </a:p>
          <a:p>
            <a:pPr lvl="2"/>
            <a:r>
              <a:rPr lang="en-US" altLang="en-US" dirty="0"/>
              <a:t>Import the module containing the required function to each program that needs it</a:t>
            </a:r>
          </a:p>
          <a:p>
            <a:pPr>
              <a:buFontTx/>
              <a:buChar char="•"/>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978D45F-BEF0-47F7-8005-545035FBAE70}"/>
              </a:ext>
            </a:extLst>
          </p:cNvPr>
          <p:cNvSpPr>
            <a:spLocks noGrp="1" noChangeArrowheads="1"/>
          </p:cNvSpPr>
          <p:nvPr>
            <p:ph type="title"/>
          </p:nvPr>
        </p:nvSpPr>
        <p:spPr/>
        <p:txBody>
          <a:bodyPr/>
          <a:lstStyle/>
          <a:p>
            <a:r>
              <a:rPr lang="en-US" altLang="en-US" dirty="0"/>
              <a:t>Storing Functions in Modules</a:t>
            </a:r>
            <a:r>
              <a:rPr lang="en-US" altLang="en-US" sz="2000" b="0" dirty="0"/>
              <a:t> (2 of 2)</a:t>
            </a:r>
            <a:endParaRPr lang="en-US" altLang="en-US" sz="2000" dirty="0"/>
          </a:p>
        </p:txBody>
      </p:sp>
      <p:sp>
        <p:nvSpPr>
          <p:cNvPr id="59395" name="Content Placeholder 2">
            <a:extLst>
              <a:ext uri="{FF2B5EF4-FFF2-40B4-BE49-F238E27FC236}">
                <a16:creationId xmlns:a16="http://schemas.microsoft.com/office/drawing/2014/main" id="{F784C1B7-77B3-42FE-8061-206AF8648F2D}"/>
              </a:ext>
            </a:extLst>
          </p:cNvPr>
          <p:cNvSpPr>
            <a:spLocks noGrp="1" noChangeArrowheads="1"/>
          </p:cNvSpPr>
          <p:nvPr>
            <p:ph idx="1"/>
          </p:nvPr>
        </p:nvSpPr>
        <p:spPr/>
        <p:txBody>
          <a:bodyPr/>
          <a:lstStyle/>
          <a:p>
            <a:pPr>
              <a:buFontTx/>
              <a:buChar char="•"/>
            </a:pPr>
            <a:r>
              <a:rPr lang="en-US" altLang="en-US" dirty="0"/>
              <a:t>Module is a file that contains Python code</a:t>
            </a:r>
          </a:p>
          <a:p>
            <a:pPr lvl="1"/>
            <a:r>
              <a:rPr lang="en-US" altLang="en-US" dirty="0"/>
              <a:t>Contains function definition but does not contain calls to the functions</a:t>
            </a:r>
          </a:p>
          <a:p>
            <a:pPr lvl="2"/>
            <a:r>
              <a:rPr lang="en-US" altLang="en-US" dirty="0"/>
              <a:t>Importing programs will call the functions</a:t>
            </a:r>
          </a:p>
          <a:p>
            <a:pPr>
              <a:buFontTx/>
              <a:buChar char="•"/>
            </a:pPr>
            <a:r>
              <a:rPr lang="en-US" altLang="en-US" dirty="0"/>
              <a:t>Rules for module names:</a:t>
            </a:r>
          </a:p>
          <a:p>
            <a:pPr lvl="1"/>
            <a:r>
              <a:rPr lang="en-US" altLang="en-US" dirty="0"/>
              <a:t>File name should end in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py</a:t>
            </a:r>
            <a:endParaRPr lang="en-US" altLang="en-US" dirty="0">
              <a:latin typeface="Courier New" panose="02070309020205020404" pitchFamily="49" charset="0"/>
              <a:cs typeface="Courier New" panose="02070309020205020404" pitchFamily="49" charset="0"/>
            </a:endParaRPr>
          </a:p>
          <a:p>
            <a:pPr lvl="1"/>
            <a:r>
              <a:rPr lang="en-US" altLang="en-US" dirty="0"/>
              <a:t>Cannot be the same as a Python keyword</a:t>
            </a:r>
          </a:p>
          <a:p>
            <a:pPr>
              <a:buFontTx/>
              <a:buChar char="•"/>
            </a:pPr>
            <a:r>
              <a:rPr lang="en-US" altLang="en-US" dirty="0"/>
              <a:t>Import module using </a:t>
            </a:r>
            <a:r>
              <a:rPr lang="en-US" altLang="en-US" dirty="0">
                <a:latin typeface="Courier New" panose="02070309020205020404" pitchFamily="49" charset="0"/>
                <a:cs typeface="Courier New" panose="02070309020205020404" pitchFamily="49" charset="0"/>
              </a:rPr>
              <a:t>import</a:t>
            </a:r>
            <a:r>
              <a:rPr lang="en-US" altLang="en-US" dirty="0"/>
              <a:t> statement</a:t>
            </a:r>
          </a:p>
          <a:p>
            <a:pPr>
              <a:buFontTx/>
              <a:buChar char="•"/>
            </a:pP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F2E1765-2A92-42EF-8685-915209E2F42A}"/>
              </a:ext>
            </a:extLst>
          </p:cNvPr>
          <p:cNvSpPr>
            <a:spLocks noGrp="1" noChangeArrowheads="1"/>
          </p:cNvSpPr>
          <p:nvPr>
            <p:ph type="title"/>
          </p:nvPr>
        </p:nvSpPr>
        <p:spPr/>
        <p:txBody>
          <a:bodyPr/>
          <a:lstStyle/>
          <a:p>
            <a:r>
              <a:rPr lang="en-US" altLang="en-US"/>
              <a:t>Menu Driven Programs</a:t>
            </a:r>
          </a:p>
        </p:txBody>
      </p:sp>
      <p:sp>
        <p:nvSpPr>
          <p:cNvPr id="60419" name="Content Placeholder 2">
            <a:extLst>
              <a:ext uri="{FF2B5EF4-FFF2-40B4-BE49-F238E27FC236}">
                <a16:creationId xmlns:a16="http://schemas.microsoft.com/office/drawing/2014/main" id="{16FE06D7-B981-4B8A-862B-A5516C50D843}"/>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Menu-driven program</a:t>
            </a:r>
            <a:r>
              <a:rPr lang="en-US" altLang="en-US" dirty="0">
                <a:cs typeface="Courier New" panose="02070309020205020404" pitchFamily="49" charset="0"/>
              </a:rPr>
              <a:t>: displays a list of operations on the screen, allowing user to select the desired operation</a:t>
            </a:r>
          </a:p>
          <a:p>
            <a:pPr lvl="1" eaLnBrk="1" hangingPunct="1"/>
            <a:r>
              <a:rPr lang="en-US" altLang="en-US" dirty="0">
                <a:cs typeface="Courier New" panose="02070309020205020404" pitchFamily="49" charset="0"/>
              </a:rPr>
              <a:t>List of operations displayed on the screen is called a </a:t>
            </a:r>
            <a:r>
              <a:rPr lang="en-US" altLang="en-US" i="1" dirty="0">
                <a:cs typeface="Courier New" panose="02070309020205020404" pitchFamily="49" charset="0"/>
              </a:rPr>
              <a:t>menu</a:t>
            </a:r>
          </a:p>
          <a:p>
            <a:pPr eaLnBrk="1" hangingPunct="1">
              <a:buFontTx/>
              <a:buChar char="•"/>
            </a:pPr>
            <a:r>
              <a:rPr lang="en-US" altLang="en-US" dirty="0">
                <a:cs typeface="Courier New" panose="02070309020205020404" pitchFamily="49" charset="0"/>
              </a:rPr>
              <a:t>Program uses a decision structure to determine the selected menu option and required operation</a:t>
            </a:r>
          </a:p>
          <a:p>
            <a:pPr lvl="1" eaLnBrk="1" hangingPunct="1"/>
            <a:r>
              <a:rPr lang="en-US" altLang="en-US" dirty="0">
                <a:cs typeface="Courier New" panose="02070309020205020404" pitchFamily="49" charset="0"/>
              </a:rPr>
              <a:t>Typically repeats until the user quits</a:t>
            </a:r>
          </a:p>
          <a:p>
            <a:pPr>
              <a:buFontTx/>
              <a:buChar char="•"/>
            </a:pP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F2BC-358A-4489-BCAB-B0E6EBDA4599}"/>
              </a:ext>
            </a:extLst>
          </p:cNvPr>
          <p:cNvSpPr>
            <a:spLocks noGrp="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(1 of 3)</a:t>
            </a:r>
            <a:endParaRPr lang="en-AU" sz="2000" dirty="0"/>
          </a:p>
        </p:txBody>
      </p:sp>
      <p:sp>
        <p:nvSpPr>
          <p:cNvPr id="3" name="Content Placeholder 2">
            <a:extLst>
              <a:ext uri="{FF2B5EF4-FFF2-40B4-BE49-F238E27FC236}">
                <a16:creationId xmlns:a16="http://schemas.microsoft.com/office/drawing/2014/main" id="{4FE2F08F-DF87-48B6-B5A5-C47A2A9DA574}"/>
              </a:ext>
            </a:extLst>
          </p:cNvPr>
          <p:cNvSpPr>
            <a:spLocks noGrp="1"/>
          </p:cNvSpPr>
          <p:nvPr>
            <p:ph idx="1"/>
          </p:nvPr>
        </p:nvSpPr>
        <p:spPr>
          <a:xfrm>
            <a:off x="457200" y="1600200"/>
            <a:ext cx="8229600" cy="4648200"/>
          </a:xfrm>
        </p:spPr>
        <p:txBody>
          <a:bodyPr/>
          <a:lstStyle/>
          <a:p>
            <a:r>
              <a:rPr lang="en-US" dirty="0"/>
              <a:t>It is possible to create a module that can be run as a standalone program or imported into another program</a:t>
            </a:r>
            <a:br>
              <a:rPr lang="en-US" dirty="0"/>
            </a:br>
            <a:endParaRPr lang="en-US" dirty="0"/>
          </a:p>
          <a:p>
            <a:r>
              <a:rPr lang="en-US" dirty="0"/>
              <a:t>Suppose </a:t>
            </a:r>
            <a:r>
              <a:rPr lang="en-US" i="1" dirty="0"/>
              <a:t>Program A</a:t>
            </a:r>
            <a:r>
              <a:rPr lang="en-US" dirty="0"/>
              <a:t> defines several functions that you want to use in </a:t>
            </a:r>
            <a:r>
              <a:rPr lang="en-US" i="1" dirty="0"/>
              <a:t>Program B</a:t>
            </a:r>
            <a:br>
              <a:rPr lang="en-US" dirty="0"/>
            </a:br>
            <a:endParaRPr lang="en-US" dirty="0"/>
          </a:p>
          <a:p>
            <a:r>
              <a:rPr lang="en-US" dirty="0"/>
              <a:t>So, you import </a:t>
            </a:r>
            <a:r>
              <a:rPr lang="en-US" i="1" dirty="0"/>
              <a:t>Program A</a:t>
            </a:r>
            <a:r>
              <a:rPr lang="en-US" dirty="0"/>
              <a:t> into </a:t>
            </a:r>
            <a:r>
              <a:rPr lang="en-US" i="1" dirty="0"/>
              <a:t>Program B</a:t>
            </a:r>
            <a:br>
              <a:rPr lang="en-US" dirty="0"/>
            </a:br>
            <a:endParaRPr lang="en-US" dirty="0"/>
          </a:p>
          <a:p>
            <a:r>
              <a:rPr lang="en-US" dirty="0"/>
              <a:t>However, you do not want </a:t>
            </a:r>
            <a:r>
              <a:rPr lang="en-US" i="1" dirty="0"/>
              <a:t>Program A</a:t>
            </a:r>
            <a:r>
              <a:rPr lang="en-US" dirty="0"/>
              <a:t> to execute its main function when you import it</a:t>
            </a:r>
            <a:endParaRPr lang="en-AU" dirty="0"/>
          </a:p>
        </p:txBody>
      </p:sp>
    </p:spTree>
    <p:extLst>
      <p:ext uri="{BB962C8B-B14F-4D97-AF65-F5344CB8AC3E}">
        <p14:creationId xmlns:p14="http://schemas.microsoft.com/office/powerpoint/2010/main" val="1674146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CB3250D-D329-46B3-8FC2-B5553BAD74DC}"/>
              </a:ext>
            </a:extLst>
          </p:cNvPr>
          <p:cNvSpPr>
            <a:spLocks noGrp="1" noChangeArrowheads="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(2 of 3)</a:t>
            </a:r>
            <a:endParaRPr lang="en-US" altLang="en-US" sz="2000" dirty="0"/>
          </a:p>
        </p:txBody>
      </p:sp>
      <p:sp>
        <p:nvSpPr>
          <p:cNvPr id="3" name="Content Placeholder 2">
            <a:extLst>
              <a:ext uri="{FF2B5EF4-FFF2-40B4-BE49-F238E27FC236}">
                <a16:creationId xmlns:a16="http://schemas.microsoft.com/office/drawing/2014/main" id="{4F0F9148-71E5-4033-A3DE-AFBCE77A85D2}"/>
              </a:ext>
            </a:extLst>
          </p:cNvPr>
          <p:cNvSpPr>
            <a:spLocks noGrp="1"/>
          </p:cNvSpPr>
          <p:nvPr>
            <p:ph idx="1"/>
          </p:nvPr>
        </p:nvSpPr>
        <p:spPr/>
        <p:txBody>
          <a:bodyPr/>
          <a:lstStyle/>
          <a:p>
            <a:r>
              <a:rPr lang="en-US" dirty="0"/>
              <a:t>In the aforementioned scenario, you write each module so it executes its </a:t>
            </a:r>
            <a:r>
              <a:rPr lang="en-US" dirty="0">
                <a:latin typeface="Courier New" panose="02070309020205020404" pitchFamily="49" charset="0"/>
                <a:cs typeface="Courier New" panose="02070309020205020404" pitchFamily="49" charset="0"/>
              </a:rPr>
              <a:t>main</a:t>
            </a:r>
            <a:r>
              <a:rPr lang="en-US" dirty="0"/>
              <a:t> function only when the module is being run as the main program</a:t>
            </a:r>
          </a:p>
          <a:p>
            <a:pPr lvl="1"/>
            <a:r>
              <a:rPr lang="en-US" sz="2300" dirty="0"/>
              <a:t>When a source code file is loaded into the Python interpreter, a special variable called </a:t>
            </a:r>
            <a:r>
              <a:rPr lang="en-US" sz="2300" dirty="0">
                <a:latin typeface="Courier New" panose="02070309020205020404" pitchFamily="49" charset="0"/>
                <a:cs typeface="Courier New" panose="02070309020205020404" pitchFamily="49" charset="0"/>
              </a:rPr>
              <a:t>__name__</a:t>
            </a:r>
            <a:r>
              <a:rPr lang="en-US" sz="2300" dirty="0"/>
              <a:t> is created</a:t>
            </a:r>
          </a:p>
          <a:p>
            <a:pPr lvl="1"/>
            <a:r>
              <a:rPr lang="en-US" sz="2300" dirty="0"/>
              <a:t>If the source code file has been imported as a module, the </a:t>
            </a:r>
            <a:r>
              <a:rPr lang="en-US" sz="2300" dirty="0">
                <a:latin typeface="Courier New" panose="02070309020205020404" pitchFamily="49" charset="0"/>
                <a:cs typeface="Courier New" panose="02070309020205020404" pitchFamily="49" charset="0"/>
              </a:rPr>
              <a:t>__name__</a:t>
            </a:r>
            <a:r>
              <a:rPr lang="en-US" sz="2300" dirty="0"/>
              <a:t> variable will be set to the name of the module.</a:t>
            </a:r>
          </a:p>
          <a:p>
            <a:pPr lvl="1"/>
            <a:r>
              <a:rPr lang="en-US" sz="2300" dirty="0"/>
              <a:t>If the source code file is being executed as the main program, the </a:t>
            </a:r>
            <a:r>
              <a:rPr lang="en-US" sz="2300" dirty="0">
                <a:latin typeface="Courier New" panose="02070309020205020404" pitchFamily="49" charset="0"/>
                <a:cs typeface="Courier New" panose="02070309020205020404" pitchFamily="49" charset="0"/>
              </a:rPr>
              <a:t>__name__ </a:t>
            </a:r>
            <a:r>
              <a:rPr lang="en-US" sz="2300" dirty="0"/>
              <a:t>variable will be set to the value '</a:t>
            </a:r>
            <a:r>
              <a:rPr lang="en-US" sz="2300" dirty="0">
                <a:latin typeface="Courier New" panose="02070309020205020404" pitchFamily="49" charset="0"/>
                <a:cs typeface="Courier New" panose="02070309020205020404" pitchFamily="49" charset="0"/>
              </a:rPr>
              <a:t>__main__</a:t>
            </a:r>
            <a:r>
              <a:rPr lang="en-US" sz="2300" dirty="0"/>
              <a:t>'.</a:t>
            </a:r>
            <a:endParaRPr lang="en-AU" sz="2300" dirty="0"/>
          </a:p>
        </p:txBody>
      </p:sp>
    </p:spTree>
    <p:extLst>
      <p:ext uri="{BB962C8B-B14F-4D97-AF65-F5344CB8AC3E}">
        <p14:creationId xmlns:p14="http://schemas.microsoft.com/office/powerpoint/2010/main" val="18378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865E63-AEA2-4F00-B170-FCB8BB55F24D}"/>
              </a:ext>
            </a:extLst>
          </p:cNvPr>
          <p:cNvSpPr>
            <a:spLocks noGrp="1"/>
          </p:cNvSpPr>
          <p:nvPr>
            <p:ph type="title"/>
          </p:nvPr>
        </p:nvSpPr>
        <p:spPr/>
        <p:txBody>
          <a:bodyPr/>
          <a:lstStyle/>
          <a:p>
            <a:r>
              <a:rPr lang="en-US" altLang="en-US" dirty="0"/>
              <a:t>Benefits of Modularizing a Program with Functions</a:t>
            </a:r>
            <a:endParaRPr lang="en-AU" dirty="0"/>
          </a:p>
        </p:txBody>
      </p:sp>
      <p:sp>
        <p:nvSpPr>
          <p:cNvPr id="5" name="Content Placeholder 4">
            <a:extLst>
              <a:ext uri="{FF2B5EF4-FFF2-40B4-BE49-F238E27FC236}">
                <a16:creationId xmlns:a16="http://schemas.microsoft.com/office/drawing/2014/main" id="{281155A2-E91C-4C88-BED2-CB996C7CED3A}"/>
              </a:ext>
            </a:extLst>
          </p:cNvPr>
          <p:cNvSpPr>
            <a:spLocks noGrp="1"/>
          </p:cNvSpPr>
          <p:nvPr>
            <p:ph idx="1"/>
          </p:nvPr>
        </p:nvSpPr>
        <p:spPr/>
        <p:txBody>
          <a:bodyPr/>
          <a:lstStyle/>
          <a:p>
            <a:pPr>
              <a:buFontTx/>
              <a:buChar char="•"/>
            </a:pPr>
            <a:r>
              <a:rPr lang="en-US" altLang="en-US" dirty="0"/>
              <a:t>The benefits of using functions include:</a:t>
            </a:r>
          </a:p>
          <a:p>
            <a:pPr lvl="1"/>
            <a:r>
              <a:rPr lang="en-US" altLang="en-US" dirty="0"/>
              <a:t>Simpler code</a:t>
            </a:r>
          </a:p>
          <a:p>
            <a:pPr lvl="1"/>
            <a:r>
              <a:rPr lang="en-US" altLang="en-US" dirty="0"/>
              <a:t>Code reuse</a:t>
            </a:r>
          </a:p>
          <a:p>
            <a:pPr lvl="2"/>
            <a:r>
              <a:rPr lang="en-US" altLang="en-US" dirty="0"/>
              <a:t>write the code once and call it multiple times </a:t>
            </a:r>
          </a:p>
          <a:p>
            <a:pPr lvl="1"/>
            <a:r>
              <a:rPr lang="en-US" altLang="en-US" dirty="0"/>
              <a:t>Better testing and debugging </a:t>
            </a:r>
          </a:p>
          <a:p>
            <a:pPr lvl="2"/>
            <a:r>
              <a:rPr lang="en-US" altLang="en-US" dirty="0"/>
              <a:t>Can test and debug each function individually</a:t>
            </a:r>
          </a:p>
          <a:p>
            <a:pPr lvl="1"/>
            <a:r>
              <a:rPr lang="en-US" altLang="en-US" dirty="0"/>
              <a:t>Faster development</a:t>
            </a:r>
          </a:p>
          <a:p>
            <a:pPr lvl="1"/>
            <a:r>
              <a:rPr lang="en-US" altLang="en-US" dirty="0"/>
              <a:t>Easier facilitation of teamwork</a:t>
            </a:r>
          </a:p>
          <a:p>
            <a:pPr lvl="2"/>
            <a:r>
              <a:rPr lang="en-US" altLang="en-US" dirty="0"/>
              <a:t>Different team members can write different functions</a:t>
            </a:r>
            <a:endParaRPr lang="en-A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6950E432-5DD6-479B-8DC8-D41070B09860}"/>
              </a:ext>
            </a:extLst>
          </p:cNvPr>
          <p:cNvSpPr>
            <a:spLocks noGrp="1" noChangeArrowheads="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(3 of 3)</a:t>
            </a:r>
            <a:endParaRPr lang="en-US" altLang="en-US" sz="2000" dirty="0"/>
          </a:p>
        </p:txBody>
      </p:sp>
      <p:sp>
        <p:nvSpPr>
          <p:cNvPr id="58371" name="Content Placeholder 2">
            <a:extLst>
              <a:ext uri="{FF2B5EF4-FFF2-40B4-BE49-F238E27FC236}">
                <a16:creationId xmlns:a16="http://schemas.microsoft.com/office/drawing/2014/main" id="{FEC1F07C-F99D-4290-9C76-AD422D47770E}"/>
              </a:ext>
            </a:extLst>
          </p:cNvPr>
          <p:cNvSpPr>
            <a:spLocks noGrp="1"/>
          </p:cNvSpPr>
          <p:nvPr>
            <p:ph idx="1"/>
          </p:nvPr>
        </p:nvSpPr>
        <p:spPr>
          <a:xfrm>
            <a:off x="457200" y="1600201"/>
            <a:ext cx="8229600" cy="1219200"/>
          </a:xfrm>
        </p:spPr>
        <p:txBody>
          <a:bodyPr/>
          <a:lstStyle/>
          <a:p>
            <a:pPr>
              <a:buFontTx/>
              <a:buChar char="•"/>
              <a:defRPr/>
            </a:pPr>
            <a:r>
              <a:rPr lang="en-US" dirty="0"/>
              <a:t>To prevent the </a:t>
            </a:r>
            <a:r>
              <a:rPr lang="en-US" dirty="0">
                <a:latin typeface="Courier New" panose="02070309020205020404" pitchFamily="49" charset="0"/>
                <a:cs typeface="Courier New" panose="02070309020205020404" pitchFamily="49" charset="0"/>
              </a:rPr>
              <a:t>main</a:t>
            </a:r>
            <a:r>
              <a:rPr lang="en-US" dirty="0"/>
              <a:t> function from being executed when the file is imported as a module, you can conditionally execute </a:t>
            </a:r>
            <a:r>
              <a:rPr lang="en-US" dirty="0">
                <a:latin typeface="Courier New" panose="02070309020205020404" pitchFamily="49" charset="0"/>
                <a:cs typeface="Courier New" panose="02070309020205020404" pitchFamily="49" charset="0"/>
              </a:rPr>
              <a:t>main</a:t>
            </a:r>
          </a:p>
          <a:p>
            <a:pPr marL="0" indent="0">
              <a:buFont typeface="Arial" panose="020B0604020202020204" pitchFamily="34" charset="0"/>
              <a:buNone/>
              <a:defRPr/>
            </a:pPr>
            <a:endParaRPr lang="en-US" altLang="en-US" sz="2400" dirty="0"/>
          </a:p>
        </p:txBody>
      </p:sp>
      <p:sp>
        <p:nvSpPr>
          <p:cNvPr id="63492" name="TextBox 1">
            <a:extLst>
              <a:ext uri="{FF2B5EF4-FFF2-40B4-BE49-F238E27FC236}">
                <a16:creationId xmlns:a16="http://schemas.microsoft.com/office/drawing/2014/main" id="{5E6CACB6-0831-46C3-88BA-6FBCCDF75778}"/>
              </a:ext>
            </a:extLst>
          </p:cNvPr>
          <p:cNvSpPr txBox="1">
            <a:spLocks noChangeArrowheads="1"/>
          </p:cNvSpPr>
          <p:nvPr/>
        </p:nvSpPr>
        <p:spPr bwMode="auto">
          <a:xfrm>
            <a:off x="914400" y="3048000"/>
            <a:ext cx="5410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main():</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endParaRPr lang="en-US" altLang="en-US" sz="1800" b="0" dirty="0">
              <a:latin typeface="Courier New" panose="02070309020205020404" pitchFamily="49" charset="0"/>
              <a:cs typeface="Courier New" panose="02070309020205020404" pitchFamily="49" charset="0"/>
            </a:endParaRP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def </a:t>
            </a:r>
            <a:r>
              <a:rPr lang="en-US" altLang="en-US" sz="1800" b="0" dirty="0" err="1">
                <a:latin typeface="Courier New" panose="02070309020205020404" pitchFamily="49" charset="0"/>
                <a:cs typeface="Courier New" panose="02070309020205020404" pitchFamily="49" charset="0"/>
              </a:rPr>
              <a:t>my_function</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endParaRPr lang="en-US" altLang="en-US" sz="1800" b="0" dirty="0">
              <a:latin typeface="Courier New" panose="02070309020205020404" pitchFamily="49" charset="0"/>
              <a:cs typeface="Courier New" panose="02070309020205020404" pitchFamily="49" charset="0"/>
            </a:endParaRP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if __name__ == '__main__':</a:t>
            </a:r>
          </a:p>
          <a:p>
            <a:pPr>
              <a:spcBef>
                <a:spcPct val="0"/>
              </a:spcBef>
              <a:buFontTx/>
              <a:buNone/>
            </a:pPr>
            <a:r>
              <a:rPr lang="en-US" altLang="en-US" sz="1800" b="0" dirty="0">
                <a:latin typeface="Courier New" panose="02070309020205020404" pitchFamily="49" charset="0"/>
                <a:cs typeface="Courier New" panose="02070309020205020404" pitchFamily="49" charset="0"/>
              </a:rPr>
              <a:t>    main()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16AABCC-8663-4C04-8776-1AF22558621F}"/>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(1 of 6)</a:t>
            </a:r>
            <a:endParaRPr lang="en-US" altLang="en-US" sz="2000" dirty="0"/>
          </a:p>
        </p:txBody>
      </p:sp>
      <p:sp>
        <p:nvSpPr>
          <p:cNvPr id="64515" name="Content Placeholder 2">
            <a:extLst>
              <a:ext uri="{FF2B5EF4-FFF2-40B4-BE49-F238E27FC236}">
                <a16:creationId xmlns:a16="http://schemas.microsoft.com/office/drawing/2014/main" id="{397624BF-1FD2-4320-B296-98BEB1E64B3D}"/>
              </a:ext>
            </a:extLst>
          </p:cNvPr>
          <p:cNvSpPr>
            <a:spLocks noGrp="1" noChangeArrowheads="1"/>
          </p:cNvSpPr>
          <p:nvPr>
            <p:ph idx="1"/>
          </p:nvPr>
        </p:nvSpPr>
        <p:spPr/>
        <p:txBody>
          <a:bodyPr/>
          <a:lstStyle/>
          <a:p>
            <a:pPr>
              <a:buFontTx/>
              <a:buChar char="•"/>
            </a:pPr>
            <a:r>
              <a:rPr lang="en-US" altLang="en-US" dirty="0"/>
              <a:t>Commonly needed turtle graphics operations can be stored in functions and then called whenever needed. </a:t>
            </a:r>
          </a:p>
          <a:p>
            <a:pPr>
              <a:buFontTx/>
              <a:buChar char="•"/>
            </a:pPr>
            <a:r>
              <a:rPr lang="en-US" altLang="en-US" dirty="0"/>
              <a:t>For example, the following function draws a square. The parameters specify the location, width, and color.</a:t>
            </a:r>
          </a:p>
        </p:txBody>
      </p:sp>
      <p:sp>
        <p:nvSpPr>
          <p:cNvPr id="64516" name="TextBox 1">
            <a:extLst>
              <a:ext uri="{FF2B5EF4-FFF2-40B4-BE49-F238E27FC236}">
                <a16:creationId xmlns:a16="http://schemas.microsoft.com/office/drawing/2014/main" id="{BF0C2ACF-337A-414D-B713-D632A76EFFF9}"/>
              </a:ext>
            </a:extLst>
          </p:cNvPr>
          <p:cNvSpPr txBox="1">
            <a:spLocks noChangeArrowheads="1"/>
          </p:cNvSpPr>
          <p:nvPr/>
        </p:nvSpPr>
        <p:spPr bwMode="auto">
          <a:xfrm>
            <a:off x="1676400" y="3657600"/>
            <a:ext cx="65532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def square(x, y, width,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turtle.penup</a:t>
            </a:r>
            <a:r>
              <a:rPr lang="en-US" altLang="en-US" sz="1600" b="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(x, y)         # Move to (X,Y)</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turtle.fillcolor</a:t>
            </a:r>
            <a:r>
              <a:rPr lang="en-US" altLang="en-US" sz="1600" b="0" dirty="0">
                <a:latin typeface="Courier New" panose="02070309020205020404" pitchFamily="49" charset="0"/>
                <a:cs typeface="Courier New" panose="02070309020205020404" pitchFamily="49" charset="0"/>
              </a:rPr>
              <a:t>(color)   # Set the fill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turtle.pendown</a:t>
            </a:r>
            <a:r>
              <a:rPr lang="en-US" altLang="en-US" sz="1600" b="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turtle.begin_fill</a:t>
            </a:r>
            <a:r>
              <a:rPr lang="en-US" altLang="en-US" sz="1600" b="0" dirty="0">
                <a:latin typeface="Courier New" panose="02070309020205020404" pitchFamily="49" charset="0"/>
                <a:cs typeface="Courier New" panose="02070309020205020404" pitchFamily="49" charset="0"/>
              </a:rPr>
              <a:t>()       # Start filling</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for count in range(4):    # Draw a square</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turtle.forward</a:t>
            </a:r>
            <a:r>
              <a:rPr lang="en-US" altLang="en-US" sz="1600" b="0" dirty="0">
                <a:latin typeface="Courier New" panose="02070309020205020404" pitchFamily="49" charset="0"/>
                <a:cs typeface="Courier New" panose="02070309020205020404" pitchFamily="49" charset="0"/>
              </a:rPr>
              <a:t>(width)</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turtle.left</a:t>
            </a:r>
            <a:r>
              <a:rPr lang="en-US" altLang="en-US" sz="1600" b="0" dirty="0">
                <a:latin typeface="Courier New" panose="02070309020205020404" pitchFamily="49" charset="0"/>
                <a:cs typeface="Courier New" panose="02070309020205020404" pitchFamily="49" charset="0"/>
              </a:rPr>
              <a:t>(90)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turtle.end_fill</a:t>
            </a:r>
            <a:r>
              <a:rPr lang="en-US" altLang="en-US" sz="1600" b="0" dirty="0">
                <a:latin typeface="Courier New" panose="02070309020205020404" pitchFamily="49" charset="0"/>
                <a:cs typeface="Courier New" panose="02070309020205020404" pitchFamily="49" charset="0"/>
              </a:rPr>
              <a:t>()         # End filling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A1306D94-C870-4344-BD9D-4D8313F0A4CC}"/>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(2 of 6)</a:t>
            </a:r>
            <a:endParaRPr lang="en-US" altLang="en-US" sz="2000" dirty="0"/>
          </a:p>
        </p:txBody>
      </p:sp>
      <p:sp>
        <p:nvSpPr>
          <p:cNvPr id="65539" name="Content Placeholder 2">
            <a:extLst>
              <a:ext uri="{FF2B5EF4-FFF2-40B4-BE49-F238E27FC236}">
                <a16:creationId xmlns:a16="http://schemas.microsoft.com/office/drawing/2014/main" id="{EC135D91-BE3C-4489-8C10-0C63E3C9B63F}"/>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square</a:t>
            </a:r>
            <a:r>
              <a:rPr lang="en-US" altLang="en-US" dirty="0"/>
              <a:t> function to draw three squares:</a:t>
            </a:r>
          </a:p>
        </p:txBody>
      </p:sp>
      <p:sp>
        <p:nvSpPr>
          <p:cNvPr id="65540" name="TextBox 1">
            <a:extLst>
              <a:ext uri="{FF2B5EF4-FFF2-40B4-BE49-F238E27FC236}">
                <a16:creationId xmlns:a16="http://schemas.microsoft.com/office/drawing/2014/main" id="{BA97568B-E313-42D6-B84B-630F63DFC9E0}"/>
              </a:ext>
            </a:extLst>
          </p:cNvPr>
          <p:cNvSpPr txBox="1">
            <a:spLocks noChangeArrowheads="1"/>
          </p:cNvSpPr>
          <p:nvPr/>
        </p:nvSpPr>
        <p:spPr bwMode="auto">
          <a:xfrm>
            <a:off x="759907" y="3657401"/>
            <a:ext cx="441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square(100, 0, 50, 'red')</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square(-150, -100, 200, 'blue')</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square(-200, 150, 75, 'green')</a:t>
            </a:r>
          </a:p>
        </p:txBody>
      </p:sp>
      <p:pic>
        <p:nvPicPr>
          <p:cNvPr id="65541" name="Picture 4" descr="Three squares of different sizes.">
            <a:extLst>
              <a:ext uri="{FF2B5EF4-FFF2-40B4-BE49-F238E27FC236}">
                <a16:creationId xmlns:a16="http://schemas.microsoft.com/office/drawing/2014/main" id="{64A714B8-F926-4E35-8209-7D264F325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27413"/>
            <a:ext cx="2763838"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DB690C1-8EBD-4B9A-B9AB-07367C336B9C}"/>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(3 of 6)</a:t>
            </a:r>
            <a:endParaRPr lang="en-US" altLang="en-US" sz="2000" dirty="0"/>
          </a:p>
        </p:txBody>
      </p:sp>
      <p:sp>
        <p:nvSpPr>
          <p:cNvPr id="66563" name="Content Placeholder 2">
            <a:extLst>
              <a:ext uri="{FF2B5EF4-FFF2-40B4-BE49-F238E27FC236}">
                <a16:creationId xmlns:a16="http://schemas.microsoft.com/office/drawing/2014/main" id="{C38510BF-67C5-4AAD-B623-91AD5B38BE90}"/>
              </a:ext>
            </a:extLst>
          </p:cNvPr>
          <p:cNvSpPr>
            <a:spLocks noGrp="1" noChangeArrowheads="1"/>
          </p:cNvSpPr>
          <p:nvPr>
            <p:ph idx="1"/>
          </p:nvPr>
        </p:nvSpPr>
        <p:spPr/>
        <p:txBody>
          <a:bodyPr/>
          <a:lstStyle/>
          <a:p>
            <a:pPr>
              <a:buFontTx/>
              <a:buChar char="•"/>
            </a:pPr>
            <a:r>
              <a:rPr lang="en-US" altLang="en-US" dirty="0"/>
              <a:t>The following function draws a circle. The parameters specify the location, radius, and color.</a:t>
            </a:r>
          </a:p>
        </p:txBody>
      </p:sp>
      <p:sp>
        <p:nvSpPr>
          <p:cNvPr id="66564" name="TextBox 1">
            <a:extLst>
              <a:ext uri="{FF2B5EF4-FFF2-40B4-BE49-F238E27FC236}">
                <a16:creationId xmlns:a16="http://schemas.microsoft.com/office/drawing/2014/main" id="{C2676EBB-6F01-48D5-B72E-B62A6B3FA6B0}"/>
              </a:ext>
            </a:extLst>
          </p:cNvPr>
          <p:cNvSpPr txBox="1">
            <a:spLocks noChangeArrowheads="1"/>
          </p:cNvSpPr>
          <p:nvPr/>
        </p:nvSpPr>
        <p:spPr bwMode="auto">
          <a:xfrm>
            <a:off x="1295400" y="2971800"/>
            <a:ext cx="6553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def circle(x, y, radius, color):</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turtle.penup()             # Raise the pen</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turtle.goto(x, y - radius) # Position the turtle</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turtle.fillcolor(color)    # Set the fill color</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turtle.pendown()           # Lower the pen</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turtle.begin_fill()        # Start filling</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turtle.circle(radius)      # Draw a circle</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turtle.end_fill()          # End filling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CCBE886-278A-4ABC-B506-2C174D67B767}"/>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(4 of 6)</a:t>
            </a:r>
            <a:endParaRPr lang="en-US" altLang="en-US" sz="2000" dirty="0"/>
          </a:p>
        </p:txBody>
      </p:sp>
      <p:sp>
        <p:nvSpPr>
          <p:cNvPr id="67587" name="Content Placeholder 2">
            <a:extLst>
              <a:ext uri="{FF2B5EF4-FFF2-40B4-BE49-F238E27FC236}">
                <a16:creationId xmlns:a16="http://schemas.microsoft.com/office/drawing/2014/main" id="{B9BB81C0-EBEC-4D4D-BC3F-1A7C526CA3FA}"/>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circle</a:t>
            </a:r>
            <a:r>
              <a:rPr lang="en-US" altLang="en-US" dirty="0"/>
              <a:t> function to draw three circles:</a:t>
            </a:r>
          </a:p>
        </p:txBody>
      </p:sp>
      <p:sp>
        <p:nvSpPr>
          <p:cNvPr id="67588" name="TextBox 1">
            <a:extLst>
              <a:ext uri="{FF2B5EF4-FFF2-40B4-BE49-F238E27FC236}">
                <a16:creationId xmlns:a16="http://schemas.microsoft.com/office/drawing/2014/main" id="{2926C195-D7F9-4025-AE21-7B9A355BF43E}"/>
              </a:ext>
            </a:extLst>
          </p:cNvPr>
          <p:cNvSpPr txBox="1">
            <a:spLocks noChangeArrowheads="1"/>
          </p:cNvSpPr>
          <p:nvPr/>
        </p:nvSpPr>
        <p:spPr bwMode="auto">
          <a:xfrm>
            <a:off x="990600" y="3575050"/>
            <a:ext cx="441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(0, 0, 100, '</a:t>
            </a:r>
            <a:r>
              <a:rPr lang="fr-FR" altLang="en-US" sz="1600" b="0" dirty="0" err="1">
                <a:latin typeface="Courier New" panose="02070309020205020404" pitchFamily="49" charset="0"/>
                <a:cs typeface="Courier New" panose="02070309020205020404" pitchFamily="49" charset="0"/>
              </a:rPr>
              <a:t>red</a:t>
            </a:r>
            <a:r>
              <a:rPr lang="fr-FR" altLang="en-US" sz="1600" b="0" dirty="0">
                <a:latin typeface="Courier New" panose="02070309020205020404" pitchFamily="49" charset="0"/>
                <a:cs typeface="Courier New" panose="02070309020205020404" pitchFamily="49" charset="0"/>
              </a:rPr>
              <a:t>')</a:t>
            </a:r>
          </a:p>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(-150, -75, 50, '</a:t>
            </a:r>
            <a:r>
              <a:rPr lang="fr-FR" altLang="en-US" sz="1600" b="0" dirty="0" err="1">
                <a:latin typeface="Courier New" panose="02070309020205020404" pitchFamily="49" charset="0"/>
                <a:cs typeface="Courier New" panose="02070309020205020404" pitchFamily="49" charset="0"/>
              </a:rPr>
              <a:t>blue</a:t>
            </a:r>
            <a:r>
              <a:rPr lang="fr-FR" altLang="en-US" sz="1600" b="0" dirty="0">
                <a:latin typeface="Courier New" panose="02070309020205020404" pitchFamily="49" charset="0"/>
                <a:cs typeface="Courier New" panose="02070309020205020404" pitchFamily="49" charset="0"/>
              </a:rPr>
              <a:t>')</a:t>
            </a:r>
          </a:p>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(-200, 150, 75, 'green')</a:t>
            </a:r>
          </a:p>
        </p:txBody>
      </p:sp>
      <p:pic>
        <p:nvPicPr>
          <p:cNvPr id="67589" name="Picture 5" descr="Three circles of different sizes.">
            <a:extLst>
              <a:ext uri="{FF2B5EF4-FFF2-40B4-BE49-F238E27FC236}">
                <a16:creationId xmlns:a16="http://schemas.microsoft.com/office/drawing/2014/main" id="{20773463-3788-494E-B2F0-7FD414079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638" y="2895600"/>
            <a:ext cx="24638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58537D3C-3C88-4F59-B870-23A8E1AB41C2}"/>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(5 of 6)</a:t>
            </a:r>
            <a:endParaRPr lang="en-US" altLang="en-US" sz="2000" dirty="0"/>
          </a:p>
        </p:txBody>
      </p:sp>
      <p:sp>
        <p:nvSpPr>
          <p:cNvPr id="68611" name="Content Placeholder 2">
            <a:extLst>
              <a:ext uri="{FF2B5EF4-FFF2-40B4-BE49-F238E27FC236}">
                <a16:creationId xmlns:a16="http://schemas.microsoft.com/office/drawing/2014/main" id="{D89C88AB-5251-4E77-85F7-891D17ABC9FA}"/>
              </a:ext>
            </a:extLst>
          </p:cNvPr>
          <p:cNvSpPr>
            <a:spLocks noGrp="1" noChangeArrowheads="1"/>
          </p:cNvSpPr>
          <p:nvPr>
            <p:ph idx="1"/>
          </p:nvPr>
        </p:nvSpPr>
        <p:spPr/>
        <p:txBody>
          <a:bodyPr/>
          <a:lstStyle/>
          <a:p>
            <a:pPr>
              <a:buFontTx/>
              <a:buChar char="•"/>
            </a:pPr>
            <a:r>
              <a:rPr lang="en-US" altLang="en-US" dirty="0"/>
              <a:t>The following function draws a line. The parameters specify the starting and ending locations, and color.</a:t>
            </a:r>
          </a:p>
        </p:txBody>
      </p:sp>
      <p:sp>
        <p:nvSpPr>
          <p:cNvPr id="68612" name="TextBox 1">
            <a:extLst>
              <a:ext uri="{FF2B5EF4-FFF2-40B4-BE49-F238E27FC236}">
                <a16:creationId xmlns:a16="http://schemas.microsoft.com/office/drawing/2014/main" id="{E745A216-FE54-4496-86CB-EE67DE3F5113}"/>
              </a:ext>
            </a:extLst>
          </p:cNvPr>
          <p:cNvSpPr txBox="1">
            <a:spLocks noChangeArrowheads="1"/>
          </p:cNvSpPr>
          <p:nvPr/>
        </p:nvSpPr>
        <p:spPr bwMode="auto">
          <a:xfrm>
            <a:off x="609600" y="2971800"/>
            <a:ext cx="7772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def line(</a:t>
            </a:r>
            <a:r>
              <a:rPr lang="en-US" altLang="en-US" sz="1600" b="0" dirty="0" err="1">
                <a:latin typeface="Courier New" panose="02070309020205020404" pitchFamily="49" charset="0"/>
                <a:cs typeface="Courier New" panose="02070309020205020404" pitchFamily="49" charset="0"/>
              </a:rPr>
              <a:t>startX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startY</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endY</a:t>
            </a:r>
            <a:r>
              <a:rPr lang="en-US" altLang="en-US" sz="1600" b="0" dirty="0">
                <a:latin typeface="Courier New" panose="02070309020205020404" pitchFamily="49" charset="0"/>
                <a:cs typeface="Courier New" panose="02070309020205020404" pitchFamily="49" charset="0"/>
              </a:rPr>
              <a:t>,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turtle.penup</a:t>
            </a:r>
            <a:r>
              <a:rPr lang="en-US" altLang="en-US" sz="1600" b="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a:t>
            </a:r>
            <a:r>
              <a:rPr lang="en-US" altLang="en-US" sz="1600" b="0" dirty="0" err="1">
                <a:latin typeface="Courier New" panose="02070309020205020404" pitchFamily="49" charset="0"/>
                <a:cs typeface="Courier New" panose="02070309020205020404" pitchFamily="49" charset="0"/>
              </a:rPr>
              <a:t>startX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startY</a:t>
            </a:r>
            <a:r>
              <a:rPr lang="en-US" altLang="en-US" sz="1600" b="0" dirty="0">
                <a:latin typeface="Courier New" panose="02070309020205020404" pitchFamily="49" charset="0"/>
                <a:cs typeface="Courier New" panose="02070309020205020404" pitchFamily="49" charset="0"/>
              </a:rPr>
              <a:t>) # Move to the starting point</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turtle.pendown</a:t>
            </a:r>
            <a:r>
              <a:rPr lang="en-US" altLang="en-US" sz="1600" b="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turtle.pencolor</a:t>
            </a:r>
            <a:r>
              <a:rPr lang="en-US" altLang="en-US" sz="1600" b="0" dirty="0">
                <a:latin typeface="Courier New" panose="02070309020205020404" pitchFamily="49" charset="0"/>
                <a:cs typeface="Courier New" panose="02070309020205020404" pitchFamily="49" charset="0"/>
              </a:rPr>
              <a:t>(color)      # Set the pen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a:t>
            </a:r>
            <a:r>
              <a:rPr lang="en-US" altLang="en-US" sz="1600" b="0" dirty="0" err="1">
                <a:latin typeface="Courier New" panose="02070309020205020404" pitchFamily="49" charset="0"/>
                <a:cs typeface="Courier New" panose="02070309020205020404" pitchFamily="49" charset="0"/>
              </a:rPr>
              <a:t>endX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endY</a:t>
            </a:r>
            <a:r>
              <a:rPr lang="en-US" altLang="en-US" sz="1600" b="0" dirty="0">
                <a:latin typeface="Courier New" panose="02070309020205020404" pitchFamily="49" charset="0"/>
                <a:cs typeface="Courier New" panose="02070309020205020404" pitchFamily="49" charset="0"/>
              </a:rPr>
              <a:t>)     # Draw a square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F2CF93D-F9B8-416E-898A-6F46E41BD224}"/>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(6 of 6)</a:t>
            </a:r>
            <a:endParaRPr lang="en-US" altLang="en-US" sz="2000" dirty="0"/>
          </a:p>
        </p:txBody>
      </p:sp>
      <p:sp>
        <p:nvSpPr>
          <p:cNvPr id="69635" name="Content Placeholder 2">
            <a:extLst>
              <a:ext uri="{FF2B5EF4-FFF2-40B4-BE49-F238E27FC236}">
                <a16:creationId xmlns:a16="http://schemas.microsoft.com/office/drawing/2014/main" id="{9276858D-B9B8-41C0-9E9F-0CD19D63043E}"/>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line</a:t>
            </a:r>
            <a:r>
              <a:rPr lang="en-US" altLang="en-US" dirty="0"/>
              <a:t> function to draw a triangle:</a:t>
            </a:r>
          </a:p>
        </p:txBody>
      </p:sp>
      <p:sp>
        <p:nvSpPr>
          <p:cNvPr id="69636" name="TextBox 1">
            <a:extLst>
              <a:ext uri="{FF2B5EF4-FFF2-40B4-BE49-F238E27FC236}">
                <a16:creationId xmlns:a16="http://schemas.microsoft.com/office/drawing/2014/main" id="{C5D30821-FD40-4BAB-9FF5-0A3DABA133DF}"/>
              </a:ext>
            </a:extLst>
          </p:cNvPr>
          <p:cNvSpPr txBox="1">
            <a:spLocks noChangeArrowheads="1"/>
          </p:cNvSpPr>
          <p:nvPr/>
        </p:nvSpPr>
        <p:spPr bwMode="auto">
          <a:xfrm>
            <a:off x="494044" y="3067076"/>
            <a:ext cx="8534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TOP_X = 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TOP_Y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BASE_LEFT_X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BASE_LEFT_Y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BASE_RIGHT_X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BASE_RIGHT_Y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line(TOP_X, TOP_Y, BASE_LEFT_X, BASE_LEFT_Y, 'red')</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line(TOP_X, TOP_Y, BASE_RIGHT_X, BASE_RIGHT_Y, 'blue')</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line(BASE_LEFT_X, BASE_LEFT_Y, BASE_RIGHT_X, BASE_RIGHT_Y, 'green')</a:t>
            </a:r>
          </a:p>
          <a:p>
            <a:pPr eaLnBrk="1" hangingPunct="1">
              <a:spcBef>
                <a:spcPct val="0"/>
              </a:spcBef>
              <a:buFontTx/>
              <a:buNone/>
            </a:pPr>
            <a:endParaRPr lang="en-US" altLang="en-US" sz="1600" b="0" dirty="0">
              <a:latin typeface="Courier New" panose="02070309020205020404" pitchFamily="49" charset="0"/>
              <a:cs typeface="Courier New" panose="02070309020205020404" pitchFamily="49" charset="0"/>
            </a:endParaRPr>
          </a:p>
        </p:txBody>
      </p:sp>
      <p:pic>
        <p:nvPicPr>
          <p:cNvPr id="69637" name="Picture 6" descr=" A triangle.">
            <a:extLst>
              <a:ext uri="{FF2B5EF4-FFF2-40B4-BE49-F238E27FC236}">
                <a16:creationId xmlns:a16="http://schemas.microsoft.com/office/drawing/2014/main" id="{635D87E4-8185-45C7-9A57-86D148622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86000"/>
            <a:ext cx="152876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13E52872-4190-49DB-9DFD-A08A8F408F8E}"/>
              </a:ext>
            </a:extLst>
          </p:cNvPr>
          <p:cNvSpPr>
            <a:spLocks noGrp="1" noChangeArrowheads="1"/>
          </p:cNvSpPr>
          <p:nvPr>
            <p:ph type="title"/>
          </p:nvPr>
        </p:nvSpPr>
        <p:spPr/>
        <p:txBody>
          <a:bodyPr/>
          <a:lstStyle/>
          <a:p>
            <a:r>
              <a:rPr lang="en-US" altLang="en-US" dirty="0"/>
              <a:t>Summary</a:t>
            </a:r>
            <a:r>
              <a:rPr lang="en-US" altLang="en-US" sz="2000" b="0" dirty="0"/>
              <a:t> (1 of 2)</a:t>
            </a:r>
            <a:endParaRPr lang="en-US" altLang="en-US" sz="2000" dirty="0"/>
          </a:p>
        </p:txBody>
      </p:sp>
      <p:sp>
        <p:nvSpPr>
          <p:cNvPr id="70659" name="Content Placeholder 2">
            <a:extLst>
              <a:ext uri="{FF2B5EF4-FFF2-40B4-BE49-F238E27FC236}">
                <a16:creationId xmlns:a16="http://schemas.microsoft.com/office/drawing/2014/main" id="{E606385A-DE91-4189-BC7B-75AA3AD28B61}"/>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sz="2400" dirty="0"/>
              <a:t>The advantages of using functions</a:t>
            </a:r>
          </a:p>
          <a:p>
            <a:pPr lvl="1" eaLnBrk="1" hangingPunct="1"/>
            <a:r>
              <a:rPr lang="en-US" altLang="en-US" sz="2400" dirty="0"/>
              <a:t>The syntax for defining and calling a function</a:t>
            </a:r>
          </a:p>
          <a:p>
            <a:pPr lvl="1" eaLnBrk="1" hangingPunct="1"/>
            <a:r>
              <a:rPr lang="en-US" altLang="en-US" sz="2400" dirty="0"/>
              <a:t>Methods for designing a program to use functions</a:t>
            </a:r>
          </a:p>
          <a:p>
            <a:pPr lvl="1" eaLnBrk="1" hangingPunct="1"/>
            <a:r>
              <a:rPr lang="en-US" altLang="en-US" sz="2400" dirty="0"/>
              <a:t>Use of local variables and their scope</a:t>
            </a:r>
          </a:p>
          <a:p>
            <a:pPr lvl="1" eaLnBrk="1" hangingPunct="1"/>
            <a:r>
              <a:rPr lang="en-US" altLang="en-US" sz="2400" dirty="0"/>
              <a:t>Syntax and limitations of passing arguments to functions</a:t>
            </a:r>
          </a:p>
          <a:p>
            <a:pPr lvl="1" eaLnBrk="1" hangingPunct="1"/>
            <a:r>
              <a:rPr lang="en-US" altLang="en-US" sz="2400" dirty="0"/>
              <a:t>Global variables, global constants, and their advantages and disadvantages</a:t>
            </a:r>
          </a:p>
          <a:p>
            <a:pPr>
              <a:buFontTx/>
              <a:buChar char="•"/>
            </a:pPr>
            <a:endParaRPr lang="en-US"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89ADF71-9A6D-4784-8C68-3EC7ECF2C0AF}"/>
              </a:ext>
            </a:extLst>
          </p:cNvPr>
          <p:cNvSpPr>
            <a:spLocks noGrp="1" noChangeArrowheads="1"/>
          </p:cNvSpPr>
          <p:nvPr>
            <p:ph type="title"/>
          </p:nvPr>
        </p:nvSpPr>
        <p:spPr/>
        <p:txBody>
          <a:bodyPr/>
          <a:lstStyle/>
          <a:p>
            <a:r>
              <a:rPr lang="en-US" altLang="en-US" dirty="0"/>
              <a:t>Summary</a:t>
            </a:r>
            <a:r>
              <a:rPr lang="en-US" altLang="en-US" sz="2000" b="0" dirty="0"/>
              <a:t> (2 of 2)</a:t>
            </a:r>
            <a:endParaRPr lang="en-US" altLang="en-US" sz="2000" dirty="0"/>
          </a:p>
        </p:txBody>
      </p:sp>
      <p:sp>
        <p:nvSpPr>
          <p:cNvPr id="71683" name="Content Placeholder 2">
            <a:extLst>
              <a:ext uri="{FF2B5EF4-FFF2-40B4-BE49-F238E27FC236}">
                <a16:creationId xmlns:a16="http://schemas.microsoft.com/office/drawing/2014/main" id="{8CCD27DE-F821-4953-B5A9-63BEE7E3EC88}"/>
              </a:ext>
            </a:extLst>
          </p:cNvPr>
          <p:cNvSpPr>
            <a:spLocks noGrp="1" noChangeArrowheads="1"/>
          </p:cNvSpPr>
          <p:nvPr>
            <p:ph idx="1"/>
          </p:nvPr>
        </p:nvSpPr>
        <p:spPr/>
        <p:txBody>
          <a:bodyPr/>
          <a:lstStyle/>
          <a:p>
            <a:pPr lvl="1" eaLnBrk="1" hangingPunct="1"/>
            <a:r>
              <a:rPr lang="en-US" altLang="en-US" sz="2400" dirty="0"/>
              <a:t>Value-returning functions, including:</a:t>
            </a:r>
          </a:p>
          <a:p>
            <a:pPr lvl="2"/>
            <a:r>
              <a:rPr lang="en-US" altLang="en-US" sz="2000" dirty="0"/>
              <a:t>Writing value-returning functions</a:t>
            </a:r>
          </a:p>
          <a:p>
            <a:pPr lvl="2"/>
            <a:r>
              <a:rPr lang="en-US" altLang="en-US" sz="2000" dirty="0"/>
              <a:t>Using value-returning functions</a:t>
            </a:r>
          </a:p>
          <a:p>
            <a:pPr lvl="2"/>
            <a:r>
              <a:rPr lang="en-US" altLang="en-US" sz="2000" dirty="0"/>
              <a:t>Functions returning multiple values</a:t>
            </a:r>
          </a:p>
          <a:p>
            <a:pPr lvl="1" eaLnBrk="1" hangingPunct="1"/>
            <a:r>
              <a:rPr lang="en-US" altLang="en-US" sz="2400" dirty="0"/>
              <a:t>Using library functions and the </a:t>
            </a:r>
            <a:r>
              <a:rPr lang="en-US" altLang="en-US" sz="2400" dirty="0">
                <a:latin typeface="Courier New" panose="02070309020205020404" pitchFamily="49" charset="0"/>
                <a:cs typeface="Courier New" panose="02070309020205020404" pitchFamily="49" charset="0"/>
              </a:rPr>
              <a:t>import </a:t>
            </a:r>
            <a:r>
              <a:rPr lang="en-US" altLang="en-US" sz="2400" dirty="0"/>
              <a:t>statement</a:t>
            </a:r>
          </a:p>
          <a:p>
            <a:pPr lvl="1" eaLnBrk="1" hangingPunct="1"/>
            <a:r>
              <a:rPr lang="en-US" altLang="en-US" sz="2400" dirty="0"/>
              <a:t>Modules, including:</a:t>
            </a:r>
          </a:p>
          <a:p>
            <a:pPr lvl="2"/>
            <a:r>
              <a:rPr lang="en-US" altLang="en-US" sz="2000" dirty="0"/>
              <a:t>The </a:t>
            </a:r>
            <a:r>
              <a:rPr lang="en-US" altLang="en-US" sz="2000" dirty="0">
                <a:latin typeface="Courier New" panose="02070309020205020404" pitchFamily="49" charset="0"/>
                <a:cs typeface="Courier New" panose="02070309020205020404" pitchFamily="49" charset="0"/>
              </a:rPr>
              <a:t>random</a:t>
            </a:r>
            <a:r>
              <a:rPr lang="en-US" altLang="en-US" sz="2000" dirty="0"/>
              <a:t> and </a:t>
            </a:r>
            <a:r>
              <a:rPr lang="en-US" altLang="en-US" sz="2000" dirty="0">
                <a:latin typeface="Courier New" panose="02070309020205020404" pitchFamily="49" charset="0"/>
                <a:cs typeface="Courier New" panose="02070309020205020404" pitchFamily="49" charset="0"/>
              </a:rPr>
              <a:t>math</a:t>
            </a:r>
            <a:r>
              <a:rPr lang="en-US" altLang="en-US" sz="2000" dirty="0"/>
              <a:t> modules</a:t>
            </a:r>
          </a:p>
          <a:p>
            <a:pPr lvl="2"/>
            <a:r>
              <a:rPr lang="en-US" altLang="en-US" sz="2000" dirty="0"/>
              <a:t>Grouping your own functions in modules</a:t>
            </a:r>
          </a:p>
          <a:p>
            <a:pPr lvl="1" eaLnBrk="1" hangingPunct="1"/>
            <a:r>
              <a:rPr lang="en-US" altLang="en-US" sz="2400" dirty="0"/>
              <a:t>Modularizing Turtle Graphics Code</a:t>
            </a:r>
            <a:endParaRPr lang="he-IL"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BCFD84-CC2B-4A93-8C0E-CEE3C543FE4C}"/>
              </a:ext>
            </a:extLst>
          </p:cNvPr>
          <p:cNvSpPr>
            <a:spLocks noGrp="1"/>
          </p:cNvSpPr>
          <p:nvPr>
            <p:ph type="title"/>
          </p:nvPr>
        </p:nvSpPr>
        <p:spPr/>
        <p:txBody>
          <a:bodyPr/>
          <a:lstStyle/>
          <a:p>
            <a:r>
              <a:rPr lang="en-US" altLang="en-US" dirty="0"/>
              <a:t>Void Functions and Value-Returning Functions</a:t>
            </a:r>
            <a:endParaRPr lang="en-AU" dirty="0"/>
          </a:p>
        </p:txBody>
      </p:sp>
      <p:sp>
        <p:nvSpPr>
          <p:cNvPr id="5" name="Content Placeholder 4">
            <a:extLst>
              <a:ext uri="{FF2B5EF4-FFF2-40B4-BE49-F238E27FC236}">
                <a16:creationId xmlns:a16="http://schemas.microsoft.com/office/drawing/2014/main" id="{EA639BE0-66BA-49C4-A361-28BD6CFF5DC4}"/>
              </a:ext>
            </a:extLst>
          </p:cNvPr>
          <p:cNvSpPr>
            <a:spLocks noGrp="1"/>
          </p:cNvSpPr>
          <p:nvPr>
            <p:ph idx="1"/>
          </p:nvPr>
        </p:nvSpPr>
        <p:spPr/>
        <p:txBody>
          <a:bodyPr/>
          <a:lstStyle/>
          <a:p>
            <a:pPr>
              <a:buFontTx/>
              <a:buChar char="•"/>
            </a:pPr>
            <a:r>
              <a:rPr lang="en-US" altLang="en-US" dirty="0"/>
              <a:t>A </a:t>
            </a:r>
            <a:r>
              <a:rPr lang="en-US" altLang="en-US" u="sng" dirty="0"/>
              <a:t>void function</a:t>
            </a:r>
            <a:r>
              <a:rPr lang="en-US" altLang="en-US" dirty="0"/>
              <a:t>:</a:t>
            </a:r>
          </a:p>
          <a:p>
            <a:pPr lvl="1"/>
            <a:r>
              <a:rPr lang="en-US" altLang="en-US" dirty="0"/>
              <a:t>Simply executes the statements it contains and then terminates.</a:t>
            </a:r>
          </a:p>
          <a:p>
            <a:pPr>
              <a:buFontTx/>
              <a:buChar char="•"/>
            </a:pPr>
            <a:r>
              <a:rPr lang="en-US" altLang="en-US" dirty="0"/>
              <a:t>A </a:t>
            </a:r>
            <a:r>
              <a:rPr lang="en-US" altLang="en-US" u="sng" dirty="0"/>
              <a:t>value-returning function</a:t>
            </a:r>
            <a:r>
              <a:rPr lang="en-US" altLang="en-US" dirty="0"/>
              <a:t>:</a:t>
            </a:r>
          </a:p>
          <a:p>
            <a:pPr lvl="1"/>
            <a:r>
              <a:rPr lang="en-US" altLang="en-US" dirty="0"/>
              <a:t>Executes the statements it contains, and then it returns a value back to the statement that called it.</a:t>
            </a:r>
          </a:p>
          <a:p>
            <a:pPr lvl="2"/>
            <a:r>
              <a:rPr lang="en-US" altLang="en-US" dirty="0"/>
              <a:t>The </a:t>
            </a:r>
            <a:r>
              <a:rPr lang="en-US" altLang="en-US" dirty="0">
                <a:latin typeface="Courier New" panose="02070309020205020404" pitchFamily="49" charset="0"/>
                <a:cs typeface="Courier New" panose="02070309020205020404" pitchFamily="49" charset="0"/>
              </a:rPr>
              <a:t>input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are examples of value-returning functions.</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6140A94-E0D1-43B0-902B-DF33AA7C4EBE}"/>
              </a:ext>
            </a:extLst>
          </p:cNvPr>
          <p:cNvSpPr>
            <a:spLocks noGrp="1" noChangeArrowheads="1"/>
          </p:cNvSpPr>
          <p:nvPr>
            <p:ph type="title"/>
          </p:nvPr>
        </p:nvSpPr>
        <p:spPr/>
        <p:txBody>
          <a:bodyPr/>
          <a:lstStyle/>
          <a:p>
            <a:r>
              <a:rPr lang="en-US" altLang="en-US" dirty="0"/>
              <a:t>Defining and Calling a Function</a:t>
            </a:r>
            <a:r>
              <a:rPr lang="en-US" altLang="en-US" sz="2000" b="0" dirty="0"/>
              <a:t> (1 of 5)</a:t>
            </a:r>
            <a:endParaRPr lang="en-US" altLang="en-US" sz="2000" dirty="0"/>
          </a:p>
        </p:txBody>
      </p:sp>
      <p:sp>
        <p:nvSpPr>
          <p:cNvPr id="4" name="Content Placeholder 3">
            <a:extLst>
              <a:ext uri="{FF2B5EF4-FFF2-40B4-BE49-F238E27FC236}">
                <a16:creationId xmlns:a16="http://schemas.microsoft.com/office/drawing/2014/main" id="{8BE7CBED-0F05-4802-A00A-76F7AB3B9CF4}"/>
              </a:ext>
            </a:extLst>
          </p:cNvPr>
          <p:cNvSpPr>
            <a:spLocks noGrp="1"/>
          </p:cNvSpPr>
          <p:nvPr>
            <p:ph idx="1"/>
          </p:nvPr>
        </p:nvSpPr>
        <p:spPr/>
        <p:txBody>
          <a:bodyPr/>
          <a:lstStyle/>
          <a:p>
            <a:pPr>
              <a:defRPr/>
            </a:pPr>
            <a:r>
              <a:rPr lang="en-US" altLang="en-US" dirty="0"/>
              <a:t>Functions are given names </a:t>
            </a:r>
          </a:p>
          <a:p>
            <a:pPr lvl="1">
              <a:defRPr/>
            </a:pPr>
            <a:r>
              <a:rPr lang="en-US" altLang="en-US" dirty="0"/>
              <a:t>Function naming rules:</a:t>
            </a:r>
          </a:p>
          <a:p>
            <a:pPr lvl="2">
              <a:defRPr/>
            </a:pPr>
            <a:r>
              <a:rPr lang="en-US" altLang="en-US" dirty="0"/>
              <a:t>Cannot use keywords as a function name</a:t>
            </a:r>
          </a:p>
          <a:p>
            <a:pPr lvl="2">
              <a:defRPr/>
            </a:pPr>
            <a:r>
              <a:rPr lang="en-US" altLang="en-US" dirty="0"/>
              <a:t>Cannot contain spaces</a:t>
            </a:r>
          </a:p>
          <a:p>
            <a:pPr lvl="2">
              <a:defRPr/>
            </a:pPr>
            <a:r>
              <a:rPr lang="en-US" altLang="en-US" dirty="0"/>
              <a:t>First character must be a letter or underscore</a:t>
            </a:r>
          </a:p>
          <a:p>
            <a:pPr lvl="2">
              <a:defRPr/>
            </a:pPr>
            <a:r>
              <a:rPr lang="en-US" altLang="en-US" dirty="0"/>
              <a:t>All other characters must be a letter, number or underscore</a:t>
            </a:r>
          </a:p>
          <a:p>
            <a:pPr lvl="2">
              <a:defRPr/>
            </a:pPr>
            <a:r>
              <a:rPr lang="en-US" altLang="en-US" dirty="0"/>
              <a:t>Uppercase and lowercase characters are distinct</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5F4F083-22B9-43FE-BF45-FCF6C06E8AC0}"/>
              </a:ext>
            </a:extLst>
          </p:cNvPr>
          <p:cNvSpPr>
            <a:spLocks noGrp="1" noChangeArrowheads="1"/>
          </p:cNvSpPr>
          <p:nvPr>
            <p:ph type="title"/>
          </p:nvPr>
        </p:nvSpPr>
        <p:spPr/>
        <p:txBody>
          <a:bodyPr/>
          <a:lstStyle/>
          <a:p>
            <a:r>
              <a:rPr lang="en-US" altLang="en-US" dirty="0"/>
              <a:t>Defining and Calling a Function</a:t>
            </a:r>
            <a:r>
              <a:rPr lang="en-US" altLang="en-US" sz="2000" b="0" dirty="0"/>
              <a:t> (2 of 5)</a:t>
            </a:r>
            <a:endParaRPr lang="en-US" altLang="en-US" sz="2000" dirty="0"/>
          </a:p>
        </p:txBody>
      </p:sp>
      <p:sp>
        <p:nvSpPr>
          <p:cNvPr id="3" name="Content Placeholder 2">
            <a:extLst>
              <a:ext uri="{FF2B5EF4-FFF2-40B4-BE49-F238E27FC236}">
                <a16:creationId xmlns:a16="http://schemas.microsoft.com/office/drawing/2014/main" id="{C1D64DA1-62F6-496B-BE80-2AB91A5A1F5A}"/>
              </a:ext>
            </a:extLst>
          </p:cNvPr>
          <p:cNvSpPr>
            <a:spLocks noGrp="1"/>
          </p:cNvSpPr>
          <p:nvPr>
            <p:ph idx="1"/>
          </p:nvPr>
        </p:nvSpPr>
        <p:spPr/>
        <p:txBody>
          <a:bodyPr/>
          <a:lstStyle/>
          <a:p>
            <a:pPr eaLnBrk="1" hangingPunct="1">
              <a:defRPr/>
            </a:pPr>
            <a:r>
              <a:rPr lang="en-US" altLang="en-US" dirty="0"/>
              <a:t>Function name should be descriptive of the task carried out by the function</a:t>
            </a:r>
          </a:p>
          <a:p>
            <a:pPr lvl="1" eaLnBrk="1" hangingPunct="1">
              <a:defRPr/>
            </a:pPr>
            <a:r>
              <a:rPr lang="en-US" altLang="en-US" dirty="0"/>
              <a:t>Often includes a verb</a:t>
            </a:r>
          </a:p>
          <a:p>
            <a:pPr eaLnBrk="1" hangingPunct="1">
              <a:defRPr/>
            </a:pPr>
            <a:r>
              <a:rPr lang="en-US" altLang="en-US" u="sng" dirty="0"/>
              <a:t>Function definition</a:t>
            </a:r>
            <a:r>
              <a:rPr lang="en-US" altLang="en-US" dirty="0"/>
              <a:t>: specifies what function does</a:t>
            </a:r>
          </a:p>
          <a:p>
            <a:pPr marL="457200" lvl="1" indent="0" eaLnBrk="1" hangingPunct="1">
              <a:buFontTx/>
              <a:buNone/>
              <a:defRPr/>
            </a:pP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def</a:t>
            </a:r>
            <a:r>
              <a:rPr lang="en-US" altLang="en-US" dirty="0">
                <a:latin typeface="Courier New" pitchFamily="49" charset="0"/>
                <a:cs typeface="Courier New" pitchFamily="49" charset="0"/>
              </a:rPr>
              <a:t> </a:t>
            </a:r>
            <a:r>
              <a:rPr lang="en-US" altLang="en-US" i="1" dirty="0" err="1">
                <a:latin typeface="Courier New" pitchFamily="49" charset="0"/>
                <a:cs typeface="Courier New" pitchFamily="49" charset="0"/>
              </a:rPr>
              <a:t>function_name</a:t>
            </a:r>
            <a:r>
              <a:rPr lang="en-US" altLang="en-US" dirty="0">
                <a:latin typeface="Courier New" pitchFamily="49" charset="0"/>
                <a:cs typeface="Courier New" pitchFamily="49" charset="0"/>
              </a:rPr>
              <a:t>():</a:t>
            </a:r>
          </a:p>
          <a:p>
            <a:pPr lvl="2" eaLnBrk="1" hangingPunct="1">
              <a:buFontTx/>
              <a:buNone/>
              <a:defRPr/>
            </a:pPr>
            <a:r>
              <a:rPr lang="en-US" altLang="en-US" dirty="0">
                <a:latin typeface="Courier New" pitchFamily="49" charset="0"/>
                <a:cs typeface="Courier New" pitchFamily="49" charset="0"/>
              </a:rPr>
              <a:t>		statement</a:t>
            </a:r>
          </a:p>
          <a:p>
            <a:pPr lvl="2" eaLnBrk="1" hangingPunct="1">
              <a:buFontTx/>
              <a:buNone/>
              <a:defRPr/>
            </a:pPr>
            <a:r>
              <a:rPr lang="en-US" altLang="en-US" dirty="0">
                <a:latin typeface="Courier New" pitchFamily="49" charset="0"/>
                <a:cs typeface="Courier New" pitchFamily="49" charset="0"/>
              </a:rPr>
              <a:t>		statement</a:t>
            </a:r>
            <a:endParaRPr lang="en-US" altLang="en-US" dirty="0"/>
          </a:p>
          <a:p>
            <a:pPr marL="0" indent="0">
              <a:buFontTx/>
              <a:buNone/>
              <a:defRPr/>
            </a:pPr>
            <a:endParaRPr lang="en-US"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8395</TotalTime>
  <Words>3745</Words>
  <Application>Microsoft Office PowerPoint</Application>
  <PresentationFormat>On-screen Show (4:3)</PresentationFormat>
  <Paragraphs>420</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Courier New</vt:lpstr>
      <vt:lpstr>Times New Roman</vt:lpstr>
      <vt:lpstr>Verdana</vt:lpstr>
      <vt:lpstr>Wingdings</vt:lpstr>
      <vt:lpstr>508 Lecture</vt:lpstr>
      <vt:lpstr>Starting out with Python</vt:lpstr>
      <vt:lpstr>Topics (1 of 2)</vt:lpstr>
      <vt:lpstr>Topics (2 of 2)</vt:lpstr>
      <vt:lpstr>Introduction to Functions (1 of 2)</vt:lpstr>
      <vt:lpstr>Introduction to Functions (2 of 2)</vt:lpstr>
      <vt:lpstr>Benefits of Modularizing a Program with Functions</vt:lpstr>
      <vt:lpstr>Void Functions and Value-Returning Functions</vt:lpstr>
      <vt:lpstr>Defining and Calling a Function (1 of 5)</vt:lpstr>
      <vt:lpstr>Defining and Calling a Function (2 of 5)</vt:lpstr>
      <vt:lpstr>Defining and Calling a Function (3 of 5)</vt:lpstr>
      <vt:lpstr>Defining and Calling a Function (4 of 5)</vt:lpstr>
      <vt:lpstr>Defining and Calling a Function (5 of 5)</vt:lpstr>
      <vt:lpstr>Indentation in Python</vt:lpstr>
      <vt:lpstr>Designing a Program to Use Functions (1 of 3)</vt:lpstr>
      <vt:lpstr>Designing a Program to Use Functions (2 of 3)</vt:lpstr>
      <vt:lpstr>Designing a Program to Use Functions (3 of 3)</vt:lpstr>
      <vt:lpstr>Using the pass Keyword</vt:lpstr>
      <vt:lpstr>Local Variables (1 of 2)</vt:lpstr>
      <vt:lpstr>Local Variables (2 of 2)</vt:lpstr>
      <vt:lpstr>Passing Arguments to Functions (1 of 4)</vt:lpstr>
      <vt:lpstr>Passing Arguments to Functions (2 of 4)</vt:lpstr>
      <vt:lpstr>Passing Arguments to Functions (3 of 4)</vt:lpstr>
      <vt:lpstr>Passing Arguments to Functions (4 of 4)</vt:lpstr>
      <vt:lpstr>Passing Multiple Arguments (1 of 2)</vt:lpstr>
      <vt:lpstr>Passing Multiple Arguments (2 of 2)</vt:lpstr>
      <vt:lpstr>Making Changes to Parameters (1 of 3)</vt:lpstr>
      <vt:lpstr>Making Changes to Parameters (2 of 3)</vt:lpstr>
      <vt:lpstr>Making Changes to Parameters (3 of 3)</vt:lpstr>
      <vt:lpstr>Keyword Arguments</vt:lpstr>
      <vt:lpstr>Global Variables and Global Constants (1 of 2)</vt:lpstr>
      <vt:lpstr>Global Variables and Global Constants (2 of 2)</vt:lpstr>
      <vt:lpstr>Global Constants</vt:lpstr>
      <vt:lpstr>Introduction to Value-Returning Functions: Generating Random Numbers</vt:lpstr>
      <vt:lpstr>Standard Library Functions and the import Statement (1 of 3)</vt:lpstr>
      <vt:lpstr>Standard Library Functions and the import Statement (2 of 3)</vt:lpstr>
      <vt:lpstr>Standard Library Functions and the import Statement (3 of 3)</vt:lpstr>
      <vt:lpstr>Generating Random Numbers (1 of 5)</vt:lpstr>
      <vt:lpstr>Generating Random Numbers (2 of 5)</vt:lpstr>
      <vt:lpstr>Generating Random Numbers (3 of 5)</vt:lpstr>
      <vt:lpstr>Generating Random Numbers (4 of 5)</vt:lpstr>
      <vt:lpstr>Generating Random Numbers (5 of 5)</vt:lpstr>
      <vt:lpstr>Random Number Seeds</vt:lpstr>
      <vt:lpstr>Writing Your Own Value-Returning Functions (1 of 2)</vt:lpstr>
      <vt:lpstr>Writing Your Own Value-Returning Functions (2 of 2)</vt:lpstr>
      <vt:lpstr>How to Use Value-Returning Functions</vt:lpstr>
      <vt:lpstr>Using IPO Charts (1 of 2)</vt:lpstr>
      <vt:lpstr>Using IPO Charts (2 of 2)</vt:lpstr>
      <vt:lpstr>Returning Strings</vt:lpstr>
      <vt:lpstr>Returning Boolean Values</vt:lpstr>
      <vt:lpstr>Returning Multiple Values</vt:lpstr>
      <vt:lpstr>Returning None From a Function</vt:lpstr>
      <vt:lpstr>The math Module (1 of 3)</vt:lpstr>
      <vt:lpstr>The math Module (2 of 3)</vt:lpstr>
      <vt:lpstr>The math Module (3 of 3)</vt:lpstr>
      <vt:lpstr>Storing Functions in Modules (1 of 2)</vt:lpstr>
      <vt:lpstr>Storing Functions in Modules (2 of 2)</vt:lpstr>
      <vt:lpstr>Menu Driven Programs</vt:lpstr>
      <vt:lpstr>Conditionally Executing the main Function (1 of 3)</vt:lpstr>
      <vt:lpstr>Conditionally Executing the main Function (2 of 3)</vt:lpstr>
      <vt:lpstr>Conditionally Executing the main Function (3 of 3)</vt:lpstr>
      <vt:lpstr>Turtle Graphics: Modularizing Code with Functions (1 of 6)</vt:lpstr>
      <vt:lpstr>Turtle Graphics: Modularizing Code with Functions (2 of 6)</vt:lpstr>
      <vt:lpstr>Turtle Graphics: Modularizing Code with Functions (3 of 6)</vt:lpstr>
      <vt:lpstr>Turtle Graphics: Modularizing Code with Functions (4 of 6)</vt:lpstr>
      <vt:lpstr>Turtle Graphics: Modularizing Code with Functions (5 of 6)</vt:lpstr>
      <vt:lpstr>Turtle Graphics: Modularizing Code with Functions (6 of 6)</vt:lpstr>
      <vt:lpstr>Summary (1 of 2)</vt:lpstr>
      <vt:lpstr>Summary (2 of 2)</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645</cp:revision>
  <dcterms:created xsi:type="dcterms:W3CDTF">2014-07-14T20:04:21Z</dcterms:created>
  <dcterms:modified xsi:type="dcterms:W3CDTF">2020-04-14T07:53:30Z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