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90" r:id="rId2"/>
    <p:sldId id="257" r:id="rId3"/>
    <p:sldId id="286" r:id="rId4"/>
    <p:sldId id="287" r:id="rId5"/>
    <p:sldId id="288" r:id="rId6"/>
    <p:sldId id="289" r:id="rId7"/>
    <p:sldId id="291" r:id="rId8"/>
    <p:sldId id="292" r:id="rId9"/>
    <p:sldId id="293" r:id="rId10"/>
    <p:sldId id="294" r:id="rId11"/>
    <p:sldId id="295" r:id="rId12"/>
    <p:sldId id="296" r:id="rId13"/>
    <p:sldId id="297" r:id="rId14"/>
    <p:sldId id="298" r:id="rId15"/>
    <p:sldId id="299" r:id="rId16"/>
    <p:sldId id="341" r:id="rId17"/>
    <p:sldId id="301" r:id="rId18"/>
    <p:sldId id="302" r:id="rId19"/>
    <p:sldId id="303" r:id="rId20"/>
    <p:sldId id="304" r:id="rId21"/>
    <p:sldId id="305" r:id="rId22"/>
    <p:sldId id="333" r:id="rId23"/>
    <p:sldId id="334" r:id="rId24"/>
    <p:sldId id="342" r:id="rId25"/>
    <p:sldId id="336" r:id="rId26"/>
    <p:sldId id="337" r:id="rId27"/>
    <p:sldId id="338" r:id="rId28"/>
    <p:sldId id="339" r:id="rId29"/>
    <p:sldId id="340"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20" r:id="rId44"/>
    <p:sldId id="321" r:id="rId45"/>
    <p:sldId id="319" r:id="rId46"/>
    <p:sldId id="322" r:id="rId47"/>
    <p:sldId id="323" r:id="rId48"/>
    <p:sldId id="324" r:id="rId49"/>
    <p:sldId id="325" r:id="rId50"/>
    <p:sldId id="326" r:id="rId51"/>
    <p:sldId id="327" r:id="rId52"/>
    <p:sldId id="328" r:id="rId53"/>
    <p:sldId id="329" r:id="rId54"/>
    <p:sldId id="330" r:id="rId55"/>
    <p:sldId id="331" r:id="rId56"/>
    <p:sldId id="332" r:id="rId57"/>
    <p:sldId id="28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302"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7</a:t>
            </a:r>
          </a:p>
        </p:txBody>
      </p:sp>
      <p:sp>
        <p:nvSpPr>
          <p:cNvPr id="10" name="Text Placeholder 9"/>
          <p:cNvSpPr>
            <a:spLocks noGrp="1"/>
          </p:cNvSpPr>
          <p:nvPr>
            <p:ph type="body" sz="quarter" idx="15"/>
          </p:nvPr>
        </p:nvSpPr>
        <p:spPr/>
        <p:txBody>
          <a:bodyPr/>
          <a:lstStyle/>
          <a:p>
            <a:r>
              <a:rPr lang="en-US" altLang="en-US" dirty="0"/>
              <a:t>Lists and Tuples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6052FF5-F0C5-4C18-8176-F435B3F997FC}"/>
              </a:ext>
            </a:extLst>
          </p:cNvPr>
          <p:cNvSpPr>
            <a:spLocks noGrp="1" noChangeArrowheads="1"/>
          </p:cNvSpPr>
          <p:nvPr>
            <p:ph type="title"/>
          </p:nvPr>
        </p:nvSpPr>
        <p:spPr/>
        <p:txBody>
          <a:bodyPr/>
          <a:lstStyle/>
          <a:p>
            <a:r>
              <a:rPr lang="en-US" altLang="en-US"/>
              <a:t>Lists Are Mutable</a:t>
            </a:r>
          </a:p>
        </p:txBody>
      </p:sp>
      <p:sp>
        <p:nvSpPr>
          <p:cNvPr id="12291" name="Content Placeholder 2">
            <a:extLst>
              <a:ext uri="{FF2B5EF4-FFF2-40B4-BE49-F238E27FC236}">
                <a16:creationId xmlns:a16="http://schemas.microsoft.com/office/drawing/2014/main" id="{C10FCB25-F1E5-435F-9AF0-248F4ACC7AE3}"/>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Mutable sequence: the items in the sequence can be changed</a:t>
            </a:r>
          </a:p>
          <a:p>
            <a:pPr lvl="1" eaLnBrk="1" hangingPunct="1"/>
            <a:r>
              <a:rPr lang="en-US" altLang="en-US" sz="2400" dirty="0">
                <a:cs typeface="Courier New" panose="02070309020205020404" pitchFamily="49" charset="0"/>
              </a:rPr>
              <a:t>Lists are mutable, and so their elements can be changed</a:t>
            </a:r>
          </a:p>
          <a:p>
            <a:pPr eaLnBrk="1" hangingPunct="1">
              <a:buFontTx/>
              <a:buChar char="•"/>
            </a:pPr>
            <a:r>
              <a:rPr lang="en-US" altLang="en-US" dirty="0">
                <a:cs typeface="Courier New" panose="02070309020205020404" pitchFamily="49" charset="0"/>
              </a:rPr>
              <a:t>An expression such as </a:t>
            </a:r>
          </a:p>
          <a:p>
            <a:pPr marL="255588" indent="-255588" eaLnBrk="1" hangingPunct="1">
              <a:buFontTx/>
              <a:buChar char="•"/>
            </a:pPr>
            <a:r>
              <a:rPr lang="en-US" altLang="en-US" dirty="0">
                <a:latin typeface="Courier New" panose="02070309020205020404" pitchFamily="49" charset="0"/>
                <a:cs typeface="Courier New" panose="02070309020205020404" pitchFamily="49" charset="0"/>
              </a:rPr>
              <a:t>list[1] = </a:t>
            </a:r>
            <a:r>
              <a:rPr lang="en-US" altLang="en-US" dirty="0" err="1">
                <a:latin typeface="Courier New" panose="02070309020205020404" pitchFamily="49" charset="0"/>
                <a:cs typeface="Courier New" panose="02070309020205020404" pitchFamily="49" charset="0"/>
              </a:rPr>
              <a:t>new_value</a:t>
            </a:r>
            <a:r>
              <a:rPr lang="en-US" altLang="en-US" dirty="0">
                <a:cs typeface="Courier New" panose="02070309020205020404" pitchFamily="49" charset="0"/>
              </a:rPr>
              <a:t> can be used to assign a new value to a list element</a:t>
            </a:r>
          </a:p>
          <a:p>
            <a:pPr lvl="1" eaLnBrk="1" hangingPunct="1"/>
            <a:r>
              <a:rPr lang="en-US" altLang="en-US" sz="2400" dirty="0">
                <a:cs typeface="Courier New" panose="02070309020205020404" pitchFamily="49" charset="0"/>
              </a:rPr>
              <a:t>Must use a valid index to prevent raising of an </a:t>
            </a:r>
            <a:r>
              <a:rPr lang="en-US" altLang="en-US" sz="2400" dirty="0" err="1">
                <a:latin typeface="Courier New" panose="02070309020205020404" pitchFamily="49" charset="0"/>
                <a:cs typeface="Courier New" panose="02070309020205020404" pitchFamily="49" charset="0"/>
              </a:rPr>
              <a:t>IndexError</a:t>
            </a:r>
            <a:r>
              <a:rPr lang="en-US" altLang="en-US" sz="2400" dirty="0">
                <a:cs typeface="Courier New" panose="02070309020205020404" pitchFamily="49" charset="0"/>
              </a:rPr>
              <a:t> exception</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6878DDD-0904-4CF6-9B91-3FA8308B5A43}"/>
              </a:ext>
            </a:extLst>
          </p:cNvPr>
          <p:cNvSpPr>
            <a:spLocks noGrp="1" noChangeArrowheads="1"/>
          </p:cNvSpPr>
          <p:nvPr>
            <p:ph type="title"/>
          </p:nvPr>
        </p:nvSpPr>
        <p:spPr/>
        <p:txBody>
          <a:bodyPr/>
          <a:lstStyle/>
          <a:p>
            <a:r>
              <a:rPr lang="en-US" altLang="en-US"/>
              <a:t>Concatenating Lists</a:t>
            </a:r>
          </a:p>
        </p:txBody>
      </p:sp>
      <p:sp>
        <p:nvSpPr>
          <p:cNvPr id="13315" name="Content Placeholder 2">
            <a:extLst>
              <a:ext uri="{FF2B5EF4-FFF2-40B4-BE49-F238E27FC236}">
                <a16:creationId xmlns:a16="http://schemas.microsoft.com/office/drawing/2014/main" id="{24C05FAF-2896-4A2A-9E2A-EA4C99660126}"/>
              </a:ext>
            </a:extLst>
          </p:cNvPr>
          <p:cNvSpPr>
            <a:spLocks noGrp="1" noChangeArrowheads="1"/>
          </p:cNvSpPr>
          <p:nvPr>
            <p:ph idx="1"/>
          </p:nvPr>
        </p:nvSpPr>
        <p:spPr/>
        <p:txBody>
          <a:bodyPr/>
          <a:lstStyle/>
          <a:p>
            <a:pPr>
              <a:buFontTx/>
              <a:buChar char="•"/>
            </a:pPr>
            <a:r>
              <a:rPr lang="en-US" altLang="en-US" u="sng" dirty="0"/>
              <a:t>Concatenate</a:t>
            </a:r>
            <a:r>
              <a:rPr lang="en-US" altLang="en-US" dirty="0"/>
              <a:t>: join two things together </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can be used to concatenate two lists</a:t>
            </a:r>
          </a:p>
          <a:p>
            <a:pPr lvl="1">
              <a:buFont typeface="Arial" panose="020B0604020202020204" pitchFamily="34" charset="0"/>
              <a:buChar char="–"/>
            </a:pPr>
            <a:r>
              <a:rPr lang="en-US" altLang="en-US" dirty="0"/>
              <a:t>Cannot concatenate a list with another data type, such as a number</a:t>
            </a:r>
          </a:p>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augmented assignment operator can also be used to concatenate lists</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1A25F37-77DF-4A1A-B559-2AC353217282}"/>
              </a:ext>
            </a:extLst>
          </p:cNvPr>
          <p:cNvSpPr>
            <a:spLocks noGrp="1" noChangeArrowheads="1"/>
          </p:cNvSpPr>
          <p:nvPr>
            <p:ph type="title"/>
          </p:nvPr>
        </p:nvSpPr>
        <p:spPr/>
        <p:txBody>
          <a:bodyPr/>
          <a:lstStyle/>
          <a:p>
            <a:r>
              <a:rPr lang="en-US" altLang="en-US" dirty="0"/>
              <a:t>List Slicing</a:t>
            </a:r>
          </a:p>
        </p:txBody>
      </p:sp>
      <p:sp>
        <p:nvSpPr>
          <p:cNvPr id="14339" name="Content Placeholder 2">
            <a:extLst>
              <a:ext uri="{FF2B5EF4-FFF2-40B4-BE49-F238E27FC236}">
                <a16:creationId xmlns:a16="http://schemas.microsoft.com/office/drawing/2014/main" id="{931AF89D-D489-4178-98A7-32DD53050369}"/>
              </a:ext>
            </a:extLst>
          </p:cNvPr>
          <p:cNvSpPr>
            <a:spLocks noGrp="1" noChangeArrowheads="1"/>
          </p:cNvSpPr>
          <p:nvPr>
            <p:ph idx="1"/>
          </p:nvPr>
        </p:nvSpPr>
        <p:spPr/>
        <p:txBody>
          <a:bodyPr/>
          <a:lstStyle/>
          <a:p>
            <a:pPr>
              <a:buFontTx/>
              <a:buChar char="•"/>
            </a:pPr>
            <a:r>
              <a:rPr lang="en-US" altLang="en-US" u="sng" dirty="0"/>
              <a:t>Slice</a:t>
            </a:r>
            <a:r>
              <a:rPr lang="en-US" altLang="en-US" dirty="0"/>
              <a:t>: a span of items that are taken from a sequence</a:t>
            </a:r>
          </a:p>
          <a:p>
            <a:pPr lvl="1"/>
            <a:r>
              <a:rPr lang="en-US" altLang="en-US" sz="2400" dirty="0"/>
              <a:t>List slicing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start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end</a:t>
            </a:r>
            <a:r>
              <a:rPr lang="en-US" altLang="en-US" sz="2400" dirty="0">
                <a:latin typeface="Courier New" panose="02070309020205020404" pitchFamily="49" charset="0"/>
                <a:cs typeface="Courier New" panose="02070309020205020404" pitchFamily="49" charset="0"/>
              </a:rPr>
              <a:t>]</a:t>
            </a:r>
          </a:p>
          <a:p>
            <a:pPr lvl="1"/>
            <a:r>
              <a:rPr lang="en-US" altLang="en-US" sz="2400" dirty="0">
                <a:cs typeface="Courier New" panose="02070309020205020404" pitchFamily="49" charset="0"/>
              </a:rPr>
              <a:t>Span is a list containing copies of elements from </a:t>
            </a:r>
            <a:r>
              <a:rPr lang="en-US" altLang="en-US" sz="2400" i="1" dirty="0">
                <a:latin typeface="Courier New" panose="02070309020205020404" pitchFamily="49" charset="0"/>
                <a:cs typeface="Courier New" panose="02070309020205020404" pitchFamily="49" charset="0"/>
              </a:rPr>
              <a:t>start</a:t>
            </a:r>
            <a:r>
              <a:rPr lang="en-US" altLang="en-US" sz="2400" dirty="0">
                <a:cs typeface="Courier New" panose="02070309020205020404" pitchFamily="49" charset="0"/>
              </a:rPr>
              <a:t> up to, but not including, </a:t>
            </a:r>
            <a:r>
              <a:rPr lang="en-US" altLang="en-US" sz="2400" i="1" dirty="0">
                <a:latin typeface="Courier New" panose="02070309020205020404" pitchFamily="49" charset="0"/>
                <a:cs typeface="Courier New" panose="02070309020205020404" pitchFamily="49" charset="0"/>
              </a:rPr>
              <a:t>end</a:t>
            </a:r>
            <a:endParaRPr lang="en-US" altLang="en-US" sz="2400" i="1" dirty="0">
              <a:cs typeface="Courier New" panose="02070309020205020404" pitchFamily="49" charset="0"/>
            </a:endParaRP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start</a:t>
            </a:r>
            <a:r>
              <a:rPr lang="en-US" altLang="en-US" sz="2000" dirty="0">
                <a:cs typeface="Courier New" panose="02070309020205020404" pitchFamily="49" charset="0"/>
              </a:rPr>
              <a:t> not specified, </a:t>
            </a:r>
            <a:r>
              <a:rPr lang="en-US" altLang="en-US" sz="2000" dirty="0">
                <a:latin typeface="Courier New" panose="02070309020205020404" pitchFamily="49" charset="0"/>
                <a:cs typeface="Courier New" panose="02070309020205020404" pitchFamily="49" charset="0"/>
              </a:rPr>
              <a:t>0</a:t>
            </a:r>
            <a:r>
              <a:rPr lang="en-US" altLang="en-US" sz="2000" dirty="0">
                <a:cs typeface="Courier New" panose="02070309020205020404" pitchFamily="49" charset="0"/>
              </a:rPr>
              <a:t> is used for start index</a:t>
            </a:r>
          </a:p>
          <a:p>
            <a:pPr lvl="2"/>
            <a:r>
              <a:rPr lang="en-US" altLang="en-US" sz="2000" dirty="0">
                <a:cs typeface="Courier New" panose="02070309020205020404" pitchFamily="49" charset="0"/>
              </a:rPr>
              <a:t>If </a:t>
            </a:r>
            <a:r>
              <a:rPr lang="en-US" altLang="en-US" sz="2000" i="1" dirty="0">
                <a:latin typeface="Courier New" panose="02070309020205020404" pitchFamily="49" charset="0"/>
                <a:cs typeface="Courier New" panose="02070309020205020404" pitchFamily="49" charset="0"/>
              </a:rPr>
              <a:t>end</a:t>
            </a:r>
            <a:r>
              <a:rPr lang="en-US" altLang="en-US" sz="2000" dirty="0">
                <a:cs typeface="Courier New" panose="02070309020205020404" pitchFamily="49" charset="0"/>
              </a:rPr>
              <a:t> not specified,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(list)</a:t>
            </a:r>
            <a:r>
              <a:rPr lang="en-US" altLang="en-US" sz="2000" dirty="0">
                <a:cs typeface="Courier New" panose="02070309020205020404" pitchFamily="49" charset="0"/>
              </a:rPr>
              <a:t> is used for end index</a:t>
            </a:r>
          </a:p>
          <a:p>
            <a:pPr lvl="1"/>
            <a:r>
              <a:rPr lang="en-US" altLang="en-US" sz="2400" dirty="0">
                <a:cs typeface="Courier New" panose="02070309020205020404" pitchFamily="49" charset="0"/>
              </a:rPr>
              <a:t>Slicing expressions can include a step value and negative indexes relative to end of list</a:t>
            </a:r>
            <a:endParaRPr lang="he-IL"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8E7FF0-F70C-41E6-BBDF-6FC368EE8731}"/>
              </a:ext>
            </a:extLst>
          </p:cNvPr>
          <p:cNvSpPr>
            <a:spLocks noGrp="1" noChangeArrowheads="1"/>
          </p:cNvSpPr>
          <p:nvPr>
            <p:ph type="title"/>
          </p:nvPr>
        </p:nvSpPr>
        <p:spPr/>
        <p:txBody>
          <a:bodyPr/>
          <a:lstStyle/>
          <a:p>
            <a:r>
              <a:rPr lang="en-US" altLang="en-US" dirty="0"/>
              <a:t>Finding Items in Lists with the </a:t>
            </a:r>
            <a:r>
              <a:rPr lang="en-US" altLang="en-US" dirty="0">
                <a:latin typeface="Courier New" panose="02070309020205020404" pitchFamily="49" charset="0"/>
                <a:cs typeface="Courier New" panose="02070309020205020404" pitchFamily="49" charset="0"/>
              </a:rPr>
              <a:t>in</a:t>
            </a:r>
            <a:r>
              <a:rPr lang="en-US" altLang="en-US" dirty="0"/>
              <a:t> Operator</a:t>
            </a:r>
          </a:p>
        </p:txBody>
      </p:sp>
      <p:sp>
        <p:nvSpPr>
          <p:cNvPr id="15363" name="Content Placeholder 2">
            <a:extLst>
              <a:ext uri="{FF2B5EF4-FFF2-40B4-BE49-F238E27FC236}">
                <a16:creationId xmlns:a16="http://schemas.microsoft.com/office/drawing/2014/main" id="{83F2618C-A433-48AF-BB55-0ACB23A0420C}"/>
              </a:ext>
            </a:extLst>
          </p:cNvPr>
          <p:cNvSpPr>
            <a:spLocks noGrp="1" noChangeArrowheads="1"/>
          </p:cNvSpPr>
          <p:nvPr>
            <p:ph idx="1"/>
          </p:nvPr>
        </p:nvSpPr>
        <p:spPr/>
        <p:txBody>
          <a:bodyPr/>
          <a:lstStyle/>
          <a:p>
            <a:pPr>
              <a:buFontTx/>
              <a:buChar char="•"/>
            </a:pPr>
            <a:r>
              <a:rPr lang="en-US" altLang="en-US" dirty="0"/>
              <a:t>You can use the </a:t>
            </a:r>
            <a:r>
              <a:rPr lang="en-US" altLang="en-US" dirty="0">
                <a:latin typeface="Courier New" panose="02070309020205020404" pitchFamily="49" charset="0"/>
                <a:cs typeface="Courier New" panose="02070309020205020404" pitchFamily="49" charset="0"/>
              </a:rPr>
              <a:t>in</a:t>
            </a:r>
            <a:r>
              <a:rPr lang="en-US" altLang="en-US" dirty="0"/>
              <a:t> operator to determine whether an item is contained in a list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item</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p>
          <a:p>
            <a:pPr lvl="1"/>
            <a:r>
              <a:rPr lang="en-US" altLang="en-US" sz="2400" dirty="0">
                <a:cs typeface="Courier New" panose="02070309020205020404" pitchFamily="49" charset="0"/>
              </a:rPr>
              <a:t>Returns </a:t>
            </a:r>
            <a:r>
              <a:rPr lang="en-US" altLang="en-US" sz="2400" dirty="0">
                <a:latin typeface="Courier New" panose="02070309020205020404" pitchFamily="49" charset="0"/>
                <a:cs typeface="Courier New" panose="02070309020205020404" pitchFamily="49" charset="0"/>
              </a:rPr>
              <a:t>True</a:t>
            </a:r>
            <a:r>
              <a:rPr lang="en-US" altLang="en-US" sz="2400" dirty="0">
                <a:cs typeface="Courier New" panose="02070309020205020404" pitchFamily="49" charset="0"/>
              </a:rPr>
              <a:t> if the item is in the list, or </a:t>
            </a:r>
            <a:r>
              <a:rPr lang="en-US" altLang="en-US" sz="2400" dirty="0">
                <a:latin typeface="Courier New" panose="02070309020205020404" pitchFamily="49" charset="0"/>
                <a:cs typeface="Courier New" panose="02070309020205020404" pitchFamily="49" charset="0"/>
              </a:rPr>
              <a:t>False</a:t>
            </a:r>
            <a:r>
              <a:rPr lang="en-US" altLang="en-US" sz="2400" dirty="0">
                <a:cs typeface="Courier New" panose="02070309020205020404" pitchFamily="49" charset="0"/>
              </a:rPr>
              <a:t> if it is not in the list</a:t>
            </a:r>
          </a:p>
          <a:p>
            <a:pPr>
              <a:buFontTx/>
              <a:buChar char="•"/>
            </a:pPr>
            <a:r>
              <a:rPr lang="en-US" altLang="en-US" dirty="0">
                <a:cs typeface="Courier New" panose="02070309020205020404" pitchFamily="49" charset="0"/>
              </a:rPr>
              <a:t>Similarly you can use the </a:t>
            </a:r>
            <a:r>
              <a:rPr lang="en-US" altLang="en-US" dirty="0">
                <a:latin typeface="Courier New" panose="02070309020205020404" pitchFamily="49" charset="0"/>
                <a:cs typeface="Courier New" panose="02070309020205020404" pitchFamily="49" charset="0"/>
              </a:rPr>
              <a:t>not in</a:t>
            </a:r>
            <a:r>
              <a:rPr lang="en-US" altLang="en-US" dirty="0">
                <a:cs typeface="Courier New" panose="02070309020205020404" pitchFamily="49" charset="0"/>
              </a:rPr>
              <a:t> operator to determine whether an item is not in a list</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FA732CC-E01D-4608-8D0B-89AA79362A99}"/>
              </a:ext>
            </a:extLst>
          </p:cNvPr>
          <p:cNvSpPr>
            <a:spLocks noGrp="1" noChangeArrowheads="1"/>
          </p:cNvSpPr>
          <p:nvPr>
            <p:ph type="title"/>
          </p:nvPr>
        </p:nvSpPr>
        <p:spPr/>
        <p:txBody>
          <a:bodyPr/>
          <a:lstStyle/>
          <a:p>
            <a:r>
              <a:rPr lang="en-US" altLang="en-US" dirty="0"/>
              <a:t>List Methods and Useful Built-in Functions</a:t>
            </a:r>
            <a:r>
              <a:rPr lang="en-US" altLang="en-US" sz="2000" b="0" dirty="0"/>
              <a:t> (1 of 4)</a:t>
            </a:r>
          </a:p>
        </p:txBody>
      </p:sp>
      <p:sp>
        <p:nvSpPr>
          <p:cNvPr id="16387" name="Content Placeholder 2">
            <a:extLst>
              <a:ext uri="{FF2B5EF4-FFF2-40B4-BE49-F238E27FC236}">
                <a16:creationId xmlns:a16="http://schemas.microsoft.com/office/drawing/2014/main" id="{875D1A8B-0FDC-413D-A6FC-9AD75179180D}"/>
              </a:ext>
            </a:extLst>
          </p:cNvPr>
          <p:cNvSpPr>
            <a:spLocks noGrp="1" noChangeArrowheads="1"/>
          </p:cNvSpPr>
          <p:nvPr>
            <p:ph idx="1"/>
          </p:nvPr>
        </p:nvSpPr>
        <p:spPr/>
        <p:txBody>
          <a:bodyPr/>
          <a:lstStyle/>
          <a:p>
            <a:pPr marL="271463" indent="-271463" eaLnBrk="1" hangingPunct="1">
              <a:buFontTx/>
              <a:buChar char="•"/>
            </a:pPr>
            <a:r>
              <a:rPr lang="en-US" altLang="en-US" u="sng" dirty="0">
                <a:latin typeface="Courier New" panose="02070309020205020404" pitchFamily="49" charset="0"/>
                <a:cs typeface="Courier New" panose="02070309020205020404" pitchFamily="49" charset="0"/>
              </a:rPr>
              <a:t>append(</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add items to a list – </a:t>
            </a:r>
            <a:r>
              <a:rPr lang="en-US" altLang="en-US" i="1" dirty="0">
                <a:latin typeface="Courier New" panose="02070309020205020404" pitchFamily="49" charset="0"/>
                <a:cs typeface="Courier New" panose="02070309020205020404" pitchFamily="49" charset="0"/>
              </a:rPr>
              <a:t>item</a:t>
            </a:r>
            <a:r>
              <a:rPr lang="en-US" altLang="en-US" dirty="0">
                <a:cs typeface="Courier New" panose="02070309020205020404" pitchFamily="49" charset="0"/>
              </a:rPr>
              <a:t> is appended to the end of the existing list</a:t>
            </a:r>
            <a:endParaRPr lang="en-US" altLang="en-US" dirty="0">
              <a:latin typeface="Courier New" panose="02070309020205020404" pitchFamily="49" charset="0"/>
              <a:cs typeface="Courier New" panose="02070309020205020404" pitchFamily="49" charset="0"/>
            </a:endParaRPr>
          </a:p>
          <a:p>
            <a:pPr marL="271463" indent="-271463" eaLnBrk="1" hangingPunct="1">
              <a:buFontTx/>
              <a:buChar char="•"/>
            </a:pPr>
            <a:r>
              <a:rPr lang="en-US" altLang="en-US" u="sng" dirty="0">
                <a:latin typeface="Courier New" panose="02070309020205020404" pitchFamily="49" charset="0"/>
                <a:cs typeface="Courier New" panose="02070309020205020404" pitchFamily="49" charset="0"/>
              </a:rPr>
              <a:t>index(</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used to determine where an item is located in a list </a:t>
            </a:r>
          </a:p>
          <a:p>
            <a:pPr lvl="1" eaLnBrk="1" hangingPunct="1"/>
            <a:r>
              <a:rPr lang="en-US" altLang="en-US" sz="2400" dirty="0">
                <a:cs typeface="Courier New" panose="02070309020205020404" pitchFamily="49" charset="0"/>
              </a:rPr>
              <a:t>Returns the index of the first element in the list containing </a:t>
            </a:r>
            <a:r>
              <a:rPr lang="en-US" altLang="en-US" sz="2400" dirty="0">
                <a:latin typeface="Courier New" panose="02070309020205020404" pitchFamily="49" charset="0"/>
                <a:cs typeface="Courier New" panose="02070309020205020404" pitchFamily="49" charset="0"/>
              </a:rPr>
              <a:t>item</a:t>
            </a:r>
          </a:p>
          <a:p>
            <a:pPr lvl="1" eaLnBrk="1" hangingPunct="1"/>
            <a:r>
              <a:rPr lang="en-US" altLang="en-US" sz="2400" dirty="0">
                <a:cs typeface="Courier New" panose="02070309020205020404" pitchFamily="49" charset="0"/>
              </a:rPr>
              <a:t>Raises</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ValueError</a:t>
            </a:r>
            <a:r>
              <a:rPr lang="en-US" altLang="en-US" sz="2400" dirty="0">
                <a:cs typeface="Courier New" panose="02070309020205020404" pitchFamily="49" charset="0"/>
              </a:rPr>
              <a:t> exception if </a:t>
            </a:r>
            <a:r>
              <a:rPr lang="en-US" altLang="en-US" sz="2400" i="1" dirty="0">
                <a:latin typeface="Courier New" panose="02070309020205020404" pitchFamily="49" charset="0"/>
                <a:cs typeface="Courier New" panose="02070309020205020404" pitchFamily="49" charset="0"/>
              </a:rPr>
              <a:t>item</a:t>
            </a:r>
            <a:r>
              <a:rPr lang="en-US" altLang="en-US" sz="2400" dirty="0">
                <a:cs typeface="Courier New" panose="02070309020205020404" pitchFamily="49" charset="0"/>
              </a:rPr>
              <a:t> not in the list</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B8EAF27-3063-4C87-86E2-8773D473AD43}"/>
              </a:ext>
            </a:extLst>
          </p:cNvPr>
          <p:cNvSpPr>
            <a:spLocks noGrp="1" noChangeArrowheads="1"/>
          </p:cNvSpPr>
          <p:nvPr>
            <p:ph type="title"/>
          </p:nvPr>
        </p:nvSpPr>
        <p:spPr/>
        <p:txBody>
          <a:bodyPr/>
          <a:lstStyle/>
          <a:p>
            <a:r>
              <a:rPr lang="en-US" altLang="en-US" dirty="0"/>
              <a:t>List Methods and Useful Built-in Functions</a:t>
            </a:r>
            <a:r>
              <a:rPr lang="en-US" altLang="en-US" sz="2000" b="0" dirty="0"/>
              <a:t> (2 of 4)</a:t>
            </a:r>
            <a:endParaRPr lang="en-US" altLang="en-US" sz="2000" dirty="0"/>
          </a:p>
        </p:txBody>
      </p:sp>
      <p:sp>
        <p:nvSpPr>
          <p:cNvPr id="17411" name="Content Placeholder 2">
            <a:extLst>
              <a:ext uri="{FF2B5EF4-FFF2-40B4-BE49-F238E27FC236}">
                <a16:creationId xmlns:a16="http://schemas.microsoft.com/office/drawing/2014/main" id="{DB4BA12C-2A88-4A77-B402-1CACBA531C8E}"/>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insert(</a:t>
            </a:r>
            <a:r>
              <a:rPr lang="en-US" altLang="en-US" i="1" u="sng" dirty="0">
                <a:latin typeface="Courier New" panose="02070309020205020404" pitchFamily="49" charset="0"/>
                <a:cs typeface="Courier New" panose="02070309020205020404" pitchFamily="49" charset="0"/>
              </a:rPr>
              <a:t>index, item</a:t>
            </a:r>
            <a:r>
              <a:rPr lang="en-US" altLang="en-US" u="sng" dirty="0">
                <a:latin typeface="Courier New" panose="02070309020205020404" pitchFamily="49" charset="0"/>
                <a:cs typeface="Courier New" panose="02070309020205020404" pitchFamily="49" charset="0"/>
              </a:rPr>
              <a:t>)</a:t>
            </a:r>
            <a:r>
              <a:rPr lang="en-US" altLang="en-US" dirty="0"/>
              <a:t>: used to insert </a:t>
            </a:r>
            <a:r>
              <a:rPr lang="en-US" altLang="en-US" i="1" dirty="0">
                <a:latin typeface="Courier New" panose="02070309020205020404" pitchFamily="49" charset="0"/>
                <a:cs typeface="Courier New" panose="02070309020205020404" pitchFamily="49" charset="0"/>
              </a:rPr>
              <a:t>item</a:t>
            </a:r>
            <a:r>
              <a:rPr lang="en-US" altLang="en-US" dirty="0"/>
              <a:t> at position </a:t>
            </a:r>
            <a:r>
              <a:rPr lang="en-US" altLang="en-US" i="1" dirty="0">
                <a:latin typeface="Courier New" panose="02070309020205020404" pitchFamily="49" charset="0"/>
                <a:cs typeface="Courier New" panose="02070309020205020404" pitchFamily="49" charset="0"/>
              </a:rPr>
              <a:t>index</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sort()</a:t>
            </a:r>
            <a:r>
              <a:rPr lang="en-US" altLang="en-US" dirty="0"/>
              <a:t>: used to sort the elements of the list in ascending order</a:t>
            </a:r>
          </a:p>
          <a:p>
            <a:pPr>
              <a:buFontTx/>
              <a:buChar char="•"/>
            </a:pPr>
            <a:r>
              <a:rPr lang="en-US" altLang="en-US" u="sng" dirty="0">
                <a:latin typeface="Courier New" panose="02070309020205020404" pitchFamily="49" charset="0"/>
                <a:cs typeface="Courier New" panose="02070309020205020404" pitchFamily="49" charset="0"/>
              </a:rPr>
              <a:t>remove(</a:t>
            </a:r>
            <a:r>
              <a:rPr lang="en-US" altLang="en-US" i="1" u="sng" dirty="0">
                <a:latin typeface="Courier New" panose="02070309020205020404" pitchFamily="49" charset="0"/>
                <a:cs typeface="Courier New" panose="02070309020205020404" pitchFamily="49" charset="0"/>
              </a:rPr>
              <a:t>item</a:t>
            </a:r>
            <a:r>
              <a:rPr lang="en-US" altLang="en-US" u="sng" dirty="0">
                <a:latin typeface="Courier New" panose="02070309020205020404" pitchFamily="49" charset="0"/>
                <a:cs typeface="Courier New" panose="02070309020205020404" pitchFamily="49" charset="0"/>
              </a:rPr>
              <a:t>)</a:t>
            </a:r>
            <a:r>
              <a:rPr lang="en-US" altLang="en-US" dirty="0"/>
              <a:t>: removes the first occurrence of </a:t>
            </a:r>
            <a:r>
              <a:rPr lang="en-US" altLang="en-US" i="1" dirty="0">
                <a:latin typeface="Courier New" panose="02070309020205020404" pitchFamily="49" charset="0"/>
                <a:cs typeface="Courier New" panose="02070309020205020404" pitchFamily="49" charset="0"/>
              </a:rPr>
              <a:t>item</a:t>
            </a:r>
            <a:r>
              <a:rPr lang="en-US" altLang="en-US" dirty="0"/>
              <a:t> in the list</a:t>
            </a:r>
          </a:p>
          <a:p>
            <a:pPr>
              <a:buFontTx/>
              <a:buChar char="•"/>
            </a:pPr>
            <a:r>
              <a:rPr lang="en-US" altLang="en-US" u="sng" dirty="0">
                <a:latin typeface="Courier New" panose="02070309020205020404" pitchFamily="49" charset="0"/>
                <a:cs typeface="Courier New" panose="02070309020205020404" pitchFamily="49" charset="0"/>
              </a:rPr>
              <a:t>reverse()</a:t>
            </a:r>
            <a:r>
              <a:rPr lang="en-US" altLang="en-US" dirty="0"/>
              <a:t>: reverses the order of the elements in the list</a:t>
            </a:r>
          </a:p>
          <a:p>
            <a:pPr>
              <a:buFontTx/>
              <a:buChar cha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743-FC74-45D2-9356-66280E9457F3}"/>
              </a:ext>
            </a:extLst>
          </p:cNvPr>
          <p:cNvSpPr>
            <a:spLocks noGrp="1"/>
          </p:cNvSpPr>
          <p:nvPr>
            <p:ph type="title"/>
          </p:nvPr>
        </p:nvSpPr>
        <p:spPr/>
        <p:txBody>
          <a:bodyPr/>
          <a:lstStyle/>
          <a:p>
            <a:r>
              <a:rPr lang="en-US" altLang="en-US" dirty="0"/>
              <a:t>List Methods and Useful Built-in Functions</a:t>
            </a:r>
            <a:r>
              <a:rPr lang="en-US" altLang="en-US" sz="2000" b="0" dirty="0"/>
              <a:t> (3 of 4)</a:t>
            </a:r>
            <a:endParaRPr lang="en-AU" sz="2000" dirty="0"/>
          </a:p>
        </p:txBody>
      </p:sp>
      <p:graphicFrame>
        <p:nvGraphicFramePr>
          <p:cNvPr id="4" name="Table 4">
            <a:extLst>
              <a:ext uri="{FF2B5EF4-FFF2-40B4-BE49-F238E27FC236}">
                <a16:creationId xmlns:a16="http://schemas.microsoft.com/office/drawing/2014/main" id="{650C8543-28E7-469F-8DCF-5957272A716A}"/>
              </a:ext>
            </a:extLst>
          </p:cNvPr>
          <p:cNvGraphicFramePr>
            <a:graphicFrameLocks noGrp="1"/>
          </p:cNvGraphicFramePr>
          <p:nvPr>
            <p:ph idx="1"/>
            <p:extLst>
              <p:ext uri="{D42A27DB-BD31-4B8C-83A1-F6EECF244321}">
                <p14:modId xmlns:p14="http://schemas.microsoft.com/office/powerpoint/2010/main" val="1982896791"/>
              </p:ext>
            </p:extLst>
          </p:nvPr>
        </p:nvGraphicFramePr>
        <p:xfrm>
          <a:off x="457200" y="1965960"/>
          <a:ext cx="8229600" cy="4053840"/>
        </p:xfrm>
        <a:graphic>
          <a:graphicData uri="http://schemas.openxmlformats.org/drawingml/2006/table">
            <a:tbl>
              <a:tblPr firstRow="1" bandRow="1">
                <a:tableStyleId>{3B4B98B0-60AC-42C2-AFA5-B58CD77FA1E5}</a:tableStyleId>
              </a:tblPr>
              <a:tblGrid>
                <a:gridCol w="2209800">
                  <a:extLst>
                    <a:ext uri="{9D8B030D-6E8A-4147-A177-3AD203B41FA5}">
                      <a16:colId xmlns:a16="http://schemas.microsoft.com/office/drawing/2014/main" val="1474502933"/>
                    </a:ext>
                  </a:extLst>
                </a:gridCol>
                <a:gridCol w="6019800">
                  <a:extLst>
                    <a:ext uri="{9D8B030D-6E8A-4147-A177-3AD203B41FA5}">
                      <a16:colId xmlns:a16="http://schemas.microsoft.com/office/drawing/2014/main" val="1176296152"/>
                    </a:ext>
                  </a:extLst>
                </a:gridCol>
              </a:tblGrid>
              <a:tr h="370840">
                <a:tc>
                  <a:txBody>
                    <a:bodyPr/>
                    <a:lstStyle/>
                    <a:p>
                      <a:r>
                        <a:rPr lang="en-AU" sz="1800" b="1" i="0" u="none" strike="noStrike" kern="1200" baseline="0" dirty="0">
                          <a:solidFill>
                            <a:schemeClr val="tx1"/>
                          </a:solidFill>
                          <a:latin typeface="+mn-lt"/>
                          <a:ea typeface="+mn-ea"/>
                          <a:cs typeface="+mn-cs"/>
                        </a:rPr>
                        <a:t>Method</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1800" b="1" i="0" u="none" strike="noStrike" kern="1200" baseline="0" dirty="0">
                          <a:solidFill>
                            <a:schemeClr val="tx1"/>
                          </a:solidFill>
                          <a:latin typeface="+mn-lt"/>
                          <a:ea typeface="+mn-ea"/>
                          <a:cs typeface="+mn-cs"/>
                        </a:rPr>
                        <a:t>Description</a:t>
                      </a:r>
                      <a:endParaRPr lang="en-A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5997536"/>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append(</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300" b="0" i="0" u="none" strike="noStrike" kern="1200" baseline="0" dirty="0">
                          <a:solidFill>
                            <a:schemeClr val="tx1"/>
                          </a:solidFill>
                          <a:latin typeface="+mn-lt"/>
                          <a:ea typeface="+mn-ea"/>
                          <a:cs typeface="+mn-cs"/>
                        </a:rPr>
                        <a:t>Adds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to the end of the list.</a:t>
                      </a:r>
                      <a:endParaRPr lang="en-AU" sz="1300" dirty="0"/>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90477130"/>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Returns the index of the first element whose value is equal to item.</a:t>
                      </a:r>
                    </a:p>
                    <a:p>
                      <a:r>
                        <a:rPr lang="en-US" sz="1300" b="0" i="0" u="none" strike="noStrike" kern="1200" baseline="0" dirty="0">
                          <a:solidFill>
                            <a:schemeClr val="tx1"/>
                          </a:solidFill>
                          <a:latin typeface="+mn-lt"/>
                          <a:ea typeface="+mn-ea"/>
                          <a:cs typeface="+mn-cs"/>
                        </a:rPr>
                        <a:t>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mn-lt"/>
                          <a:ea typeface="+mn-ea"/>
                          <a:cs typeface="+mn-cs"/>
                        </a:rPr>
                        <a:t> exception is raised if item is not found in the list.</a:t>
                      </a:r>
                      <a:endParaRPr lang="en-AU" sz="1300" dirty="0"/>
                    </a:p>
                  </a:txBody>
                  <a:tcPr>
                    <a:solidFill>
                      <a:schemeClr val="bg1"/>
                    </a:solidFill>
                  </a:tcPr>
                </a:tc>
                <a:extLst>
                  <a:ext uri="{0D108BD9-81ED-4DB2-BD59-A6C34878D82A}">
                    <a16:rowId xmlns:a16="http://schemas.microsoft.com/office/drawing/2014/main" val="247782658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insert(</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index</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Inserts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into the list at the specified </a:t>
                      </a:r>
                      <a:r>
                        <a:rPr lang="en-US" sz="1300" b="0" i="1" u="none" strike="noStrike" kern="1200" baseline="0" dirty="0">
                          <a:solidFill>
                            <a:schemeClr val="tx1"/>
                          </a:solidFill>
                          <a:latin typeface="+mn-lt"/>
                          <a:ea typeface="+mn-ea"/>
                          <a:cs typeface="+mn-cs"/>
                        </a:rPr>
                        <a:t>index</a:t>
                      </a:r>
                      <a:r>
                        <a:rPr lang="en-US" sz="1300" b="0" i="0" u="none" strike="noStrike" kern="1200" baseline="0" dirty="0">
                          <a:solidFill>
                            <a:schemeClr val="tx1"/>
                          </a:solidFill>
                          <a:latin typeface="+mn-lt"/>
                          <a:ea typeface="+mn-ea"/>
                          <a:cs typeface="+mn-cs"/>
                        </a:rPr>
                        <a:t>. When an item is inserted into a list, the list is expanded in size to accommodate the new item. The item that was previously at the specified index, and all the items after it, are shifted by one position toward the end of the list. No exceptions will occur if you specify an invalid index. If you specify an index beyond the end of the list, the item will be added to the end of the list. If you use a negative index that specifies an invalid position, the item will be inserted at the beginning of the list.</a:t>
                      </a:r>
                      <a:endParaRPr lang="en-AU" sz="1300" dirty="0"/>
                    </a:p>
                  </a:txBody>
                  <a:tcPr>
                    <a:solidFill>
                      <a:schemeClr val="bg1"/>
                    </a:solidFill>
                  </a:tcPr>
                </a:tc>
                <a:extLst>
                  <a:ext uri="{0D108BD9-81ED-4DB2-BD59-A6C34878D82A}">
                    <a16:rowId xmlns:a16="http://schemas.microsoft.com/office/drawing/2014/main" val="1667025201"/>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sort()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Sorts the items in the list so they appear in ascending order (from the lowest value to the highest value).</a:t>
                      </a:r>
                      <a:endParaRPr lang="en-AU" sz="1300" dirty="0"/>
                    </a:p>
                  </a:txBody>
                  <a:tcPr>
                    <a:solidFill>
                      <a:schemeClr val="bg1"/>
                    </a:solidFill>
                  </a:tcPr>
                </a:tc>
                <a:extLst>
                  <a:ext uri="{0D108BD9-81ED-4DB2-BD59-A6C34878D82A}">
                    <a16:rowId xmlns:a16="http://schemas.microsoft.com/office/drawing/2014/main" val="2827827277"/>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remove(</a:t>
                      </a:r>
                      <a:r>
                        <a:rPr lang="en-AU"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sz="1300" dirty="0">
                        <a:latin typeface="Courier New" panose="02070309020205020404" pitchFamily="49" charset="0"/>
                        <a:cs typeface="Courier New" panose="02070309020205020404" pitchFamily="49" charset="0"/>
                      </a:endParaRPr>
                    </a:p>
                  </a:txBody>
                  <a:tcPr>
                    <a:solidFill>
                      <a:schemeClr val="bg1"/>
                    </a:solidFill>
                  </a:tcPr>
                </a:tc>
                <a:tc>
                  <a:txBody>
                    <a:bodyPr/>
                    <a:lstStyle/>
                    <a:p>
                      <a:r>
                        <a:rPr lang="en-US" sz="1300" b="0" i="0" u="none" strike="noStrike" kern="1200" baseline="0" dirty="0">
                          <a:solidFill>
                            <a:schemeClr val="tx1"/>
                          </a:solidFill>
                          <a:latin typeface="+mn-lt"/>
                          <a:ea typeface="+mn-ea"/>
                          <a:cs typeface="+mn-cs"/>
                        </a:rPr>
                        <a:t>Removes the first occurrence of </a:t>
                      </a:r>
                      <a:r>
                        <a:rPr lang="en-US" sz="1300" b="0" i="1" u="none" strike="noStrike" kern="1200" baseline="0" dirty="0">
                          <a:solidFill>
                            <a:schemeClr val="tx1"/>
                          </a:solidFill>
                          <a:latin typeface="Courier New" panose="02070309020205020404" pitchFamily="49" charset="0"/>
                          <a:ea typeface="+mn-ea"/>
                          <a:cs typeface="Courier New" panose="02070309020205020404" pitchFamily="49" charset="0"/>
                        </a:rPr>
                        <a:t>item</a:t>
                      </a:r>
                      <a:r>
                        <a:rPr lang="en-US" sz="1300" b="0" i="1" u="none" strike="noStrike" kern="1200" baseline="0" dirty="0">
                          <a:solidFill>
                            <a:schemeClr val="tx1"/>
                          </a:solidFill>
                          <a:latin typeface="+mn-lt"/>
                          <a:ea typeface="+mn-ea"/>
                          <a:cs typeface="+mn-cs"/>
                        </a:rPr>
                        <a:t> </a:t>
                      </a:r>
                      <a:r>
                        <a:rPr lang="en-US" sz="1300" b="0" i="0" u="none" strike="noStrike" kern="1200" baseline="0" dirty="0">
                          <a:solidFill>
                            <a:schemeClr val="tx1"/>
                          </a:solidFill>
                          <a:latin typeface="+mn-lt"/>
                          <a:ea typeface="+mn-ea"/>
                          <a:cs typeface="+mn-cs"/>
                        </a:rPr>
                        <a:t>from the list. A </a:t>
                      </a:r>
                      <a:r>
                        <a:rPr lang="en-US" sz="1300" b="0" i="0" u="none" strike="noStrike" kern="1200" baseline="0" dirty="0" err="1">
                          <a:solidFill>
                            <a:schemeClr val="tx1"/>
                          </a:solidFill>
                          <a:latin typeface="Courier New" panose="02070309020205020404" pitchFamily="49" charset="0"/>
                          <a:ea typeface="+mn-ea"/>
                          <a:cs typeface="Courier New" panose="02070309020205020404" pitchFamily="49" charset="0"/>
                        </a:rPr>
                        <a:t>ValueError</a:t>
                      </a:r>
                      <a:r>
                        <a:rPr lang="en-US" sz="1300" b="0" i="0" u="none" strike="noStrike" kern="1200" baseline="0" dirty="0">
                          <a:solidFill>
                            <a:schemeClr val="tx1"/>
                          </a:solidFill>
                          <a:latin typeface="Courier New" panose="02070309020205020404" pitchFamily="49" charset="0"/>
                          <a:ea typeface="+mn-ea"/>
                          <a:cs typeface="Courier New" panose="02070309020205020404" pitchFamily="49" charset="0"/>
                        </a:rPr>
                        <a:t> </a:t>
                      </a:r>
                      <a:r>
                        <a:rPr lang="en-US" sz="1300" b="0" i="0" u="none" strike="noStrike" kern="1200" baseline="0" dirty="0">
                          <a:solidFill>
                            <a:schemeClr val="tx1"/>
                          </a:solidFill>
                          <a:latin typeface="+mn-lt"/>
                          <a:ea typeface="+mn-ea"/>
                          <a:cs typeface="+mn-cs"/>
                        </a:rPr>
                        <a:t>exception is raised if item is not found in the list.</a:t>
                      </a:r>
                      <a:endParaRPr lang="en-AU" sz="1300" dirty="0">
                        <a:latin typeface="Courier New" panose="02070309020205020404" pitchFamily="49" charset="0"/>
                        <a:cs typeface="Courier New" panose="02070309020205020404" pitchFamily="49" charset="0"/>
                      </a:endParaRPr>
                    </a:p>
                  </a:txBody>
                  <a:tcPr>
                    <a:solidFill>
                      <a:schemeClr val="bg1"/>
                    </a:solidFill>
                  </a:tcPr>
                </a:tc>
                <a:extLst>
                  <a:ext uri="{0D108BD9-81ED-4DB2-BD59-A6C34878D82A}">
                    <a16:rowId xmlns:a16="http://schemas.microsoft.com/office/drawing/2014/main" val="4116326858"/>
                  </a:ext>
                </a:extLst>
              </a:tr>
              <a:tr h="370840">
                <a:tc>
                  <a:txBody>
                    <a:bodyPr/>
                    <a:lstStyle/>
                    <a:p>
                      <a:r>
                        <a:rPr lang="en-AU" sz="1300" b="0" i="0" u="none" strike="noStrike" kern="1200" baseline="0" dirty="0">
                          <a:solidFill>
                            <a:schemeClr val="tx1"/>
                          </a:solidFill>
                          <a:latin typeface="Courier New" panose="02070309020205020404" pitchFamily="49" charset="0"/>
                          <a:ea typeface="+mn-ea"/>
                          <a:cs typeface="Courier New" panose="02070309020205020404" pitchFamily="49" charset="0"/>
                        </a:rPr>
                        <a:t>reverse()</a:t>
                      </a:r>
                      <a:endParaRPr lang="en-AU" sz="1300" dirty="0">
                        <a:latin typeface="Courier New" panose="02070309020205020404" pitchFamily="49" charset="0"/>
                        <a:cs typeface="Courier New" panose="02070309020205020404" pitchFamily="49"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300" b="0" i="0" u="none" strike="noStrike" kern="1200" baseline="0" dirty="0">
                          <a:solidFill>
                            <a:schemeClr val="tx1"/>
                          </a:solidFill>
                          <a:latin typeface="+mn-lt"/>
                          <a:ea typeface="+mn-ea"/>
                          <a:cs typeface="+mn-cs"/>
                        </a:rPr>
                        <a:t>Reverses the order of the items in the list.</a:t>
                      </a:r>
                      <a:endParaRPr lang="en-AU" sz="13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8903393"/>
                  </a:ext>
                </a:extLst>
              </a:tr>
            </a:tbl>
          </a:graphicData>
        </a:graphic>
      </p:graphicFrame>
      <p:sp>
        <p:nvSpPr>
          <p:cNvPr id="6" name="Rectangle 5">
            <a:extLst>
              <a:ext uri="{FF2B5EF4-FFF2-40B4-BE49-F238E27FC236}">
                <a16:creationId xmlns:a16="http://schemas.microsoft.com/office/drawing/2014/main" id="{B07A54F8-BEBF-49A9-A435-A8FACCA2F77E}"/>
              </a:ext>
            </a:extLst>
          </p:cNvPr>
          <p:cNvSpPr/>
          <p:nvPr/>
        </p:nvSpPr>
        <p:spPr>
          <a:xfrm>
            <a:off x="457200" y="1597223"/>
            <a:ext cx="5410200" cy="307777"/>
          </a:xfrm>
          <a:prstGeom prst="rect">
            <a:avLst/>
          </a:prstGeom>
        </p:spPr>
        <p:txBody>
          <a:bodyPr wrap="square">
            <a:spAutoFit/>
          </a:bodyPr>
          <a:lstStyle/>
          <a:p>
            <a:r>
              <a:rPr lang="en-US" sz="1400" b="1" dirty="0">
                <a:latin typeface="+mj-lt"/>
              </a:rPr>
              <a:t>Table 7-1 </a:t>
            </a:r>
            <a:r>
              <a:rPr lang="en-US" sz="1400" dirty="0">
                <a:latin typeface="+mj-lt"/>
              </a:rPr>
              <a:t>A few of the list methods</a:t>
            </a:r>
            <a:endParaRPr lang="en-AU" sz="1400" dirty="0">
              <a:latin typeface="+mj-lt"/>
            </a:endParaRPr>
          </a:p>
        </p:txBody>
      </p:sp>
    </p:spTree>
    <p:extLst>
      <p:ext uri="{BB962C8B-B14F-4D97-AF65-F5344CB8AC3E}">
        <p14:creationId xmlns:p14="http://schemas.microsoft.com/office/powerpoint/2010/main" val="79149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03B85F2-FFD6-4741-96C8-0330CD9E25BC}"/>
              </a:ext>
            </a:extLst>
          </p:cNvPr>
          <p:cNvSpPr>
            <a:spLocks noGrp="1" noChangeArrowheads="1"/>
          </p:cNvSpPr>
          <p:nvPr>
            <p:ph type="title"/>
          </p:nvPr>
        </p:nvSpPr>
        <p:spPr/>
        <p:txBody>
          <a:bodyPr/>
          <a:lstStyle/>
          <a:p>
            <a:r>
              <a:rPr lang="en-US" altLang="en-US" dirty="0"/>
              <a:t>List Methods and Useful Built-in Functions</a:t>
            </a:r>
            <a:r>
              <a:rPr lang="en-US" altLang="en-US" sz="2000" b="0" dirty="0"/>
              <a:t> (4 of 4)</a:t>
            </a:r>
            <a:endParaRPr lang="en-US" altLang="en-US" sz="2000" dirty="0"/>
          </a:p>
        </p:txBody>
      </p:sp>
      <p:sp>
        <p:nvSpPr>
          <p:cNvPr id="19459" name="Content Placeholder 2">
            <a:extLst>
              <a:ext uri="{FF2B5EF4-FFF2-40B4-BE49-F238E27FC236}">
                <a16:creationId xmlns:a16="http://schemas.microsoft.com/office/drawing/2014/main" id="{0068FC25-F9CD-4AC7-86ED-B6F38BB854F4}"/>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del </a:t>
            </a:r>
            <a:r>
              <a:rPr lang="en-US" altLang="en-US" u="sng" dirty="0">
                <a:cs typeface="Courier New" panose="02070309020205020404" pitchFamily="49" charset="0"/>
              </a:rPr>
              <a:t>statement</a:t>
            </a:r>
            <a:r>
              <a:rPr lang="en-US" altLang="en-US" dirty="0">
                <a:cs typeface="Courier New" panose="02070309020205020404" pitchFamily="49" charset="0"/>
              </a:rPr>
              <a:t>: removes an element from a specific index in a list</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del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p>
          <a:p>
            <a:pPr eaLnBrk="1" hangingPunct="1">
              <a:buFontTx/>
              <a:buChar char="•"/>
            </a:pPr>
            <a:r>
              <a:rPr lang="en-US" altLang="en-US" u="sng" dirty="0">
                <a:latin typeface="Courier New" panose="02070309020205020404" pitchFamily="49" charset="0"/>
                <a:cs typeface="Courier New" panose="02070309020205020404" pitchFamily="49" charset="0"/>
              </a:rPr>
              <a:t>min </a:t>
            </a:r>
            <a:r>
              <a:rPr lang="en-US" altLang="en-US" u="sng" dirty="0">
                <a:cs typeface="Courier New" panose="02070309020205020404" pitchFamily="49" charset="0"/>
              </a:rPr>
              <a:t>and</a:t>
            </a:r>
            <a:r>
              <a:rPr lang="en-US" altLang="en-US" u="sng" dirty="0">
                <a:latin typeface="Courier New" panose="02070309020205020404" pitchFamily="49" charset="0"/>
                <a:cs typeface="Courier New" panose="02070309020205020404" pitchFamily="49" charset="0"/>
              </a:rPr>
              <a:t> max </a:t>
            </a:r>
            <a:r>
              <a:rPr lang="en-US" altLang="en-US" u="sng" dirty="0">
                <a:cs typeface="Courier New" panose="02070309020205020404" pitchFamily="49" charset="0"/>
              </a:rPr>
              <a:t>functions</a:t>
            </a:r>
            <a:r>
              <a:rPr lang="en-US" altLang="en-US" dirty="0">
                <a:cs typeface="Courier New" panose="02070309020205020404" pitchFamily="49" charset="0"/>
              </a:rPr>
              <a:t>: built-in functions that returns the item that has the lowest or highest value in a sequence</a:t>
            </a:r>
          </a:p>
          <a:p>
            <a:pPr lvl="1" eaLnBrk="1" hangingPunct="1"/>
            <a:r>
              <a:rPr lang="en-US" altLang="en-US" sz="2400" dirty="0">
                <a:cs typeface="Courier New" panose="02070309020205020404" pitchFamily="49" charset="0"/>
              </a:rPr>
              <a:t>The sequence is passed as an argument </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FAC23B5-FA89-4F73-B65B-8A44D6724D43}"/>
              </a:ext>
            </a:extLst>
          </p:cNvPr>
          <p:cNvSpPr>
            <a:spLocks noGrp="1" noChangeArrowheads="1"/>
          </p:cNvSpPr>
          <p:nvPr>
            <p:ph type="title"/>
          </p:nvPr>
        </p:nvSpPr>
        <p:spPr/>
        <p:txBody>
          <a:bodyPr/>
          <a:lstStyle/>
          <a:p>
            <a:r>
              <a:rPr lang="en-US" altLang="en-US" dirty="0"/>
              <a:t>Copying Lists</a:t>
            </a:r>
            <a:r>
              <a:rPr lang="en-US" altLang="en-US" sz="2000" b="0" dirty="0"/>
              <a:t> (1 of 2)</a:t>
            </a:r>
            <a:endParaRPr lang="en-US" altLang="en-US" sz="2000" dirty="0"/>
          </a:p>
        </p:txBody>
      </p:sp>
      <p:sp>
        <p:nvSpPr>
          <p:cNvPr id="20483" name="Content Placeholder 2">
            <a:extLst>
              <a:ext uri="{FF2B5EF4-FFF2-40B4-BE49-F238E27FC236}">
                <a16:creationId xmlns:a16="http://schemas.microsoft.com/office/drawing/2014/main" id="{CECB80B5-D233-4391-B79E-7B27DF1CF3DB}"/>
              </a:ext>
            </a:extLst>
          </p:cNvPr>
          <p:cNvSpPr>
            <a:spLocks noGrp="1" noChangeArrowheads="1"/>
          </p:cNvSpPr>
          <p:nvPr>
            <p:ph idx="1"/>
          </p:nvPr>
        </p:nvSpPr>
        <p:spPr/>
        <p:txBody>
          <a:bodyPr/>
          <a:lstStyle/>
          <a:p>
            <a:pPr eaLnBrk="1" hangingPunct="1">
              <a:buFontTx/>
              <a:buChar char="•"/>
            </a:pPr>
            <a:r>
              <a:rPr lang="en-US" altLang="en-US" dirty="0"/>
              <a:t>To make a copy of a list you must copy each element of the list</a:t>
            </a:r>
          </a:p>
          <a:p>
            <a:pPr lvl="1" eaLnBrk="1" hangingPunct="1"/>
            <a:r>
              <a:rPr lang="en-US" altLang="en-US" dirty="0"/>
              <a:t>Two methods to do this:</a:t>
            </a:r>
          </a:p>
          <a:p>
            <a:pPr lvl="2"/>
            <a:r>
              <a:rPr lang="en-US" altLang="en-US" dirty="0"/>
              <a:t>Creating a new empty list and using a </a:t>
            </a:r>
            <a:r>
              <a:rPr lang="en-US" altLang="en-US" dirty="0">
                <a:latin typeface="Courier New" panose="02070309020205020404" pitchFamily="49" charset="0"/>
                <a:cs typeface="Courier New" panose="02070309020205020404" pitchFamily="49" charset="0"/>
              </a:rPr>
              <a:t>for</a:t>
            </a:r>
            <a:r>
              <a:rPr lang="en-US" altLang="en-US" dirty="0"/>
              <a:t> loop to add a copy of each element from the original list to the new list</a:t>
            </a:r>
          </a:p>
          <a:p>
            <a:pPr lvl="2"/>
            <a:r>
              <a:rPr lang="en-US" altLang="en-US" dirty="0"/>
              <a:t>Creating a new empty list and concatenating the old list to the new empty list</a:t>
            </a:r>
            <a:endParaRPr lang="he-IL" altLang="en-US" dirty="0"/>
          </a:p>
          <a:p>
            <a:pPr>
              <a:buFontTx/>
              <a:buChar char="•"/>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F2BFFAE-DA38-40AF-8782-C5063B92BA58}"/>
              </a:ext>
            </a:extLst>
          </p:cNvPr>
          <p:cNvSpPr>
            <a:spLocks noGrp="1" noChangeArrowheads="1"/>
          </p:cNvSpPr>
          <p:nvPr>
            <p:ph type="title"/>
          </p:nvPr>
        </p:nvSpPr>
        <p:spPr>
          <a:xfrm>
            <a:off x="457200" y="228600"/>
            <a:ext cx="8229600" cy="685800"/>
          </a:xfrm>
        </p:spPr>
        <p:txBody>
          <a:bodyPr/>
          <a:lstStyle/>
          <a:p>
            <a:r>
              <a:rPr lang="en-US" altLang="en-US" dirty="0"/>
              <a:t>Copying Lists</a:t>
            </a:r>
            <a:r>
              <a:rPr lang="en-US" altLang="en-US" sz="2000" b="0" dirty="0"/>
              <a:t> (2 of 2)</a:t>
            </a:r>
            <a:endParaRPr lang="en-US" altLang="en-US" sz="2000" dirty="0"/>
          </a:p>
        </p:txBody>
      </p:sp>
      <p:sp>
        <p:nvSpPr>
          <p:cNvPr id="2" name="Text Placeholder 1">
            <a:extLst>
              <a:ext uri="{FF2B5EF4-FFF2-40B4-BE49-F238E27FC236}">
                <a16:creationId xmlns:a16="http://schemas.microsoft.com/office/drawing/2014/main" id="{2F9FCA9E-12EB-438F-AE72-02CAAFFDD1DE}"/>
              </a:ext>
            </a:extLst>
          </p:cNvPr>
          <p:cNvSpPr>
            <a:spLocks noGrp="1"/>
          </p:cNvSpPr>
          <p:nvPr>
            <p:ph type="body" sz="quarter" idx="13"/>
          </p:nvPr>
        </p:nvSpPr>
        <p:spPr>
          <a:xfrm>
            <a:off x="457200" y="5940198"/>
            <a:ext cx="8229600" cy="344818"/>
          </a:xfrm>
        </p:spPr>
        <p:txBody>
          <a:bodyPr/>
          <a:lstStyle/>
          <a:p>
            <a:r>
              <a:rPr lang="en-US" b="1" dirty="0"/>
              <a:t>Figure 7-5 </a:t>
            </a:r>
            <a:r>
              <a:rPr lang="en-US" dirty="0">
                <a:latin typeface="Courier New" panose="02070309020205020404" pitchFamily="49" charset="0"/>
                <a:cs typeface="Courier New" panose="02070309020205020404" pitchFamily="49" charset="0"/>
              </a:rPr>
              <a:t>list1</a:t>
            </a:r>
            <a:r>
              <a:rPr lang="en-US" dirty="0"/>
              <a:t> and </a:t>
            </a:r>
            <a:r>
              <a:rPr lang="en-US" dirty="0">
                <a:latin typeface="Courier New" panose="02070309020205020404" pitchFamily="49" charset="0"/>
                <a:cs typeface="Courier New" panose="02070309020205020404" pitchFamily="49" charset="0"/>
              </a:rPr>
              <a:t>list2</a:t>
            </a:r>
            <a:r>
              <a:rPr lang="en-US" dirty="0"/>
              <a:t> reference the same list</a:t>
            </a:r>
            <a:endParaRPr lang="en-AU" dirty="0"/>
          </a:p>
        </p:txBody>
      </p:sp>
      <p:pic>
        <p:nvPicPr>
          <p:cNvPr id="21507" name="Picture 3" descr="List 1 and list 2 point to the first element of the list, which is depicted as a 1 by 4 array in which the following elements are entered in each of the cells. 1, 2, 3, and 4. ">
            <a:extLst>
              <a:ext uri="{FF2B5EF4-FFF2-40B4-BE49-F238E27FC236}">
                <a16:creationId xmlns:a16="http://schemas.microsoft.com/office/drawing/2014/main" id="{FC11542A-B3F3-46E1-A2B9-C582074FE66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87385" y="2527299"/>
            <a:ext cx="6369230" cy="1800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9C2716-04BC-4E8C-9AEF-B84E283CA621}"/>
              </a:ext>
            </a:extLst>
          </p:cNvPr>
          <p:cNvSpPr>
            <a:spLocks noGrp="1"/>
          </p:cNvSpPr>
          <p:nvPr>
            <p:ph type="title"/>
          </p:nvPr>
        </p:nvSpPr>
        <p:spPr/>
        <p:txBody>
          <a:bodyPr/>
          <a:lstStyle/>
          <a:p>
            <a:r>
              <a:rPr lang="en-US" altLang="en-US" dirty="0"/>
              <a:t>Topics</a:t>
            </a:r>
            <a:r>
              <a:rPr lang="en-US" altLang="en-US" sz="2000" b="0" dirty="0"/>
              <a:t> (1 of 2)</a:t>
            </a:r>
            <a:endParaRPr lang="en-AU" sz="2000" b="0" dirty="0"/>
          </a:p>
        </p:txBody>
      </p:sp>
      <p:sp>
        <p:nvSpPr>
          <p:cNvPr id="5" name="Content Placeholder 4">
            <a:extLst>
              <a:ext uri="{FF2B5EF4-FFF2-40B4-BE49-F238E27FC236}">
                <a16:creationId xmlns:a16="http://schemas.microsoft.com/office/drawing/2014/main" id="{937B150B-E08F-42BF-AE5D-02E2FFA56074}"/>
              </a:ext>
            </a:extLst>
          </p:cNvPr>
          <p:cNvSpPr>
            <a:spLocks noGrp="1"/>
          </p:cNvSpPr>
          <p:nvPr>
            <p:ph idx="1"/>
          </p:nvPr>
        </p:nvSpPr>
        <p:spPr/>
        <p:txBody>
          <a:bodyPr/>
          <a:lstStyle/>
          <a:p>
            <a:r>
              <a:rPr lang="en-US" dirty="0"/>
              <a:t>Sequences</a:t>
            </a:r>
          </a:p>
          <a:p>
            <a:r>
              <a:rPr lang="en-US" dirty="0"/>
              <a:t>Introduction to Lists</a:t>
            </a:r>
          </a:p>
          <a:p>
            <a:r>
              <a:rPr lang="en-US" dirty="0"/>
              <a:t>List Slicing</a:t>
            </a:r>
          </a:p>
          <a:p>
            <a:r>
              <a:rPr lang="en-US" dirty="0"/>
              <a:t>Finding Items in Lists with the in Operator</a:t>
            </a:r>
          </a:p>
          <a:p>
            <a:r>
              <a:rPr lang="en-US" dirty="0"/>
              <a:t>List Methods and Useful Built-in Functions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79DEB72-2DC3-4B08-9474-BC0DC3444831}"/>
              </a:ext>
            </a:extLst>
          </p:cNvPr>
          <p:cNvSpPr>
            <a:spLocks noGrp="1" noChangeArrowheads="1"/>
          </p:cNvSpPr>
          <p:nvPr>
            <p:ph type="title"/>
          </p:nvPr>
        </p:nvSpPr>
        <p:spPr/>
        <p:txBody>
          <a:bodyPr/>
          <a:lstStyle/>
          <a:p>
            <a:r>
              <a:rPr lang="en-US" altLang="en-US" dirty="0"/>
              <a:t>Processing Lists</a:t>
            </a:r>
            <a:r>
              <a:rPr lang="en-US" altLang="en-US" sz="2000" b="0" dirty="0"/>
              <a:t> (1 of 2)</a:t>
            </a:r>
            <a:endParaRPr lang="en-US" altLang="en-US" sz="2000" dirty="0"/>
          </a:p>
        </p:txBody>
      </p:sp>
      <p:sp>
        <p:nvSpPr>
          <p:cNvPr id="22531" name="Content Placeholder 2">
            <a:extLst>
              <a:ext uri="{FF2B5EF4-FFF2-40B4-BE49-F238E27FC236}">
                <a16:creationId xmlns:a16="http://schemas.microsoft.com/office/drawing/2014/main" id="{6B8485EA-14FE-4636-9076-07BAEDABD89C}"/>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List elements can be used in calculations</a:t>
            </a:r>
          </a:p>
          <a:p>
            <a:pPr>
              <a:buFontTx/>
              <a:buChar char="•"/>
            </a:pPr>
            <a:r>
              <a:rPr lang="en-US" altLang="en-US" dirty="0">
                <a:cs typeface="Courier New" panose="02070309020205020404" pitchFamily="49" charset="0"/>
              </a:rPr>
              <a:t>To calculate total of numeric values in a list use loop with accumulator variable</a:t>
            </a:r>
          </a:p>
          <a:p>
            <a:pPr>
              <a:buFontTx/>
              <a:buChar char="•"/>
            </a:pPr>
            <a:r>
              <a:rPr lang="en-US" altLang="en-US" dirty="0">
                <a:cs typeface="Courier New" panose="02070309020205020404" pitchFamily="49" charset="0"/>
              </a:rPr>
              <a:t>To average numeric values in a list:</a:t>
            </a:r>
          </a:p>
          <a:p>
            <a:pPr lvl="1"/>
            <a:r>
              <a:rPr lang="en-US" altLang="en-US" sz="2400" dirty="0">
                <a:cs typeface="Courier New" panose="02070309020205020404" pitchFamily="49" charset="0"/>
              </a:rPr>
              <a:t>Calculate total of the values</a:t>
            </a:r>
          </a:p>
          <a:p>
            <a:pPr lvl="1"/>
            <a:r>
              <a:rPr lang="en-US" altLang="en-US" sz="2400" dirty="0">
                <a:cs typeface="Courier New" panose="02070309020205020404" pitchFamily="49" charset="0"/>
              </a:rPr>
              <a:t>Divide total of the values by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a:t>
            </a:r>
          </a:p>
          <a:p>
            <a:pPr>
              <a:buFontTx/>
              <a:buChar char="•"/>
            </a:pPr>
            <a:r>
              <a:rPr lang="en-US" altLang="en-US" dirty="0">
                <a:cs typeface="Courier New" panose="02070309020205020404" pitchFamily="49" charset="0"/>
              </a:rPr>
              <a:t>List can be passed as an argument to a function</a:t>
            </a:r>
          </a:p>
          <a:p>
            <a:pPr>
              <a:buFontTx/>
              <a:buChar char="•"/>
            </a:pP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6FC259E-697D-43F1-A88E-7E5A64398E73}"/>
              </a:ext>
            </a:extLst>
          </p:cNvPr>
          <p:cNvSpPr>
            <a:spLocks noGrp="1" noChangeArrowheads="1"/>
          </p:cNvSpPr>
          <p:nvPr>
            <p:ph type="title"/>
          </p:nvPr>
        </p:nvSpPr>
        <p:spPr/>
        <p:txBody>
          <a:bodyPr/>
          <a:lstStyle/>
          <a:p>
            <a:r>
              <a:rPr lang="en-US" altLang="en-US" dirty="0"/>
              <a:t>Processing Lists</a:t>
            </a:r>
            <a:r>
              <a:rPr lang="en-US" altLang="en-US" sz="2000" b="0" dirty="0"/>
              <a:t> (2 of 2)</a:t>
            </a:r>
            <a:endParaRPr lang="en-US" altLang="en-US" sz="2000" dirty="0"/>
          </a:p>
        </p:txBody>
      </p:sp>
      <p:sp>
        <p:nvSpPr>
          <p:cNvPr id="23555" name="Content Placeholder 2">
            <a:extLst>
              <a:ext uri="{FF2B5EF4-FFF2-40B4-BE49-F238E27FC236}">
                <a16:creationId xmlns:a16="http://schemas.microsoft.com/office/drawing/2014/main" id="{5F07FEDF-3976-4ACD-97AE-F3FDABB00551}"/>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A function can return a reference to a list</a:t>
            </a:r>
          </a:p>
          <a:p>
            <a:pPr>
              <a:buFontTx/>
              <a:buChar char="•"/>
            </a:pPr>
            <a:r>
              <a:rPr lang="en-US" altLang="en-US" dirty="0">
                <a:cs typeface="Courier New" panose="02070309020205020404" pitchFamily="49" charset="0"/>
              </a:rPr>
              <a:t>To save the contents of a list to a file:</a:t>
            </a:r>
          </a:p>
          <a:p>
            <a:pPr lvl="1"/>
            <a:r>
              <a:rPr lang="en-US" altLang="en-US" sz="2400" dirty="0">
                <a:cs typeface="Courier New" panose="02070309020205020404" pitchFamily="49" charset="0"/>
              </a:rPr>
              <a:t>Use the file object’s </a:t>
            </a:r>
            <a:r>
              <a:rPr lang="en-US" altLang="en-US" sz="2400" dirty="0" err="1">
                <a:latin typeface="Courier New" panose="02070309020205020404" pitchFamily="49" charset="0"/>
                <a:cs typeface="Courier New" panose="02070309020205020404" pitchFamily="49" charset="0"/>
              </a:rPr>
              <a:t>writelines</a:t>
            </a:r>
            <a:r>
              <a:rPr lang="en-US" altLang="en-US" sz="2400" dirty="0">
                <a:cs typeface="Courier New" panose="02070309020205020404" pitchFamily="49" charset="0"/>
              </a:rPr>
              <a:t> method</a:t>
            </a:r>
          </a:p>
          <a:p>
            <a:pPr lvl="2"/>
            <a:r>
              <a:rPr lang="en-US" altLang="en-US" sz="2000" dirty="0">
                <a:cs typeface="Courier New" panose="02070309020205020404" pitchFamily="49" charset="0"/>
              </a:rPr>
              <a:t>Does not automatically write </a:t>
            </a:r>
            <a:r>
              <a:rPr lang="en-US" altLang="en-US" sz="2000" dirty="0">
                <a:latin typeface="Courier New" panose="02070309020205020404" pitchFamily="49" charset="0"/>
                <a:cs typeface="Courier New" panose="02070309020205020404" pitchFamily="49" charset="0"/>
              </a:rPr>
              <a:t>\n</a:t>
            </a:r>
            <a:r>
              <a:rPr lang="en-US" altLang="en-US" sz="2000" dirty="0">
                <a:cs typeface="Courier New" panose="02070309020205020404" pitchFamily="49" charset="0"/>
              </a:rPr>
              <a:t> at then end of each item</a:t>
            </a:r>
          </a:p>
          <a:p>
            <a:pPr lvl="1"/>
            <a:r>
              <a:rPr lang="en-US" altLang="en-US" sz="2400" dirty="0">
                <a:cs typeface="Courier New" panose="02070309020205020404" pitchFamily="49" charset="0"/>
              </a:rPr>
              <a:t>Use a </a:t>
            </a:r>
            <a:r>
              <a:rPr lang="en-US" altLang="en-US" sz="2400" dirty="0">
                <a:latin typeface="Courier New" panose="02070309020205020404" pitchFamily="49" charset="0"/>
                <a:cs typeface="Courier New" panose="02070309020205020404" pitchFamily="49" charset="0"/>
              </a:rPr>
              <a:t>for</a:t>
            </a:r>
            <a:r>
              <a:rPr lang="en-US" altLang="en-US" sz="2400" dirty="0">
                <a:cs typeface="Courier New" panose="02070309020205020404" pitchFamily="49" charset="0"/>
              </a:rPr>
              <a:t> loop to write each element and </a:t>
            </a:r>
            <a:r>
              <a:rPr lang="en-US" altLang="en-US" sz="2400"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To read data from a file use the file object’s </a:t>
            </a:r>
            <a:r>
              <a:rPr lang="en-US" altLang="en-US" dirty="0" err="1">
                <a:latin typeface="Courier New" panose="02070309020205020404" pitchFamily="49" charset="0"/>
                <a:cs typeface="Courier New" panose="02070309020205020404" pitchFamily="49" charset="0"/>
              </a:rPr>
              <a:t>readlines</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method</a:t>
            </a:r>
            <a:endParaRPr lang="he-IL" altLang="en-US" dirty="0">
              <a:cs typeface="Courier New" panose="02070309020205020404" pitchFamily="49" charset="0"/>
            </a:endParaRPr>
          </a:p>
          <a:p>
            <a:pPr>
              <a:buFontTx/>
              <a:buChar char="•"/>
            </a:pP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EE545FD-1360-42FF-B67E-6E7B57E6638D}"/>
              </a:ext>
            </a:extLst>
          </p:cNvPr>
          <p:cNvSpPr>
            <a:spLocks noGrp="1" noChangeArrowheads="1"/>
          </p:cNvSpPr>
          <p:nvPr>
            <p:ph type="title"/>
          </p:nvPr>
        </p:nvSpPr>
        <p:spPr/>
        <p:txBody>
          <a:bodyPr/>
          <a:lstStyle/>
          <a:p>
            <a:r>
              <a:rPr lang="en-US" altLang="en-US" dirty="0"/>
              <a:t>List Comprehensions</a:t>
            </a:r>
            <a:r>
              <a:rPr lang="en-US" altLang="en-US" sz="2000" b="0" dirty="0"/>
              <a:t> (1 of 7)</a:t>
            </a:r>
            <a:endParaRPr lang="en-US" altLang="en-US" sz="2000" dirty="0"/>
          </a:p>
        </p:txBody>
      </p:sp>
      <p:sp>
        <p:nvSpPr>
          <p:cNvPr id="24579" name="Content Placeholder 2">
            <a:extLst>
              <a:ext uri="{FF2B5EF4-FFF2-40B4-BE49-F238E27FC236}">
                <a16:creationId xmlns:a16="http://schemas.microsoft.com/office/drawing/2014/main" id="{2E485AB4-109E-4155-AD1B-9651A286A77B}"/>
              </a:ext>
            </a:extLst>
          </p:cNvPr>
          <p:cNvSpPr>
            <a:spLocks noGrp="1" noChangeArrowheads="1"/>
          </p:cNvSpPr>
          <p:nvPr>
            <p:ph idx="1"/>
          </p:nvPr>
        </p:nvSpPr>
        <p:spPr/>
        <p:txBody>
          <a:bodyPr/>
          <a:lstStyle/>
          <a:p>
            <a:pPr>
              <a:buFontTx/>
              <a:buChar char="•"/>
            </a:pPr>
            <a:r>
              <a:rPr lang="en-US" altLang="en-US" dirty="0"/>
              <a:t>List comprehension: a concise expression that creates a new list by iterating over the elements of an existing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5767C17-5939-48A7-9DD1-B409F761BF4F}"/>
              </a:ext>
            </a:extLst>
          </p:cNvPr>
          <p:cNvSpPr>
            <a:spLocks noGrp="1" noChangeArrowheads="1"/>
          </p:cNvSpPr>
          <p:nvPr>
            <p:ph type="title"/>
          </p:nvPr>
        </p:nvSpPr>
        <p:spPr/>
        <p:txBody>
          <a:bodyPr/>
          <a:lstStyle/>
          <a:p>
            <a:r>
              <a:rPr lang="en-US" altLang="en-US" dirty="0"/>
              <a:t>List Comprehensions</a:t>
            </a:r>
            <a:r>
              <a:rPr lang="en-US" altLang="en-US" sz="2000" b="0" dirty="0"/>
              <a:t> (2 of 7)</a:t>
            </a:r>
            <a:endParaRPr lang="en-US" altLang="en-US" sz="2000" dirty="0"/>
          </a:p>
        </p:txBody>
      </p:sp>
      <p:sp>
        <p:nvSpPr>
          <p:cNvPr id="25603" name="Content Placeholder 2">
            <a:extLst>
              <a:ext uri="{FF2B5EF4-FFF2-40B4-BE49-F238E27FC236}">
                <a16:creationId xmlns:a16="http://schemas.microsoft.com/office/drawing/2014/main" id="{048AE812-DDA7-4F2D-A7BB-5C7CAE0CC8CC}"/>
              </a:ext>
            </a:extLst>
          </p:cNvPr>
          <p:cNvSpPr>
            <a:spLocks noGrp="1" noChangeArrowheads="1"/>
          </p:cNvSpPr>
          <p:nvPr>
            <p:ph idx="1"/>
          </p:nvPr>
        </p:nvSpPr>
        <p:spPr/>
        <p:txBody>
          <a:bodyPr/>
          <a:lstStyle/>
          <a:p>
            <a:pPr>
              <a:buFontTx/>
              <a:buChar char="•"/>
            </a:pPr>
            <a:r>
              <a:rPr lang="en-US" altLang="en-US" dirty="0"/>
              <a:t>The following code uses a </a:t>
            </a:r>
            <a:r>
              <a:rPr lang="en-US" altLang="en-US" dirty="0">
                <a:latin typeface="Consolas" panose="020B0609020204030204" pitchFamily="49" charset="0"/>
              </a:rPr>
              <a:t>for</a:t>
            </a:r>
            <a:r>
              <a:rPr lang="en-US" altLang="en-US" dirty="0"/>
              <a:t> loop to make a copy of a list:</a:t>
            </a:r>
            <a:endParaRPr lang="en-US" altLang="en-US" sz="2400" dirty="0"/>
          </a:p>
          <a:p>
            <a:pPr marL="0" indent="0">
              <a:buNone/>
            </a:pPr>
            <a:endParaRPr lang="en-US" altLang="en-US" sz="2400" dirty="0"/>
          </a:p>
          <a:p>
            <a:pPr>
              <a:buFontTx/>
              <a:buChar char="•"/>
            </a:pPr>
            <a:endParaRPr lang="en-US" altLang="en-US" dirty="0"/>
          </a:p>
          <a:p>
            <a:pPr>
              <a:buFontTx/>
              <a:buChar char="•"/>
            </a:pPr>
            <a:endParaRPr lang="en-US" altLang="en-US" dirty="0"/>
          </a:p>
          <a:p>
            <a:pPr>
              <a:buFontTx/>
              <a:buChar char="•"/>
            </a:pPr>
            <a:r>
              <a:rPr lang="en-US" altLang="en-US" dirty="0"/>
              <a:t>The following code uses a list comprehension to make a copy of a list:</a:t>
            </a:r>
          </a:p>
        </p:txBody>
      </p:sp>
      <p:sp>
        <p:nvSpPr>
          <p:cNvPr id="25604" name="TextBox 1">
            <a:extLst>
              <a:ext uri="{FF2B5EF4-FFF2-40B4-BE49-F238E27FC236}">
                <a16:creationId xmlns:a16="http://schemas.microsoft.com/office/drawing/2014/main" id="{01BFCB5D-C513-4EC6-9D4A-868D12F04E56}"/>
              </a:ext>
            </a:extLst>
          </p:cNvPr>
          <p:cNvSpPr txBox="1">
            <a:spLocks noChangeArrowheads="1"/>
          </p:cNvSpPr>
          <p:nvPr/>
        </p:nvSpPr>
        <p:spPr bwMode="auto">
          <a:xfrm>
            <a:off x="2556468" y="2514600"/>
            <a:ext cx="3733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p>
          <a:p>
            <a:pPr>
              <a:spcBef>
                <a:spcPct val="0"/>
              </a:spcBef>
              <a:buFontTx/>
              <a:buNone/>
            </a:pPr>
            <a:r>
              <a:rPr lang="en-US" altLang="en-US" sz="1800" b="0" dirty="0">
                <a:latin typeface="Courier New" panose="02070309020205020404" pitchFamily="49" charset="0"/>
                <a:cs typeface="Courier New" panose="02070309020205020404" pitchFamily="49" charset="0"/>
              </a:rPr>
              <a:t>for item in list1:</a:t>
            </a:r>
          </a:p>
          <a:p>
            <a:pPr>
              <a:spcBef>
                <a:spcPct val="0"/>
              </a:spcBef>
              <a:buFontTx/>
              <a:buNone/>
            </a:pPr>
            <a:r>
              <a:rPr lang="en-US" altLang="en-US" sz="1800" b="0" dirty="0">
                <a:latin typeface="Courier New" panose="02070309020205020404" pitchFamily="49" charset="0"/>
                <a:cs typeface="Courier New" panose="02070309020205020404" pitchFamily="49" charset="0"/>
              </a:rPr>
              <a:t>    list2.append(item)</a:t>
            </a:r>
          </a:p>
        </p:txBody>
      </p:sp>
      <p:sp>
        <p:nvSpPr>
          <p:cNvPr id="25605" name="TextBox 2">
            <a:extLst>
              <a:ext uri="{FF2B5EF4-FFF2-40B4-BE49-F238E27FC236}">
                <a16:creationId xmlns:a16="http://schemas.microsoft.com/office/drawing/2014/main" id="{A89CA689-C6F0-4D1B-82EF-A87B1F42C12A}"/>
              </a:ext>
            </a:extLst>
          </p:cNvPr>
          <p:cNvSpPr txBox="1">
            <a:spLocks noChangeArrowheads="1"/>
          </p:cNvSpPr>
          <p:nvPr/>
        </p:nvSpPr>
        <p:spPr bwMode="auto">
          <a:xfrm>
            <a:off x="2579914" y="5334000"/>
            <a:ext cx="45961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[item for item in list1]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0E02-71E8-40F5-B322-5697F1CAA0A0}"/>
              </a:ext>
            </a:extLst>
          </p:cNvPr>
          <p:cNvSpPr>
            <a:spLocks noGrp="1"/>
          </p:cNvSpPr>
          <p:nvPr>
            <p:ph type="title"/>
          </p:nvPr>
        </p:nvSpPr>
        <p:spPr/>
        <p:txBody>
          <a:bodyPr/>
          <a:lstStyle/>
          <a:p>
            <a:r>
              <a:rPr lang="en-US" altLang="en-US" dirty="0"/>
              <a:t>List Comprehensions</a:t>
            </a:r>
            <a:r>
              <a:rPr lang="en-US" altLang="en-US" sz="2000" b="0" dirty="0"/>
              <a:t> (3 of 7)</a:t>
            </a:r>
            <a:endParaRPr lang="en-AU" sz="2000" dirty="0"/>
          </a:p>
        </p:txBody>
      </p:sp>
      <p:sp>
        <p:nvSpPr>
          <p:cNvPr id="8" name="TextBox 5">
            <a:extLst>
              <a:ext uri="{FF2B5EF4-FFF2-40B4-BE49-F238E27FC236}">
                <a16:creationId xmlns:a16="http://schemas.microsoft.com/office/drawing/2014/main" id="{3BE40D48-9E2B-4255-8921-E84806C7B706}"/>
              </a:ext>
            </a:extLst>
          </p:cNvPr>
          <p:cNvSpPr txBox="1">
            <a:spLocks noChangeArrowheads="1"/>
          </p:cNvSpPr>
          <p:nvPr/>
        </p:nvSpPr>
        <p:spPr bwMode="auto">
          <a:xfrm>
            <a:off x="457200" y="3657600"/>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The iteration expression works like a </a:t>
            </a:r>
            <a:r>
              <a:rPr lang="en-US" altLang="en-US" sz="2400" b="0" dirty="0">
                <a:latin typeface="Consolas" panose="020B0609020204030204" pitchFamily="49" charset="0"/>
              </a:rPr>
              <a:t>for</a:t>
            </a:r>
            <a:r>
              <a:rPr lang="en-US" altLang="en-US" sz="2400" b="0" dirty="0"/>
              <a:t> loop</a:t>
            </a:r>
          </a:p>
          <a:p>
            <a:pPr>
              <a:spcBef>
                <a:spcPct val="0"/>
              </a:spcBef>
              <a:buClr>
                <a:srgbClr val="007FA3"/>
              </a:buClr>
            </a:pPr>
            <a:r>
              <a:rPr lang="en-US" altLang="en-US" sz="2400" b="0" dirty="0"/>
              <a:t>In this example, it iterates over the elements of </a:t>
            </a:r>
            <a:r>
              <a:rPr lang="en-US" altLang="en-US" sz="2400" b="0" dirty="0">
                <a:latin typeface="Consolas" panose="020B0609020204030204" pitchFamily="49" charset="0"/>
              </a:rPr>
              <a:t>list1</a:t>
            </a:r>
          </a:p>
          <a:p>
            <a:pPr>
              <a:spcBef>
                <a:spcPct val="0"/>
              </a:spcBef>
              <a:buClr>
                <a:srgbClr val="007FA3"/>
              </a:buClr>
            </a:pPr>
            <a:r>
              <a:rPr lang="en-US" altLang="en-US" sz="2400" b="0" dirty="0"/>
              <a:t>Each time it iterates, the target variable </a:t>
            </a:r>
            <a:r>
              <a:rPr lang="en-US" altLang="en-US" sz="2400" b="0" dirty="0">
                <a:latin typeface="Consolas" panose="020B0609020204030204" pitchFamily="49" charset="0"/>
              </a:rPr>
              <a:t>item</a:t>
            </a:r>
            <a:r>
              <a:rPr lang="en-US" altLang="en-US" sz="2400" b="0" dirty="0"/>
              <a:t> is assigned the value of an element. </a:t>
            </a:r>
          </a:p>
          <a:p>
            <a:pPr>
              <a:spcBef>
                <a:spcPct val="0"/>
              </a:spcBef>
              <a:buClr>
                <a:srgbClr val="007FA3"/>
              </a:buClr>
            </a:pPr>
            <a:r>
              <a:rPr lang="en-US" altLang="en-US" sz="2400" b="0" dirty="0"/>
              <a:t>At the end of each iteration, the value of the result expression is appended to the new list. </a:t>
            </a:r>
          </a:p>
        </p:txBody>
      </p:sp>
      <p:pic>
        <p:nvPicPr>
          <p:cNvPr id="9" name="Picture 8" descr="list 2 equals left bracket item for item in list 1 right bracket. The result expression is the first part of the expression, item, and the iteration expression is the latter part, for item in list 1.">
            <a:extLst>
              <a:ext uri="{FF2B5EF4-FFF2-40B4-BE49-F238E27FC236}">
                <a16:creationId xmlns:a16="http://schemas.microsoft.com/office/drawing/2014/main" id="{635F9CEC-4E04-4FD8-AE3F-54FF1F05EA55}"/>
              </a:ext>
            </a:extLst>
          </p:cNvPr>
          <p:cNvPicPr>
            <a:picLocks noChangeAspect="1"/>
          </p:cNvPicPr>
          <p:nvPr/>
        </p:nvPicPr>
        <p:blipFill>
          <a:blip r:embed="rId2"/>
          <a:stretch>
            <a:fillRect/>
          </a:stretch>
        </p:blipFill>
        <p:spPr>
          <a:xfrm>
            <a:off x="1231102" y="2001320"/>
            <a:ext cx="6681795" cy="1390008"/>
          </a:xfrm>
          <a:prstGeom prst="rect">
            <a:avLst/>
          </a:prstGeom>
        </p:spPr>
      </p:pic>
    </p:spTree>
    <p:extLst>
      <p:ext uri="{BB962C8B-B14F-4D97-AF65-F5344CB8AC3E}">
        <p14:creationId xmlns:p14="http://schemas.microsoft.com/office/powerpoint/2010/main" val="133100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C3A3DC4-2321-4A34-8844-91AB740797CE}"/>
              </a:ext>
            </a:extLst>
          </p:cNvPr>
          <p:cNvSpPr>
            <a:spLocks noGrp="1" noChangeArrowheads="1"/>
          </p:cNvSpPr>
          <p:nvPr>
            <p:ph type="title"/>
          </p:nvPr>
        </p:nvSpPr>
        <p:spPr/>
        <p:txBody>
          <a:bodyPr/>
          <a:lstStyle/>
          <a:p>
            <a:r>
              <a:rPr lang="en-US" altLang="en-US" dirty="0"/>
              <a:t>List Comprehensions</a:t>
            </a:r>
            <a:r>
              <a:rPr lang="en-US" altLang="en-US" sz="2000" b="0" dirty="0"/>
              <a:t> (4 of 7)</a:t>
            </a:r>
            <a:endParaRPr lang="en-US" altLang="en-US" sz="2000" dirty="0"/>
          </a:p>
        </p:txBody>
      </p:sp>
      <p:sp>
        <p:nvSpPr>
          <p:cNvPr id="27651" name="TextBox 2">
            <a:extLst>
              <a:ext uri="{FF2B5EF4-FFF2-40B4-BE49-F238E27FC236}">
                <a16:creationId xmlns:a16="http://schemas.microsoft.com/office/drawing/2014/main" id="{9E094281-D10B-49AC-8382-6FA0A2144F16}"/>
              </a:ext>
            </a:extLst>
          </p:cNvPr>
          <p:cNvSpPr txBox="1">
            <a:spLocks noChangeArrowheads="1"/>
          </p:cNvSpPr>
          <p:nvPr/>
        </p:nvSpPr>
        <p:spPr bwMode="auto">
          <a:xfrm>
            <a:off x="1506538" y="2057400"/>
            <a:ext cx="6130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dirty="0">
                <a:latin typeface="Consolas" panose="020B0609020204030204" pitchFamily="49" charset="0"/>
              </a:rPr>
              <a:t>list1 = [1, 2, 3, 4]</a:t>
            </a:r>
          </a:p>
          <a:p>
            <a:pPr>
              <a:spcBef>
                <a:spcPct val="0"/>
              </a:spcBef>
              <a:buFontTx/>
              <a:buNone/>
            </a:pPr>
            <a:r>
              <a:rPr lang="en-US" altLang="en-US" sz="2400" b="0" dirty="0">
                <a:latin typeface="Consolas" panose="020B0609020204030204" pitchFamily="49" charset="0"/>
              </a:rPr>
              <a:t>list2 = [item**2 for item in list1]</a:t>
            </a:r>
          </a:p>
        </p:txBody>
      </p:sp>
      <p:sp>
        <p:nvSpPr>
          <p:cNvPr id="27652" name="TextBox 5">
            <a:extLst>
              <a:ext uri="{FF2B5EF4-FFF2-40B4-BE49-F238E27FC236}">
                <a16:creationId xmlns:a16="http://schemas.microsoft.com/office/drawing/2014/main" id="{EE8A7096-9316-4D35-BABB-8DAAB869311A}"/>
              </a:ext>
            </a:extLst>
          </p:cNvPr>
          <p:cNvSpPr txBox="1">
            <a:spLocks noChangeArrowheads="1"/>
          </p:cNvSpPr>
          <p:nvPr/>
        </p:nvSpPr>
        <p:spPr bwMode="auto">
          <a:xfrm>
            <a:off x="457200" y="3690938"/>
            <a:ext cx="8153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the values </a:t>
            </a:r>
            <a:r>
              <a:rPr lang="en-US" altLang="en-US" sz="2400" b="0" dirty="0">
                <a:latin typeface="Consolas" panose="020B0609020204030204" pitchFamily="49" charset="0"/>
              </a:rPr>
              <a:t>[1, 4, 9, 16]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B99D2A-EDBE-485F-A0FE-7A78F01DA88F}"/>
              </a:ext>
            </a:extLst>
          </p:cNvPr>
          <p:cNvSpPr>
            <a:spLocks noGrp="1" noChangeArrowheads="1"/>
          </p:cNvSpPr>
          <p:nvPr>
            <p:ph type="title"/>
          </p:nvPr>
        </p:nvSpPr>
        <p:spPr/>
        <p:txBody>
          <a:bodyPr/>
          <a:lstStyle/>
          <a:p>
            <a:r>
              <a:rPr lang="en-US" altLang="en-US" dirty="0"/>
              <a:t>List Comprehensions</a:t>
            </a:r>
            <a:r>
              <a:rPr lang="en-US" altLang="en-US" sz="2000" b="0" dirty="0"/>
              <a:t> (5 of 7)</a:t>
            </a:r>
            <a:endParaRPr lang="en-US" altLang="en-US" sz="2000" dirty="0"/>
          </a:p>
        </p:txBody>
      </p:sp>
      <p:sp>
        <p:nvSpPr>
          <p:cNvPr id="28675" name="TextBox 2">
            <a:extLst>
              <a:ext uri="{FF2B5EF4-FFF2-40B4-BE49-F238E27FC236}">
                <a16:creationId xmlns:a16="http://schemas.microsoft.com/office/drawing/2014/main" id="{C447FA4E-2030-4BAE-8DE4-C56D7357BFB3}"/>
              </a:ext>
            </a:extLst>
          </p:cNvPr>
          <p:cNvSpPr txBox="1">
            <a:spLocks noChangeArrowheads="1"/>
          </p:cNvSpPr>
          <p:nvPr/>
        </p:nvSpPr>
        <p:spPr bwMode="auto">
          <a:xfrm>
            <a:off x="1166813" y="2057400"/>
            <a:ext cx="681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nl-NL" altLang="en-US" sz="2400" b="0" dirty="0">
                <a:latin typeface="Consolas" panose="020B0609020204030204" pitchFamily="49" charset="0"/>
              </a:rPr>
              <a:t>str_list = ['Winken', 'Blinken', 'Nod']</a:t>
            </a:r>
          </a:p>
          <a:p>
            <a:pPr>
              <a:spcBef>
                <a:spcPct val="0"/>
              </a:spcBef>
              <a:buFontTx/>
              <a:buNone/>
            </a:pPr>
            <a:r>
              <a:rPr lang="nl-NL" altLang="en-US" sz="2400" b="0" dirty="0">
                <a:latin typeface="Consolas" panose="020B0609020204030204" pitchFamily="49" charset="0"/>
              </a:rPr>
              <a:t>len_list = [len(s) for s in str_list]</a:t>
            </a:r>
          </a:p>
        </p:txBody>
      </p:sp>
      <p:sp>
        <p:nvSpPr>
          <p:cNvPr id="28676" name="TextBox 5">
            <a:extLst>
              <a:ext uri="{FF2B5EF4-FFF2-40B4-BE49-F238E27FC236}">
                <a16:creationId xmlns:a16="http://schemas.microsoft.com/office/drawing/2014/main" id="{47F7FC2E-F853-4315-86BD-E549B2177C4E}"/>
              </a:ext>
            </a:extLst>
          </p:cNvPr>
          <p:cNvSpPr txBox="1">
            <a:spLocks noChangeArrowheads="1"/>
          </p:cNvSpPr>
          <p:nvPr/>
        </p:nvSpPr>
        <p:spPr bwMode="auto">
          <a:xfrm>
            <a:off x="457200" y="3690938"/>
            <a:ext cx="8229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err="1">
                <a:latin typeface="Consolas" panose="020B0609020204030204" pitchFamily="49" charset="0"/>
              </a:rPr>
              <a:t>len_list</a:t>
            </a:r>
            <a:r>
              <a:rPr lang="en-US" altLang="en-US" sz="2400" b="0" dirty="0">
                <a:latin typeface="Consolas" panose="020B0609020204030204" pitchFamily="49" charset="0"/>
              </a:rPr>
              <a:t> </a:t>
            </a:r>
            <a:r>
              <a:rPr lang="en-US" altLang="en-US" sz="2400" b="0" dirty="0"/>
              <a:t>will contain the values [6, 7, 3]</a:t>
            </a:r>
            <a:endParaRPr lang="en-US" altLang="en-US" sz="2400" b="0" dirty="0">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0A70586-93E5-4E17-92D0-E2991E37A805}"/>
              </a:ext>
            </a:extLst>
          </p:cNvPr>
          <p:cNvSpPr>
            <a:spLocks noGrp="1" noChangeArrowheads="1"/>
          </p:cNvSpPr>
          <p:nvPr>
            <p:ph type="title"/>
          </p:nvPr>
        </p:nvSpPr>
        <p:spPr/>
        <p:txBody>
          <a:bodyPr/>
          <a:lstStyle/>
          <a:p>
            <a:r>
              <a:rPr lang="en-US" altLang="en-US" dirty="0"/>
              <a:t>List Comprehensions</a:t>
            </a:r>
            <a:r>
              <a:rPr lang="en-US" altLang="en-US" sz="2000" b="0" dirty="0"/>
              <a:t> (6 of 7)</a:t>
            </a:r>
            <a:endParaRPr lang="en-US" altLang="en-US" sz="2000" dirty="0"/>
          </a:p>
        </p:txBody>
      </p:sp>
      <p:sp>
        <p:nvSpPr>
          <p:cNvPr id="29699" name="Content Placeholder 2">
            <a:extLst>
              <a:ext uri="{FF2B5EF4-FFF2-40B4-BE49-F238E27FC236}">
                <a16:creationId xmlns:a16="http://schemas.microsoft.com/office/drawing/2014/main" id="{9DFB7A1A-C888-4544-93B7-6DA8145F1DC1}"/>
              </a:ext>
            </a:extLst>
          </p:cNvPr>
          <p:cNvSpPr>
            <a:spLocks noGrp="1" noChangeArrowheads="1"/>
          </p:cNvSpPr>
          <p:nvPr>
            <p:ph idx="1"/>
          </p:nvPr>
        </p:nvSpPr>
        <p:spPr/>
        <p:txBody>
          <a:bodyPr/>
          <a:lstStyle/>
          <a:p>
            <a:pPr>
              <a:buFontTx/>
              <a:buChar char="•"/>
            </a:pPr>
            <a:r>
              <a:rPr lang="en-US" altLang="en-US" sz="2400" dirty="0"/>
              <a:t>You can use an </a:t>
            </a:r>
            <a:r>
              <a:rPr lang="en-US" altLang="en-US" sz="2400" dirty="0">
                <a:latin typeface="Consolas" panose="020B0609020204030204" pitchFamily="49" charset="0"/>
              </a:rPr>
              <a:t>if</a:t>
            </a:r>
            <a:r>
              <a:rPr lang="en-US" altLang="en-US" sz="2400" dirty="0"/>
              <a:t> clause in a list comprehension to select only certain elements when processing a list</a:t>
            </a:r>
          </a:p>
        </p:txBody>
      </p:sp>
      <p:sp>
        <p:nvSpPr>
          <p:cNvPr id="29700" name="TextBox 3">
            <a:extLst>
              <a:ext uri="{FF2B5EF4-FFF2-40B4-BE49-F238E27FC236}">
                <a16:creationId xmlns:a16="http://schemas.microsoft.com/office/drawing/2014/main" id="{84582050-B053-40AA-9434-B9B392818EA2}"/>
              </a:ext>
            </a:extLst>
          </p:cNvPr>
          <p:cNvSpPr txBox="1">
            <a:spLocks noChangeArrowheads="1"/>
          </p:cNvSpPr>
          <p:nvPr/>
        </p:nvSpPr>
        <p:spPr bwMode="auto">
          <a:xfrm>
            <a:off x="1143000" y="4933950"/>
            <a:ext cx="588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[item for item in list1 if item &lt; 10]</a:t>
            </a:r>
          </a:p>
        </p:txBody>
      </p:sp>
      <p:sp>
        <p:nvSpPr>
          <p:cNvPr id="29701" name="TextBox 4">
            <a:extLst>
              <a:ext uri="{FF2B5EF4-FFF2-40B4-BE49-F238E27FC236}">
                <a16:creationId xmlns:a16="http://schemas.microsoft.com/office/drawing/2014/main" id="{851E1EF1-2E89-4210-B119-396D5D932E3B}"/>
              </a:ext>
            </a:extLst>
          </p:cNvPr>
          <p:cNvSpPr txBox="1">
            <a:spLocks noChangeArrowheads="1"/>
          </p:cNvSpPr>
          <p:nvPr/>
        </p:nvSpPr>
        <p:spPr bwMode="auto">
          <a:xfrm>
            <a:off x="2209800" y="2455863"/>
            <a:ext cx="4724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a:t>
            </a:r>
          </a:p>
          <a:p>
            <a:pPr>
              <a:spcBef>
                <a:spcPct val="0"/>
              </a:spcBef>
              <a:buFontTx/>
              <a:buNone/>
            </a:pPr>
            <a:r>
              <a:rPr lang="en-US" altLang="en-US" sz="1800" b="0" dirty="0">
                <a:latin typeface="Consolas" panose="020B0609020204030204" pitchFamily="49" charset="0"/>
              </a:rPr>
              <a:t> </a:t>
            </a:r>
          </a:p>
          <a:p>
            <a:pPr>
              <a:spcBef>
                <a:spcPct val="0"/>
              </a:spcBef>
              <a:buFontTx/>
              <a:buNone/>
            </a:pPr>
            <a:r>
              <a:rPr lang="en-US" altLang="en-US" sz="1800" b="0" dirty="0">
                <a:latin typeface="Consolas" panose="020B0609020204030204" pitchFamily="49" charset="0"/>
              </a:rPr>
              <a:t>for n in list1:</a:t>
            </a:r>
          </a:p>
          <a:p>
            <a:pPr>
              <a:spcBef>
                <a:spcPct val="0"/>
              </a:spcBef>
              <a:buFontTx/>
              <a:buNone/>
            </a:pPr>
            <a:r>
              <a:rPr lang="en-US" altLang="en-US" sz="1800" b="0" dirty="0">
                <a:latin typeface="Consolas" panose="020B0609020204030204" pitchFamily="49" charset="0"/>
              </a:rPr>
              <a:t>    if n &lt; 10:</a:t>
            </a:r>
          </a:p>
          <a:p>
            <a:pPr>
              <a:spcBef>
                <a:spcPct val="0"/>
              </a:spcBef>
              <a:buFontTx/>
              <a:buNone/>
            </a:pPr>
            <a:r>
              <a:rPr lang="en-US" altLang="en-US" sz="1800" b="0" dirty="0">
                <a:latin typeface="Consolas" panose="020B0609020204030204" pitchFamily="49" charset="0"/>
              </a:rPr>
              <a:t>        list2.append(n)</a:t>
            </a:r>
          </a:p>
        </p:txBody>
      </p:sp>
      <p:sp>
        <p:nvSpPr>
          <p:cNvPr id="29702" name="TextBox 1">
            <a:extLst>
              <a:ext uri="{FF2B5EF4-FFF2-40B4-BE49-F238E27FC236}">
                <a16:creationId xmlns:a16="http://schemas.microsoft.com/office/drawing/2014/main" id="{77453ACC-963D-4568-9CCF-6CD14B14F90D}"/>
              </a:ext>
            </a:extLst>
          </p:cNvPr>
          <p:cNvSpPr txBox="1">
            <a:spLocks noChangeArrowheads="1"/>
          </p:cNvSpPr>
          <p:nvPr/>
        </p:nvSpPr>
        <p:spPr bwMode="auto">
          <a:xfrm>
            <a:off x="2667000" y="4360863"/>
            <a:ext cx="2386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t>Works the same 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6AF1A8-2FCB-4729-9636-1F7B45D76596}"/>
              </a:ext>
            </a:extLst>
          </p:cNvPr>
          <p:cNvSpPr>
            <a:spLocks noGrp="1" noChangeArrowheads="1"/>
          </p:cNvSpPr>
          <p:nvPr>
            <p:ph type="title"/>
          </p:nvPr>
        </p:nvSpPr>
        <p:spPr/>
        <p:txBody>
          <a:bodyPr/>
          <a:lstStyle/>
          <a:p>
            <a:r>
              <a:rPr lang="en-US" altLang="en-US" dirty="0"/>
              <a:t>List Comprehensions</a:t>
            </a:r>
            <a:r>
              <a:rPr lang="en-US" altLang="en-US" sz="2000" b="0" dirty="0"/>
              <a:t> (7 of 7)</a:t>
            </a:r>
            <a:endParaRPr lang="en-US" altLang="en-US" sz="2000" dirty="0"/>
          </a:p>
        </p:txBody>
      </p:sp>
      <p:sp>
        <p:nvSpPr>
          <p:cNvPr id="30723" name="TextBox 2">
            <a:extLst>
              <a:ext uri="{FF2B5EF4-FFF2-40B4-BE49-F238E27FC236}">
                <a16:creationId xmlns:a16="http://schemas.microsoft.com/office/drawing/2014/main" id="{8ADDE981-1CC2-45CF-80C5-0AF0A6D0E1CC}"/>
              </a:ext>
            </a:extLst>
          </p:cNvPr>
          <p:cNvSpPr txBox="1">
            <a:spLocks noChangeArrowheads="1"/>
          </p:cNvSpPr>
          <p:nvPr/>
        </p:nvSpPr>
        <p:spPr bwMode="auto">
          <a:xfrm>
            <a:off x="855663" y="2057400"/>
            <a:ext cx="7831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nsolas" panose="020B0609020204030204" pitchFamily="49" charset="0"/>
              </a:rPr>
              <a:t>list1 = [1, 12, 2, 20, 3, 15, 4]</a:t>
            </a:r>
          </a:p>
          <a:p>
            <a:pPr>
              <a:spcBef>
                <a:spcPct val="0"/>
              </a:spcBef>
              <a:buFontTx/>
              <a:buNone/>
            </a:pPr>
            <a:r>
              <a:rPr lang="en-US" altLang="en-US" sz="2400" b="0">
                <a:latin typeface="Consolas" panose="020B0609020204030204" pitchFamily="49" charset="0"/>
              </a:rPr>
              <a:t>list2 = [item for item in list1 if item &lt; 10]</a:t>
            </a:r>
          </a:p>
        </p:txBody>
      </p:sp>
      <p:sp>
        <p:nvSpPr>
          <p:cNvPr id="30724" name="TextBox 5">
            <a:extLst>
              <a:ext uri="{FF2B5EF4-FFF2-40B4-BE49-F238E27FC236}">
                <a16:creationId xmlns:a16="http://schemas.microsoft.com/office/drawing/2014/main" id="{7839DC57-498D-43B5-A2D1-51B8621CE950}"/>
              </a:ext>
            </a:extLst>
          </p:cNvPr>
          <p:cNvSpPr txBox="1">
            <a:spLocks noChangeArrowheads="1"/>
          </p:cNvSpPr>
          <p:nvPr/>
        </p:nvSpPr>
        <p:spPr bwMode="auto">
          <a:xfrm>
            <a:off x="457200" y="3770313"/>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a:t>
            </a:r>
            <a:r>
              <a:rPr lang="en-US" altLang="en-US" sz="2400" b="0" dirty="0">
                <a:latin typeface="Consolas" panose="020B0609020204030204" pitchFamily="49" charset="0"/>
              </a:rPr>
              <a:t>[1, 2, 3,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F3EE7C9-E90E-4BA9-B4A1-37224761CDBC}"/>
              </a:ext>
            </a:extLst>
          </p:cNvPr>
          <p:cNvSpPr>
            <a:spLocks noGrp="1" noChangeArrowheads="1"/>
          </p:cNvSpPr>
          <p:nvPr>
            <p:ph type="title"/>
          </p:nvPr>
        </p:nvSpPr>
        <p:spPr/>
        <p:txBody>
          <a:bodyPr/>
          <a:lstStyle/>
          <a:p>
            <a:r>
              <a:rPr lang="en-US" altLang="en-US" dirty="0"/>
              <a:t>Two-Dimensional Lists</a:t>
            </a:r>
            <a:r>
              <a:rPr lang="en-US" altLang="en-US" sz="2000" b="0" dirty="0"/>
              <a:t> (1 of 3)</a:t>
            </a:r>
            <a:endParaRPr lang="en-US" altLang="en-US" sz="2000" dirty="0"/>
          </a:p>
        </p:txBody>
      </p:sp>
      <p:sp>
        <p:nvSpPr>
          <p:cNvPr id="31747" name="Content Placeholder 2">
            <a:extLst>
              <a:ext uri="{FF2B5EF4-FFF2-40B4-BE49-F238E27FC236}">
                <a16:creationId xmlns:a16="http://schemas.microsoft.com/office/drawing/2014/main" id="{433339AA-91C9-4951-8AEE-DB44285281A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Two-dimensional list: a list that contains other lists as its elements</a:t>
            </a:r>
          </a:p>
          <a:p>
            <a:pPr lvl="1" eaLnBrk="1" hangingPunct="1"/>
            <a:r>
              <a:rPr lang="en-US" altLang="en-US" sz="2400" dirty="0">
                <a:cs typeface="Courier New" panose="02070309020205020404" pitchFamily="49" charset="0"/>
              </a:rPr>
              <a:t>Also known as nested list</a:t>
            </a:r>
          </a:p>
          <a:p>
            <a:pPr lvl="1" eaLnBrk="1" hangingPunct="1"/>
            <a:r>
              <a:rPr lang="en-US" altLang="en-US" sz="2400" dirty="0">
                <a:cs typeface="Courier New" panose="02070309020205020404" pitchFamily="49" charset="0"/>
              </a:rPr>
              <a:t>Common to think of two-dimensional lists as having rows and columns</a:t>
            </a:r>
          </a:p>
          <a:p>
            <a:pPr lvl="1" eaLnBrk="1" hangingPunct="1"/>
            <a:r>
              <a:rPr lang="en-US" altLang="en-US" sz="2400" dirty="0">
                <a:cs typeface="Courier New" panose="02070309020205020404" pitchFamily="49" charset="0"/>
              </a:rPr>
              <a:t>Useful for working with multiple sets of data</a:t>
            </a:r>
          </a:p>
          <a:p>
            <a:pPr eaLnBrk="1" hangingPunct="1">
              <a:buFontTx/>
              <a:buChar char="•"/>
            </a:pPr>
            <a:r>
              <a:rPr lang="en-US" altLang="en-US" dirty="0">
                <a:cs typeface="Courier New" panose="02070309020205020404" pitchFamily="49" charset="0"/>
              </a:rPr>
              <a:t>To process data in a two-dimensional list need to use two indexes</a:t>
            </a:r>
          </a:p>
          <a:p>
            <a:pPr eaLnBrk="1" hangingPunct="1">
              <a:buFontTx/>
              <a:buChar char="•"/>
            </a:pPr>
            <a:r>
              <a:rPr lang="en-US" altLang="en-US" dirty="0">
                <a:cs typeface="Courier New" panose="02070309020205020404" pitchFamily="49" charset="0"/>
              </a:rPr>
              <a:t>Typically use nested loops to process</a:t>
            </a:r>
          </a:p>
          <a:p>
            <a:pPr>
              <a:buFontTx/>
              <a:buChar char="•"/>
            </a:pP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E55824-C352-4B75-BABA-A89DA795AEBC}"/>
              </a:ext>
            </a:extLst>
          </p:cNvPr>
          <p:cNvSpPr>
            <a:spLocks noGrp="1"/>
          </p:cNvSpPr>
          <p:nvPr>
            <p:ph type="title"/>
          </p:nvPr>
        </p:nvSpPr>
        <p:spPr/>
        <p:txBody>
          <a:bodyPr/>
          <a:lstStyle/>
          <a:p>
            <a:r>
              <a:rPr lang="en-US" altLang="en-US" dirty="0"/>
              <a:t>Topics</a:t>
            </a:r>
            <a:r>
              <a:rPr lang="en-US" altLang="en-US" sz="2000" b="0" dirty="0"/>
              <a:t> (2 of 2)</a:t>
            </a:r>
            <a:endParaRPr lang="en-AU" sz="2000" dirty="0"/>
          </a:p>
        </p:txBody>
      </p:sp>
      <p:sp>
        <p:nvSpPr>
          <p:cNvPr id="5" name="Content Placeholder 4">
            <a:extLst>
              <a:ext uri="{FF2B5EF4-FFF2-40B4-BE49-F238E27FC236}">
                <a16:creationId xmlns:a16="http://schemas.microsoft.com/office/drawing/2014/main" id="{B06FF661-EB18-4C94-A07C-E18EF3CEDB4B}"/>
              </a:ext>
            </a:extLst>
          </p:cNvPr>
          <p:cNvSpPr>
            <a:spLocks noGrp="1"/>
          </p:cNvSpPr>
          <p:nvPr>
            <p:ph idx="1"/>
          </p:nvPr>
        </p:nvSpPr>
        <p:spPr/>
        <p:txBody>
          <a:bodyPr/>
          <a:lstStyle/>
          <a:p>
            <a:pPr>
              <a:buFontTx/>
              <a:buChar char="•"/>
            </a:pPr>
            <a:r>
              <a:rPr lang="en-US" altLang="en-US" dirty="0"/>
              <a:t>Copying Lists</a:t>
            </a:r>
          </a:p>
          <a:p>
            <a:pPr>
              <a:buFontTx/>
              <a:buChar char="•"/>
            </a:pPr>
            <a:r>
              <a:rPr lang="en-US" altLang="en-US" dirty="0"/>
              <a:t>Processing Lists</a:t>
            </a:r>
          </a:p>
          <a:p>
            <a:pPr>
              <a:buFontTx/>
              <a:buChar char="•"/>
            </a:pPr>
            <a:r>
              <a:rPr lang="en-US" altLang="en-US" dirty="0"/>
              <a:t>List Comprehensions</a:t>
            </a:r>
          </a:p>
          <a:p>
            <a:pPr>
              <a:buFontTx/>
              <a:buChar char="•"/>
            </a:pPr>
            <a:r>
              <a:rPr lang="en-US" altLang="en-US" dirty="0"/>
              <a:t>Two-Dimensional Lists</a:t>
            </a:r>
          </a:p>
          <a:p>
            <a:pPr>
              <a:buFontTx/>
              <a:buChar char="•"/>
            </a:pPr>
            <a:r>
              <a:rPr lang="en-US" altLang="en-US" dirty="0"/>
              <a:t>Tuples</a:t>
            </a:r>
          </a:p>
          <a:p>
            <a:pPr>
              <a:buFontTx/>
              <a:buChar char="•"/>
            </a:pPr>
            <a:r>
              <a:rPr lang="en-US" altLang="en-US" dirty="0"/>
              <a:t>Plotting List Data with the </a:t>
            </a:r>
            <a:r>
              <a:rPr lang="en-US" altLang="en-US" dirty="0">
                <a:latin typeface="Courier New" panose="02070309020205020404" pitchFamily="49" charset="0"/>
                <a:cs typeface="Courier New" panose="02070309020205020404" pitchFamily="49" charset="0"/>
              </a:rPr>
              <a:t>matplotlib</a:t>
            </a:r>
            <a:r>
              <a:rPr lang="en-US" altLang="en-US" dirty="0"/>
              <a:t> Package</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CF6F95A-196E-4970-8EC8-F4131E4A7C41}"/>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(2 of 3)</a:t>
            </a:r>
            <a:endParaRPr lang="en-US" altLang="en-US" sz="2000" dirty="0"/>
          </a:p>
        </p:txBody>
      </p:sp>
      <p:sp>
        <p:nvSpPr>
          <p:cNvPr id="2" name="Text Placeholder 1">
            <a:extLst>
              <a:ext uri="{FF2B5EF4-FFF2-40B4-BE49-F238E27FC236}">
                <a16:creationId xmlns:a16="http://schemas.microsoft.com/office/drawing/2014/main" id="{1C6F0E66-E6B5-4634-8318-8F3AE491D425}"/>
              </a:ext>
            </a:extLst>
          </p:cNvPr>
          <p:cNvSpPr>
            <a:spLocks noGrp="1"/>
          </p:cNvSpPr>
          <p:nvPr>
            <p:ph type="body" sz="quarter" idx="13"/>
          </p:nvPr>
        </p:nvSpPr>
        <p:spPr>
          <a:xfrm>
            <a:off x="457200" y="5791200"/>
            <a:ext cx="8229600" cy="493816"/>
          </a:xfrm>
        </p:spPr>
        <p:txBody>
          <a:bodyPr/>
          <a:lstStyle/>
          <a:p>
            <a:r>
              <a:rPr lang="en-AU" b="1" dirty="0"/>
              <a:t>Figure 7-8 </a:t>
            </a:r>
            <a:r>
              <a:rPr lang="en-AU" dirty="0"/>
              <a:t>A two-dimensional list</a:t>
            </a:r>
          </a:p>
        </p:txBody>
      </p:sp>
      <p:pic>
        <p:nvPicPr>
          <p:cNvPr id="32771" name="Picture 3" descr="A table depicts a two dimensional list. ">
            <a:extLst>
              <a:ext uri="{FF2B5EF4-FFF2-40B4-BE49-F238E27FC236}">
                <a16:creationId xmlns:a16="http://schemas.microsoft.com/office/drawing/2014/main" id="{30D02DCF-B691-45ED-BE12-E20B159D442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437117" y="1676400"/>
            <a:ext cx="4269767" cy="28800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C202D9D-5B17-493C-B37B-62C59839B1DF}"/>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(3 of 3)</a:t>
            </a:r>
            <a:endParaRPr lang="en-US" altLang="en-US" sz="2000" dirty="0"/>
          </a:p>
        </p:txBody>
      </p:sp>
      <p:sp>
        <p:nvSpPr>
          <p:cNvPr id="2" name="Text Placeholder 1">
            <a:extLst>
              <a:ext uri="{FF2B5EF4-FFF2-40B4-BE49-F238E27FC236}">
                <a16:creationId xmlns:a16="http://schemas.microsoft.com/office/drawing/2014/main" id="{9486C757-DB8E-4072-8DCB-3DBE6B10C746}"/>
              </a:ext>
            </a:extLst>
          </p:cNvPr>
          <p:cNvSpPr>
            <a:spLocks noGrp="1"/>
          </p:cNvSpPr>
          <p:nvPr>
            <p:ph type="body" sz="quarter" idx="13"/>
          </p:nvPr>
        </p:nvSpPr>
        <p:spPr/>
        <p:txBody>
          <a:bodyPr/>
          <a:lstStyle/>
          <a:p>
            <a:r>
              <a:rPr lang="en-US" b="1" dirty="0"/>
              <a:t>Figure 7-10 </a:t>
            </a:r>
            <a:r>
              <a:rPr lang="en-US" dirty="0"/>
              <a:t>Subscripts for each element of the scores list</a:t>
            </a:r>
            <a:endParaRPr lang="en-AU" dirty="0"/>
          </a:p>
        </p:txBody>
      </p:sp>
      <p:pic>
        <p:nvPicPr>
          <p:cNvPr id="33795" name="Picture 3" descr="A table depicts a two dimensional list.">
            <a:extLst>
              <a:ext uri="{FF2B5EF4-FFF2-40B4-BE49-F238E27FC236}">
                <a16:creationId xmlns:a16="http://schemas.microsoft.com/office/drawing/2014/main" id="{160B5BD9-7DFA-457C-9A3C-686EF04BF6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438372" y="2362200"/>
            <a:ext cx="6267255" cy="223361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DB7A9C8-9AE2-4C56-9E19-83794DE8EAC8}"/>
              </a:ext>
            </a:extLst>
          </p:cNvPr>
          <p:cNvSpPr>
            <a:spLocks noGrp="1" noChangeArrowheads="1"/>
          </p:cNvSpPr>
          <p:nvPr>
            <p:ph type="title"/>
          </p:nvPr>
        </p:nvSpPr>
        <p:spPr/>
        <p:txBody>
          <a:bodyPr/>
          <a:lstStyle/>
          <a:p>
            <a:r>
              <a:rPr lang="en-US" altLang="en-US" dirty="0"/>
              <a:t>Tuples</a:t>
            </a:r>
            <a:r>
              <a:rPr lang="en-US" altLang="en-US" sz="2000" b="0" dirty="0"/>
              <a:t> (1 of 3)</a:t>
            </a:r>
            <a:endParaRPr lang="en-US" altLang="en-US" sz="2000" dirty="0"/>
          </a:p>
        </p:txBody>
      </p:sp>
      <p:sp>
        <p:nvSpPr>
          <p:cNvPr id="34819" name="Content Placeholder 2">
            <a:extLst>
              <a:ext uri="{FF2B5EF4-FFF2-40B4-BE49-F238E27FC236}">
                <a16:creationId xmlns:a16="http://schemas.microsoft.com/office/drawing/2014/main" id="{8AC3138A-5D8E-4542-8007-921C5CE88FB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Tuple</a:t>
            </a:r>
            <a:r>
              <a:rPr lang="en-US" altLang="en-US" dirty="0">
                <a:cs typeface="Courier New" panose="02070309020205020404" pitchFamily="49" charset="0"/>
              </a:rPr>
              <a:t>: an immutable sequence</a:t>
            </a:r>
          </a:p>
          <a:p>
            <a:pPr lvl="1" eaLnBrk="1" hangingPunct="1"/>
            <a:r>
              <a:rPr lang="en-US" altLang="en-US" sz="2400" dirty="0">
                <a:cs typeface="Courier New" panose="02070309020205020404" pitchFamily="49" charset="0"/>
              </a:rPr>
              <a:t>Very similar to a list</a:t>
            </a:r>
          </a:p>
          <a:p>
            <a:pPr lvl="1" eaLnBrk="1" hangingPunct="1"/>
            <a:r>
              <a:rPr lang="en-US" altLang="en-US" sz="2400" dirty="0">
                <a:cs typeface="Courier New" panose="02070309020205020404" pitchFamily="49" charset="0"/>
              </a:rPr>
              <a:t>Once it is created it cannot be changed</a:t>
            </a:r>
          </a:p>
          <a:p>
            <a:pPr lvl="1" eaLnBrk="1" hangingPunct="1"/>
            <a:r>
              <a:rPr lang="en-US" altLang="en-US" sz="2400" dirty="0">
                <a:cs typeface="Courier New" panose="02070309020205020404" pitchFamily="49" charset="0"/>
              </a:rPr>
              <a:t>Format: </a:t>
            </a:r>
            <a:r>
              <a:rPr lang="en-US" altLang="en-US" sz="2400" dirty="0" err="1">
                <a:latin typeface="Courier New" panose="02070309020205020404" pitchFamily="49" charset="0"/>
                <a:cs typeface="Courier New" panose="02070309020205020404" pitchFamily="49" charset="0"/>
              </a:rPr>
              <a:t>tuple_name</a:t>
            </a:r>
            <a:r>
              <a:rPr lang="en-US" altLang="en-US" sz="2400" dirty="0">
                <a:latin typeface="Courier New" panose="02070309020205020404" pitchFamily="49" charset="0"/>
                <a:cs typeface="Courier New" panose="02070309020205020404" pitchFamily="49" charset="0"/>
              </a:rPr>
              <a:t> = (item1, item2)</a:t>
            </a:r>
          </a:p>
          <a:p>
            <a:pPr lvl="1" eaLnBrk="1" hangingPunct="1"/>
            <a:r>
              <a:rPr lang="en-US" altLang="en-US" sz="2400" dirty="0">
                <a:cs typeface="Courier New" panose="02070309020205020404" pitchFamily="49" charset="0"/>
              </a:rPr>
              <a:t>Tuples support operations as lists</a:t>
            </a:r>
          </a:p>
          <a:p>
            <a:pPr lvl="2"/>
            <a:r>
              <a:rPr lang="en-US" altLang="en-US" sz="2000" dirty="0">
                <a:cs typeface="Courier New" panose="02070309020205020404" pitchFamily="49" charset="0"/>
              </a:rPr>
              <a:t>Subscript indexing for retrieving elements</a:t>
            </a:r>
          </a:p>
          <a:p>
            <a:pPr lvl="2"/>
            <a:r>
              <a:rPr lang="en-US" altLang="en-US" sz="2000" dirty="0">
                <a:cs typeface="Courier New" panose="02070309020205020404" pitchFamily="49" charset="0"/>
              </a:rPr>
              <a:t>Methods such as </a:t>
            </a:r>
            <a:r>
              <a:rPr lang="en-US" altLang="en-US" sz="2000" dirty="0">
                <a:latin typeface="Courier New" panose="02070309020205020404" pitchFamily="49" charset="0"/>
                <a:cs typeface="Courier New" panose="02070309020205020404" pitchFamily="49" charset="0"/>
              </a:rPr>
              <a:t>index</a:t>
            </a:r>
          </a:p>
          <a:p>
            <a:pPr lvl="2"/>
            <a:r>
              <a:rPr lang="en-US" altLang="en-US" sz="2000" dirty="0">
                <a:cs typeface="Courier New" panose="02070309020205020404" pitchFamily="49" charset="0"/>
              </a:rPr>
              <a:t>Built in functions such as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 min, max</a:t>
            </a:r>
          </a:p>
          <a:p>
            <a:pPr lvl="2"/>
            <a:r>
              <a:rPr lang="en-US" altLang="en-US" sz="2000" dirty="0">
                <a:cs typeface="Courier New" panose="02070309020205020404" pitchFamily="49" charset="0"/>
              </a:rPr>
              <a:t>Slicing expressions</a:t>
            </a:r>
          </a:p>
          <a:p>
            <a:pPr lvl="2"/>
            <a:r>
              <a:rPr lang="en-US" altLang="en-US" sz="2000" dirty="0">
                <a:cs typeface="Courier New" panose="02070309020205020404" pitchFamily="49" charset="0"/>
              </a:rPr>
              <a:t>The </a:t>
            </a:r>
            <a:r>
              <a:rPr lang="en-US" altLang="en-US" sz="2000" dirty="0">
                <a:latin typeface="Courier New" panose="02070309020205020404" pitchFamily="49" charset="0"/>
                <a:cs typeface="Courier New" panose="02070309020205020404" pitchFamily="49" charset="0"/>
              </a:rPr>
              <a:t>in</a:t>
            </a:r>
            <a:r>
              <a:rPr lang="en-US" altLang="en-US" sz="2000" dirty="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and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operators</a:t>
            </a:r>
          </a:p>
          <a:p>
            <a:pPr>
              <a:buFontTx/>
              <a:buChar char="•"/>
            </a:pP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D251528-4729-4B96-94DF-F97E26C7B2EC}"/>
              </a:ext>
            </a:extLst>
          </p:cNvPr>
          <p:cNvSpPr>
            <a:spLocks noGrp="1" noChangeArrowheads="1"/>
          </p:cNvSpPr>
          <p:nvPr>
            <p:ph type="title"/>
          </p:nvPr>
        </p:nvSpPr>
        <p:spPr/>
        <p:txBody>
          <a:bodyPr/>
          <a:lstStyle/>
          <a:p>
            <a:r>
              <a:rPr lang="en-US" altLang="en-US" dirty="0"/>
              <a:t>Tuples</a:t>
            </a:r>
            <a:r>
              <a:rPr lang="en-US" altLang="en-US" sz="2000" b="0" dirty="0"/>
              <a:t> (2 of 3)</a:t>
            </a:r>
            <a:endParaRPr lang="en-US" altLang="en-US" sz="2000" dirty="0"/>
          </a:p>
        </p:txBody>
      </p:sp>
      <p:sp>
        <p:nvSpPr>
          <p:cNvPr id="35843" name="Content Placeholder 2">
            <a:extLst>
              <a:ext uri="{FF2B5EF4-FFF2-40B4-BE49-F238E27FC236}">
                <a16:creationId xmlns:a16="http://schemas.microsoft.com/office/drawing/2014/main" id="{3253609F-291A-4283-A1D7-CB287FBE2BE2}"/>
              </a:ext>
            </a:extLst>
          </p:cNvPr>
          <p:cNvSpPr>
            <a:spLocks noGrp="1" noChangeArrowheads="1"/>
          </p:cNvSpPr>
          <p:nvPr>
            <p:ph idx="1"/>
          </p:nvPr>
        </p:nvSpPr>
        <p:spPr/>
        <p:txBody>
          <a:bodyPr/>
          <a:lstStyle/>
          <a:p>
            <a:pPr eaLnBrk="1" hangingPunct="1">
              <a:buFontTx/>
              <a:buChar char="•"/>
            </a:pPr>
            <a:r>
              <a:rPr lang="en-US" altLang="en-US" dirty="0"/>
              <a:t>Tuples do not support the methods:</a:t>
            </a:r>
          </a:p>
          <a:p>
            <a:pPr lvl="1" eaLnBrk="1" hangingPunct="1"/>
            <a:r>
              <a:rPr lang="en-US" altLang="en-US" dirty="0">
                <a:latin typeface="Courier New" panose="02070309020205020404" pitchFamily="49" charset="0"/>
                <a:cs typeface="Courier New" panose="02070309020205020404" pitchFamily="49" charset="0"/>
              </a:rPr>
              <a:t>append</a:t>
            </a:r>
          </a:p>
          <a:p>
            <a:pPr lvl="1" eaLnBrk="1" hangingPunct="1"/>
            <a:r>
              <a:rPr lang="en-US" altLang="en-US" dirty="0">
                <a:latin typeface="Courier New" panose="02070309020205020404" pitchFamily="49" charset="0"/>
                <a:cs typeface="Courier New" panose="02070309020205020404" pitchFamily="49" charset="0"/>
              </a:rPr>
              <a:t>remove</a:t>
            </a:r>
          </a:p>
          <a:p>
            <a:pPr lvl="1" eaLnBrk="1" hangingPunct="1"/>
            <a:r>
              <a:rPr lang="en-US" altLang="en-US" dirty="0">
                <a:latin typeface="Courier New" panose="02070309020205020404" pitchFamily="49" charset="0"/>
                <a:cs typeface="Courier New" panose="02070309020205020404" pitchFamily="49" charset="0"/>
              </a:rPr>
              <a:t>insert</a:t>
            </a:r>
          </a:p>
          <a:p>
            <a:pPr lvl="1" eaLnBrk="1" hangingPunct="1"/>
            <a:r>
              <a:rPr lang="en-US" altLang="en-US" dirty="0">
                <a:latin typeface="Courier New" panose="02070309020205020404" pitchFamily="49" charset="0"/>
                <a:cs typeface="Courier New" panose="02070309020205020404" pitchFamily="49" charset="0"/>
              </a:rPr>
              <a:t>reverse</a:t>
            </a:r>
          </a:p>
          <a:p>
            <a:pPr lvl="1" eaLnBrk="1" hangingPunct="1"/>
            <a:r>
              <a:rPr lang="en-US" altLang="en-US" dirty="0">
                <a:latin typeface="Courier New" panose="02070309020205020404" pitchFamily="49" charset="0"/>
                <a:cs typeface="Courier New" panose="02070309020205020404" pitchFamily="49" charset="0"/>
              </a:rPr>
              <a:t>sort</a:t>
            </a:r>
          </a:p>
          <a:p>
            <a:pPr>
              <a:buFontTx/>
              <a:buChar char="•"/>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3C2F189-DEBC-4E7B-9339-A6B3CA9DCFB8}"/>
              </a:ext>
            </a:extLst>
          </p:cNvPr>
          <p:cNvSpPr>
            <a:spLocks noGrp="1" noChangeArrowheads="1"/>
          </p:cNvSpPr>
          <p:nvPr>
            <p:ph type="title"/>
          </p:nvPr>
        </p:nvSpPr>
        <p:spPr/>
        <p:txBody>
          <a:bodyPr/>
          <a:lstStyle/>
          <a:p>
            <a:r>
              <a:rPr lang="en-US" altLang="en-US" dirty="0"/>
              <a:t>Tuples</a:t>
            </a:r>
            <a:r>
              <a:rPr lang="en-US" altLang="en-US" sz="2000" b="0" dirty="0"/>
              <a:t> (3 of 3)</a:t>
            </a:r>
            <a:endParaRPr lang="en-US" altLang="en-US" sz="2000" dirty="0"/>
          </a:p>
        </p:txBody>
      </p:sp>
      <p:sp>
        <p:nvSpPr>
          <p:cNvPr id="36867" name="Content Placeholder 2">
            <a:extLst>
              <a:ext uri="{FF2B5EF4-FFF2-40B4-BE49-F238E27FC236}">
                <a16:creationId xmlns:a16="http://schemas.microsoft.com/office/drawing/2014/main" id="{D0903A52-FEA0-4F00-924A-98354A5283A1}"/>
              </a:ext>
            </a:extLst>
          </p:cNvPr>
          <p:cNvSpPr>
            <a:spLocks noGrp="1" noChangeArrowheads="1"/>
          </p:cNvSpPr>
          <p:nvPr>
            <p:ph idx="1"/>
          </p:nvPr>
        </p:nvSpPr>
        <p:spPr/>
        <p:txBody>
          <a:bodyPr/>
          <a:lstStyle/>
          <a:p>
            <a:pPr eaLnBrk="1" hangingPunct="1">
              <a:buFontTx/>
              <a:buChar char="•"/>
            </a:pPr>
            <a:r>
              <a:rPr lang="en-US" altLang="en-US" dirty="0"/>
              <a:t>Advantages for using tuples over lists:</a:t>
            </a:r>
          </a:p>
          <a:p>
            <a:pPr lvl="1" eaLnBrk="1" hangingPunct="1"/>
            <a:r>
              <a:rPr lang="en-US" altLang="en-US" dirty="0">
                <a:cs typeface="Courier New" panose="02070309020205020404" pitchFamily="49" charset="0"/>
              </a:rPr>
              <a:t>Processing tuples is faster than processing lists</a:t>
            </a:r>
          </a:p>
          <a:p>
            <a:pPr lvl="1" eaLnBrk="1" hangingPunct="1"/>
            <a:r>
              <a:rPr lang="en-US" altLang="en-US" dirty="0">
                <a:cs typeface="Courier New" panose="02070309020205020404" pitchFamily="49" charset="0"/>
              </a:rPr>
              <a:t>Tuples are safe </a:t>
            </a:r>
          </a:p>
          <a:p>
            <a:pPr lvl="1" eaLnBrk="1" hangingPunct="1"/>
            <a:r>
              <a:rPr lang="en-US" altLang="en-US" dirty="0">
                <a:cs typeface="Courier New" panose="02070309020205020404" pitchFamily="49" charset="0"/>
              </a:rPr>
              <a:t>Some operations in Python require use of tuples</a:t>
            </a:r>
          </a:p>
          <a:p>
            <a:pPr eaLnBrk="1" hangingPunct="1">
              <a:buFontTx/>
              <a:buChar char="•"/>
            </a:pPr>
            <a:r>
              <a:rPr lang="en-US" altLang="en-US" u="sng" dirty="0">
                <a:latin typeface="Courier New" panose="02070309020205020404" pitchFamily="49" charset="0"/>
                <a:cs typeface="Courier New" panose="02070309020205020404" pitchFamily="49" charset="0"/>
              </a:rPr>
              <a:t>list()</a:t>
            </a:r>
            <a:r>
              <a:rPr lang="en-US" altLang="en-US" u="sng" dirty="0">
                <a:cs typeface="Courier New" panose="02070309020205020404" pitchFamily="49" charset="0"/>
              </a:rPr>
              <a:t> function</a:t>
            </a:r>
            <a:r>
              <a:rPr lang="en-US" altLang="en-US" dirty="0">
                <a:cs typeface="Courier New" panose="02070309020205020404" pitchFamily="49" charset="0"/>
              </a:rPr>
              <a:t>: converts tuple to list</a:t>
            </a:r>
          </a:p>
          <a:p>
            <a:pPr eaLnBrk="1" hangingPunct="1">
              <a:buFontTx/>
              <a:buChar char="•"/>
            </a:pPr>
            <a:r>
              <a:rPr lang="en-US" altLang="en-US" u="sng" dirty="0">
                <a:latin typeface="Courier New" panose="02070309020205020404" pitchFamily="49" charset="0"/>
                <a:cs typeface="Courier New" panose="02070309020205020404" pitchFamily="49" charset="0"/>
              </a:rPr>
              <a:t>tuple()</a:t>
            </a:r>
            <a:r>
              <a:rPr lang="en-US" altLang="en-US" u="sng" dirty="0">
                <a:cs typeface="Courier New" panose="02070309020205020404" pitchFamily="49" charset="0"/>
              </a:rPr>
              <a:t> function</a:t>
            </a:r>
            <a:r>
              <a:rPr lang="en-US" altLang="en-US" dirty="0">
                <a:cs typeface="Courier New" panose="02070309020205020404" pitchFamily="49" charset="0"/>
              </a:rPr>
              <a:t>: converts list to tuple</a:t>
            </a:r>
          </a:p>
          <a:p>
            <a:pPr>
              <a:buFontTx/>
              <a:buChar char="•"/>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759987A-112E-4E8D-A9A9-18E84BC25FF1}"/>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(1 of 4)</a:t>
            </a:r>
            <a:endParaRPr lang="en-US" altLang="en-US" sz="2000" dirty="0">
              <a:latin typeface="Courier New" panose="02070309020205020404" pitchFamily="49" charset="0"/>
              <a:cs typeface="Courier New" panose="02070309020205020404" pitchFamily="49" charset="0"/>
            </a:endParaRPr>
          </a:p>
        </p:txBody>
      </p:sp>
      <p:sp>
        <p:nvSpPr>
          <p:cNvPr id="37891" name="Content Placeholder 2">
            <a:extLst>
              <a:ext uri="{FF2B5EF4-FFF2-40B4-BE49-F238E27FC236}">
                <a16:creationId xmlns:a16="http://schemas.microsoft.com/office/drawing/2014/main" id="{F809DDC6-C87E-480B-8F5C-E2A99CFACCB5}"/>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matplotlib</a:t>
            </a:r>
            <a:r>
              <a:rPr lang="en-US" altLang="en-US" dirty="0"/>
              <a:t> package is a library for creating two-dimensional charts and graphs.</a:t>
            </a:r>
            <a:endParaRPr lang="en-US" altLang="en-US" sz="2800" dirty="0"/>
          </a:p>
          <a:p>
            <a:pPr>
              <a:buFontTx/>
              <a:buChar char="•"/>
            </a:pPr>
            <a:r>
              <a:rPr lang="en-US" altLang="en-US" dirty="0"/>
              <a:t>It is not part of the standard Python library, so you will have to install it separately, after you have installed Python on your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31551D8-DFE0-4D50-A8F7-F38A64DC5E03}"/>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(2 of 4)</a:t>
            </a:r>
            <a:endParaRPr lang="en-US" altLang="en-US" sz="2000" dirty="0">
              <a:latin typeface="Courier New" panose="02070309020205020404" pitchFamily="49" charset="0"/>
              <a:cs typeface="Courier New" panose="02070309020205020404" pitchFamily="49" charset="0"/>
            </a:endParaRPr>
          </a:p>
        </p:txBody>
      </p:sp>
      <p:sp>
        <p:nvSpPr>
          <p:cNvPr id="38915" name="Content Placeholder 2">
            <a:extLst>
              <a:ext uri="{FF2B5EF4-FFF2-40B4-BE49-F238E27FC236}">
                <a16:creationId xmlns:a16="http://schemas.microsoft.com/office/drawing/2014/main" id="{00FB3DED-DA5F-45DF-A680-DF9573021F9C}"/>
              </a:ext>
            </a:extLst>
          </p:cNvPr>
          <p:cNvSpPr>
            <a:spLocks noGrp="1" noChangeArrowheads="1"/>
          </p:cNvSpPr>
          <p:nvPr>
            <p:ph idx="1"/>
          </p:nvPr>
        </p:nvSpPr>
        <p:spPr/>
        <p:txBody>
          <a:bodyPr/>
          <a:lstStyle/>
          <a:p>
            <a:pPr>
              <a:buFontTx/>
              <a:buChar char="•"/>
            </a:pPr>
            <a:r>
              <a:rPr lang="en-US" altLang="en-US" dirty="0"/>
              <a:t>To install </a:t>
            </a:r>
            <a:r>
              <a:rPr lang="en-US" altLang="en-US" dirty="0">
                <a:latin typeface="Courier New" panose="02070309020205020404" pitchFamily="49" charset="0"/>
                <a:cs typeface="Courier New" panose="02070309020205020404" pitchFamily="49" charset="0"/>
              </a:rPr>
              <a:t>matplotlib</a:t>
            </a:r>
            <a:r>
              <a:rPr lang="en-US" altLang="en-US" dirty="0"/>
              <a:t> on a Windows system, open a Command Prompt window and enter this command:</a:t>
            </a:r>
            <a:br>
              <a:rPr lang="en-US" altLang="en-US" sz="2400" dirty="0"/>
            </a:br>
            <a:br>
              <a:rPr lang="en-US" altLang="en-US" sz="2400" dirty="0"/>
            </a:br>
            <a:endParaRPr lang="en-US" altLang="en-US" sz="2400" dirty="0"/>
          </a:p>
          <a:p>
            <a:pPr>
              <a:buFontTx/>
              <a:buChar char="•"/>
            </a:pPr>
            <a:r>
              <a:rPr lang="en-US" altLang="en-US" dirty="0"/>
              <a:t>To install </a:t>
            </a:r>
            <a:r>
              <a:rPr lang="en-US" altLang="en-US" dirty="0">
                <a:latin typeface="Courier New" panose="02070309020205020404" pitchFamily="49" charset="0"/>
                <a:cs typeface="Courier New" panose="02070309020205020404" pitchFamily="49" charset="0"/>
              </a:rPr>
              <a:t>matplotlib</a:t>
            </a:r>
            <a:r>
              <a:rPr lang="en-US" altLang="en-US" dirty="0"/>
              <a:t> on a Mac or Linux system, open a Terminal window and enter this command:</a:t>
            </a:r>
            <a:br>
              <a:rPr lang="en-US" altLang="en-US" sz="2400" dirty="0"/>
            </a:br>
            <a:br>
              <a:rPr lang="en-US" altLang="en-US" sz="2400" dirty="0"/>
            </a:br>
            <a:endParaRPr lang="en-US" altLang="en-US" sz="2400" dirty="0"/>
          </a:p>
          <a:p>
            <a:pPr>
              <a:buFontTx/>
              <a:buChar char="•"/>
            </a:pPr>
            <a:r>
              <a:rPr lang="en-US" altLang="en-US" dirty="0"/>
              <a:t>See Appendix F in your textbook for more information about packages and the </a:t>
            </a:r>
            <a:r>
              <a:rPr lang="en-US" altLang="en-US" b="0" dirty="0">
                <a:latin typeface="Courier New" panose="02070309020205020404" pitchFamily="49" charset="0"/>
                <a:cs typeface="Courier New" panose="02070309020205020404" pitchFamily="49" charset="0"/>
              </a:rPr>
              <a:t>pip</a:t>
            </a:r>
            <a:r>
              <a:rPr lang="en-US" altLang="en-US" dirty="0"/>
              <a:t> utility.</a:t>
            </a:r>
          </a:p>
        </p:txBody>
      </p:sp>
      <p:sp>
        <p:nvSpPr>
          <p:cNvPr id="38916" name="TextBox 1">
            <a:extLst>
              <a:ext uri="{FF2B5EF4-FFF2-40B4-BE49-F238E27FC236}">
                <a16:creationId xmlns:a16="http://schemas.microsoft.com/office/drawing/2014/main" id="{3C68B1D1-3281-4DD0-8B17-494FE7BD3130}"/>
              </a:ext>
            </a:extLst>
          </p:cNvPr>
          <p:cNvSpPr txBox="1">
            <a:spLocks noChangeArrowheads="1"/>
          </p:cNvSpPr>
          <p:nvPr/>
        </p:nvSpPr>
        <p:spPr bwMode="auto">
          <a:xfrm>
            <a:off x="2857500" y="2663825"/>
            <a:ext cx="3429000" cy="369888"/>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solidFill>
                  <a:schemeClr val="bg1"/>
                </a:solidFill>
                <a:latin typeface="Courier New" panose="02070309020205020404" pitchFamily="49" charset="0"/>
                <a:cs typeface="Courier New" panose="02070309020205020404" pitchFamily="49" charset="0"/>
              </a:rPr>
              <a:t>pip install matplotlib</a:t>
            </a:r>
          </a:p>
        </p:txBody>
      </p:sp>
      <p:sp>
        <p:nvSpPr>
          <p:cNvPr id="38917" name="TextBox 4">
            <a:extLst>
              <a:ext uri="{FF2B5EF4-FFF2-40B4-BE49-F238E27FC236}">
                <a16:creationId xmlns:a16="http://schemas.microsoft.com/office/drawing/2014/main" id="{86C38BE4-D867-4A6C-A0AA-9C50B952BE82}"/>
              </a:ext>
            </a:extLst>
          </p:cNvPr>
          <p:cNvSpPr txBox="1">
            <a:spLocks noChangeArrowheads="1"/>
          </p:cNvSpPr>
          <p:nvPr/>
        </p:nvSpPr>
        <p:spPr bwMode="auto">
          <a:xfrm>
            <a:off x="2455862" y="4389132"/>
            <a:ext cx="4232275" cy="369887"/>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solidFill>
                  <a:schemeClr val="bg1"/>
                </a:solidFill>
                <a:latin typeface="Courier New" panose="02070309020205020404" pitchFamily="49" charset="0"/>
                <a:cs typeface="Courier New" panose="02070309020205020404" pitchFamily="49" charset="0"/>
              </a:rPr>
              <a:t>sudo</a:t>
            </a:r>
            <a:r>
              <a:rPr lang="en-US" altLang="en-US" sz="1800" b="0" dirty="0">
                <a:solidFill>
                  <a:schemeClr val="bg1"/>
                </a:solidFill>
                <a:latin typeface="Courier New" panose="02070309020205020404" pitchFamily="49" charset="0"/>
                <a:cs typeface="Courier New" panose="02070309020205020404" pitchFamily="49" charset="0"/>
              </a:rPr>
              <a:t> pip3 install matplotlib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9075B0D-FDC7-45B1-914A-12D43D92F81B}"/>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(3 of 4)</a:t>
            </a:r>
            <a:endParaRPr lang="en-US" altLang="en-US" sz="2000" dirty="0">
              <a:latin typeface="Courier New" panose="02070309020205020404" pitchFamily="49" charset="0"/>
              <a:cs typeface="Courier New" panose="02070309020205020404" pitchFamily="49" charset="0"/>
            </a:endParaRPr>
          </a:p>
        </p:txBody>
      </p:sp>
      <p:sp>
        <p:nvSpPr>
          <p:cNvPr id="39939" name="Content Placeholder 2">
            <a:extLst>
              <a:ext uri="{FF2B5EF4-FFF2-40B4-BE49-F238E27FC236}">
                <a16:creationId xmlns:a16="http://schemas.microsoft.com/office/drawing/2014/main" id="{3602ADBE-1C8D-446D-82EF-004A2A31A488}"/>
              </a:ext>
            </a:extLst>
          </p:cNvPr>
          <p:cNvSpPr>
            <a:spLocks noGrp="1" noChangeArrowheads="1"/>
          </p:cNvSpPr>
          <p:nvPr>
            <p:ph idx="1"/>
          </p:nvPr>
        </p:nvSpPr>
        <p:spPr/>
        <p:txBody>
          <a:bodyPr/>
          <a:lstStyle/>
          <a:p>
            <a:pPr>
              <a:buFontTx/>
              <a:buChar char="•"/>
            </a:pPr>
            <a:r>
              <a:rPr lang="en-US" altLang="en-US" dirty="0"/>
              <a:t>To verify the package was installed, start IDLE and enter this command:</a:t>
            </a:r>
            <a:br>
              <a:rPr lang="en-US" altLang="en-US" sz="2400" dirty="0"/>
            </a:br>
            <a:br>
              <a:rPr lang="en-US" altLang="en-US" sz="2400" dirty="0"/>
            </a:br>
            <a:endParaRPr lang="en-US" altLang="en-US" sz="2400" dirty="0"/>
          </a:p>
          <a:p>
            <a:pPr>
              <a:buFontTx/>
              <a:buChar char="•"/>
            </a:pPr>
            <a:endParaRPr lang="en-US" altLang="en-US" dirty="0"/>
          </a:p>
          <a:p>
            <a:pPr>
              <a:buFontTx/>
              <a:buChar char="•"/>
            </a:pPr>
            <a:r>
              <a:rPr lang="en-US" altLang="en-US" dirty="0"/>
              <a:t>If you don't see any error messages, you can assume the package was properly installed.</a:t>
            </a:r>
            <a:br>
              <a:rPr lang="en-US" altLang="en-US" dirty="0"/>
            </a:br>
            <a:br>
              <a:rPr lang="en-US" altLang="en-US" sz="2400" dirty="0"/>
            </a:br>
            <a:endParaRPr lang="en-US" altLang="en-US" sz="2400" dirty="0"/>
          </a:p>
        </p:txBody>
      </p:sp>
      <p:sp>
        <p:nvSpPr>
          <p:cNvPr id="39940" name="TextBox 1">
            <a:extLst>
              <a:ext uri="{FF2B5EF4-FFF2-40B4-BE49-F238E27FC236}">
                <a16:creationId xmlns:a16="http://schemas.microsoft.com/office/drawing/2014/main" id="{D0FD06E9-8F5B-4F65-BBEF-564A079C2923}"/>
              </a:ext>
            </a:extLst>
          </p:cNvPr>
          <p:cNvSpPr txBox="1">
            <a:spLocks noChangeArrowheads="1"/>
          </p:cNvSpPr>
          <p:nvPr/>
        </p:nvSpPr>
        <p:spPr bwMode="auto">
          <a:xfrm>
            <a:off x="2857500" y="2895600"/>
            <a:ext cx="3429000" cy="369888"/>
          </a:xfrm>
          <a:prstGeom prst="rect">
            <a:avLst/>
          </a:prstGeom>
          <a:solidFill>
            <a:schemeClr val="tx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solidFill>
                  <a:schemeClr val="bg1"/>
                </a:solidFill>
                <a:latin typeface="Courier New" panose="02070309020205020404" pitchFamily="49" charset="0"/>
                <a:cs typeface="Courier New" panose="02070309020205020404" pitchFamily="49" charset="0"/>
              </a:rPr>
              <a:t>&gt;&gt;&gt; import matplotlib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28523E7-39A2-45C3-BB7C-6228A984C8F6}"/>
              </a:ext>
            </a:extLst>
          </p:cNvPr>
          <p:cNvSpPr>
            <a:spLocks noGrp="1" noChangeArrowheads="1"/>
          </p:cNvSpPr>
          <p:nvPr>
            <p:ph type="title"/>
          </p:nvPr>
        </p:nvSpPr>
        <p:spPr/>
        <p:txBody>
          <a:bodyPr/>
          <a:lstStyle/>
          <a:p>
            <a:r>
              <a:rPr lang="en-US" altLang="en-US" dirty="0"/>
              <a:t>Plotting Data with </a:t>
            </a:r>
            <a:r>
              <a:rPr lang="en-US" altLang="en-US" dirty="0">
                <a:latin typeface="Courier New" panose="02070309020205020404" pitchFamily="49" charset="0"/>
                <a:cs typeface="Courier New" panose="02070309020205020404" pitchFamily="49" charset="0"/>
              </a:rPr>
              <a:t>matplotlib</a:t>
            </a:r>
            <a:r>
              <a:rPr lang="en-US" altLang="en-US" sz="2000" b="0" dirty="0"/>
              <a:t> (4 of 4)</a:t>
            </a:r>
            <a:endParaRPr lang="en-US" altLang="en-US" sz="2000" dirty="0">
              <a:latin typeface="Courier New" panose="02070309020205020404" pitchFamily="49" charset="0"/>
              <a:cs typeface="Courier New" panose="02070309020205020404" pitchFamily="49" charset="0"/>
            </a:endParaRPr>
          </a:p>
        </p:txBody>
      </p:sp>
      <p:sp>
        <p:nvSpPr>
          <p:cNvPr id="40963" name="Content Placeholder 2">
            <a:extLst>
              <a:ext uri="{FF2B5EF4-FFF2-40B4-BE49-F238E27FC236}">
                <a16:creationId xmlns:a16="http://schemas.microsoft.com/office/drawing/2014/main" id="{4088FCF9-39B9-44DF-8DF8-E5BA566FCEFB}"/>
              </a:ext>
            </a:extLst>
          </p:cNvPr>
          <p:cNvSpPr>
            <a:spLocks noGrp="1" noChangeArrowheads="1"/>
          </p:cNvSpPr>
          <p:nvPr>
            <p:ph idx="1"/>
          </p:nvPr>
        </p:nvSpPr>
        <p:spPr>
          <a:xfrm>
            <a:off x="457200" y="1600201"/>
            <a:ext cx="8229600" cy="2076450"/>
          </a:xfrm>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matplotlib</a:t>
            </a:r>
            <a:r>
              <a:rPr lang="en-US" altLang="en-US" dirty="0"/>
              <a:t> package contains a module named </a:t>
            </a:r>
            <a:r>
              <a:rPr lang="en-US" altLang="en-US" dirty="0" err="1">
                <a:latin typeface="Courier New" panose="02070309020205020404" pitchFamily="49" charset="0"/>
                <a:cs typeface="Courier New" panose="02070309020205020404" pitchFamily="49" charset="0"/>
              </a:rPr>
              <a:t>pyplot</a:t>
            </a:r>
            <a:r>
              <a:rPr lang="en-US" altLang="en-US" dirty="0"/>
              <a:t> that you will need to import.</a:t>
            </a:r>
          </a:p>
          <a:p>
            <a:pPr>
              <a:buFontTx/>
              <a:buChar char="•"/>
            </a:pPr>
            <a:r>
              <a:rPr lang="en-US" altLang="en-US" dirty="0"/>
              <a:t>Use the following </a:t>
            </a:r>
            <a:r>
              <a:rPr lang="en-US" altLang="en-US" dirty="0">
                <a:latin typeface="Courier New" panose="02070309020205020404" pitchFamily="49" charset="0"/>
                <a:cs typeface="Courier New" panose="02070309020205020404" pitchFamily="49" charset="0"/>
              </a:rPr>
              <a:t>import</a:t>
            </a:r>
            <a:r>
              <a:rPr lang="en-US" altLang="en-US" dirty="0"/>
              <a:t> statement to </a:t>
            </a:r>
            <a:r>
              <a:rPr lang="en-US" altLang="en-US" dirty="0">
                <a:cs typeface="Courier New" panose="02070309020205020404" pitchFamily="49" charset="0"/>
              </a:rPr>
              <a:t>import</a:t>
            </a:r>
            <a:r>
              <a:rPr lang="en-US" altLang="en-US" dirty="0"/>
              <a:t> the module and create an alias named </a:t>
            </a:r>
            <a:r>
              <a:rPr lang="en-US" altLang="en-US" dirty="0" err="1">
                <a:latin typeface="Courier New" panose="02070309020205020404" pitchFamily="49" charset="0"/>
                <a:cs typeface="Courier New" panose="02070309020205020404" pitchFamily="49" charset="0"/>
              </a:rPr>
              <a:t>plt</a:t>
            </a:r>
            <a:r>
              <a:rPr lang="en-US" altLang="en-US" dirty="0"/>
              <a:t>:</a:t>
            </a:r>
            <a:endParaRPr lang="en-US" altLang="en-US" sz="2000" dirty="0"/>
          </a:p>
        </p:txBody>
      </p:sp>
      <p:sp>
        <p:nvSpPr>
          <p:cNvPr id="40964" name="TextBox 1">
            <a:extLst>
              <a:ext uri="{FF2B5EF4-FFF2-40B4-BE49-F238E27FC236}">
                <a16:creationId xmlns:a16="http://schemas.microsoft.com/office/drawing/2014/main" id="{50B8C286-8FB1-4FB4-9550-29241E67F21C}"/>
              </a:ext>
            </a:extLst>
          </p:cNvPr>
          <p:cNvSpPr txBox="1">
            <a:spLocks noChangeArrowheads="1"/>
          </p:cNvSpPr>
          <p:nvPr/>
        </p:nvSpPr>
        <p:spPr bwMode="auto">
          <a:xfrm>
            <a:off x="2019300" y="4267200"/>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a:latin typeface="Courier New" panose="02070309020205020404" pitchFamily="49" charset="0"/>
                <a:cs typeface="Courier New" panose="02070309020205020404" pitchFamily="49" charset="0"/>
              </a:rPr>
              <a:t>import matplotlib.pyplot as plt</a:t>
            </a:r>
          </a:p>
        </p:txBody>
      </p:sp>
      <p:sp>
        <p:nvSpPr>
          <p:cNvPr id="40965" name="TextBox 2">
            <a:extLst>
              <a:ext uri="{FF2B5EF4-FFF2-40B4-BE49-F238E27FC236}">
                <a16:creationId xmlns:a16="http://schemas.microsoft.com/office/drawing/2014/main" id="{D44B09A3-3E6D-4995-B0B2-230A5B4F910E}"/>
              </a:ext>
            </a:extLst>
          </p:cNvPr>
          <p:cNvSpPr txBox="1">
            <a:spLocks noChangeArrowheads="1"/>
          </p:cNvSpPr>
          <p:nvPr/>
        </p:nvSpPr>
        <p:spPr bwMode="auto">
          <a:xfrm>
            <a:off x="302567" y="5257800"/>
            <a:ext cx="881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i="1"/>
              <a:t>For more information about the </a:t>
            </a:r>
            <a:r>
              <a:rPr lang="en-US" altLang="en-US" sz="1800" b="0">
                <a:latin typeface="Courier New" panose="02070309020205020404" pitchFamily="49" charset="0"/>
                <a:cs typeface="Courier New" panose="02070309020205020404" pitchFamily="49" charset="0"/>
              </a:rPr>
              <a:t>import</a:t>
            </a:r>
            <a:r>
              <a:rPr lang="en-US" altLang="en-US" sz="1800" b="0" i="1"/>
              <a:t> statement, see Appendix E in your textbook.</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2D1C915-C505-4B22-A3D4-009C7D4C1914}"/>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(1 of 4)</a:t>
            </a:r>
            <a:endParaRPr lang="en-US" altLang="en-US" sz="2000" dirty="0">
              <a:latin typeface="Courier New" panose="02070309020205020404" pitchFamily="49" charset="0"/>
              <a:cs typeface="Courier New" panose="02070309020205020404" pitchFamily="49" charset="0"/>
            </a:endParaRPr>
          </a:p>
        </p:txBody>
      </p:sp>
      <p:sp>
        <p:nvSpPr>
          <p:cNvPr id="41987" name="Content Placeholder 2">
            <a:extLst>
              <a:ext uri="{FF2B5EF4-FFF2-40B4-BE49-F238E27FC236}">
                <a16:creationId xmlns:a16="http://schemas.microsoft.com/office/drawing/2014/main" id="{B1BC1528-39AC-47D8-B931-FAF162859979}"/>
              </a:ext>
            </a:extLst>
          </p:cNvPr>
          <p:cNvSpPr>
            <a:spLocks noGrp="1" noChangeArrowheads="1"/>
          </p:cNvSpPr>
          <p:nvPr>
            <p:ph idx="1"/>
          </p:nvPr>
        </p:nvSpPr>
        <p:spPr>
          <a:xfrm>
            <a:off x="457200" y="1600201"/>
            <a:ext cx="8229600" cy="2286000"/>
          </a:xfrm>
        </p:spPr>
        <p:txBody>
          <a:bodyPr/>
          <a:lstStyle/>
          <a:p>
            <a:pPr>
              <a:buFontTx/>
              <a:buChar char="•"/>
            </a:pPr>
            <a:r>
              <a:rPr lang="en-US" altLang="en-US" sz="2400" dirty="0"/>
              <a:t>Use the </a:t>
            </a:r>
            <a:r>
              <a:rPr lang="en-US" altLang="en-US" sz="2400" dirty="0">
                <a:latin typeface="Courier New" panose="02070309020205020404" pitchFamily="49" charset="0"/>
                <a:cs typeface="Courier New" panose="02070309020205020404" pitchFamily="49" charset="0"/>
              </a:rPr>
              <a:t>plot</a:t>
            </a:r>
            <a:r>
              <a:rPr lang="en-US" altLang="en-US" sz="2400" dirty="0"/>
              <a:t> function to create a line graph that connects a series of points with straight lines.</a:t>
            </a:r>
          </a:p>
          <a:p>
            <a:pPr>
              <a:buFontTx/>
              <a:buChar char="•"/>
            </a:pPr>
            <a:r>
              <a:rPr lang="en-US" altLang="en-US" sz="2400" dirty="0"/>
              <a:t>The line graph has a horizontal </a:t>
            </a:r>
            <a:r>
              <a:rPr lang="en-US" altLang="en-US" sz="2400" i="1" dirty="0"/>
              <a:t>X</a:t>
            </a:r>
            <a:r>
              <a:rPr lang="en-US" altLang="en-US" sz="2400" dirty="0"/>
              <a:t> axis, and a vertical </a:t>
            </a:r>
            <a:r>
              <a:rPr lang="en-US" altLang="en-US" sz="2400" i="1" dirty="0"/>
              <a:t>Y</a:t>
            </a:r>
            <a:r>
              <a:rPr lang="en-US" altLang="en-US" sz="2400" dirty="0"/>
              <a:t> axis. </a:t>
            </a:r>
          </a:p>
          <a:p>
            <a:pPr>
              <a:buFontTx/>
              <a:buChar char="•"/>
            </a:pPr>
            <a:r>
              <a:rPr lang="en-US" altLang="en-US" sz="2400" dirty="0"/>
              <a:t>Each point in the graph is located at a (</a:t>
            </a:r>
            <a:r>
              <a:rPr lang="en-US" altLang="en-US" sz="2400" i="1" dirty="0"/>
              <a:t>X</a:t>
            </a:r>
            <a:r>
              <a:rPr lang="en-US" altLang="en-US" sz="2400" dirty="0"/>
              <a:t>,</a:t>
            </a:r>
            <a:r>
              <a:rPr lang="en-US" altLang="en-US" sz="2400" i="1" dirty="0"/>
              <a:t>Y</a:t>
            </a:r>
            <a:r>
              <a:rPr lang="en-US" altLang="en-US" sz="2400" dirty="0"/>
              <a:t>) coordinate.</a:t>
            </a:r>
          </a:p>
        </p:txBody>
      </p:sp>
      <p:pic>
        <p:nvPicPr>
          <p:cNvPr id="41988" name="Picture 5" descr="The output displays a line graph.">
            <a:extLst>
              <a:ext uri="{FF2B5EF4-FFF2-40B4-BE49-F238E27FC236}">
                <a16:creationId xmlns:a16="http://schemas.microsoft.com/office/drawing/2014/main" id="{6F6E23C2-3804-4FFE-AE5E-8C35539BA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09900" y="3962400"/>
            <a:ext cx="3124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5AC5C7C-D86B-4243-9DD5-562181FD44A0}"/>
              </a:ext>
            </a:extLst>
          </p:cNvPr>
          <p:cNvSpPr>
            <a:spLocks noGrp="1" noChangeArrowheads="1"/>
          </p:cNvSpPr>
          <p:nvPr>
            <p:ph type="title"/>
          </p:nvPr>
        </p:nvSpPr>
        <p:spPr/>
        <p:txBody>
          <a:bodyPr/>
          <a:lstStyle/>
          <a:p>
            <a:r>
              <a:rPr lang="en-US" altLang="en-US"/>
              <a:t>Sequences</a:t>
            </a:r>
          </a:p>
        </p:txBody>
      </p:sp>
      <p:sp>
        <p:nvSpPr>
          <p:cNvPr id="6147" name="Content Placeholder 2">
            <a:extLst>
              <a:ext uri="{FF2B5EF4-FFF2-40B4-BE49-F238E27FC236}">
                <a16:creationId xmlns:a16="http://schemas.microsoft.com/office/drawing/2014/main" id="{65EB02C1-307D-4DFE-95D1-7BDE62F34EC4}"/>
              </a:ext>
            </a:extLst>
          </p:cNvPr>
          <p:cNvSpPr>
            <a:spLocks noGrp="1" noChangeArrowheads="1"/>
          </p:cNvSpPr>
          <p:nvPr>
            <p:ph idx="1"/>
          </p:nvPr>
        </p:nvSpPr>
        <p:spPr/>
        <p:txBody>
          <a:bodyPr/>
          <a:lstStyle/>
          <a:p>
            <a:pPr>
              <a:buFontTx/>
              <a:buChar char="•"/>
            </a:pPr>
            <a:r>
              <a:rPr lang="en-US" altLang="en-US" u="sng" dirty="0"/>
              <a:t>Sequence</a:t>
            </a:r>
            <a:r>
              <a:rPr lang="en-US" altLang="en-US" dirty="0"/>
              <a:t>: an object that contains multiple items of data</a:t>
            </a:r>
          </a:p>
          <a:p>
            <a:pPr lvl="1"/>
            <a:r>
              <a:rPr lang="en-US" altLang="en-US" dirty="0"/>
              <a:t>The items are stored in sequence one after another</a:t>
            </a:r>
          </a:p>
          <a:p>
            <a:pPr>
              <a:buFontTx/>
              <a:buChar char="•"/>
            </a:pPr>
            <a:r>
              <a:rPr lang="en-US" altLang="en-US" dirty="0"/>
              <a:t>Python provides different types of sequences, including lists and tuples</a:t>
            </a:r>
          </a:p>
          <a:p>
            <a:pPr lvl="1"/>
            <a:r>
              <a:rPr lang="en-US" altLang="en-US" dirty="0"/>
              <a:t>The difference between these is that a list is mutable and a tuple is immutable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84B52DB-F412-46E6-9C65-0B3F9C6BE7CA}"/>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(2 of 4)</a:t>
            </a:r>
            <a:endParaRPr lang="en-US" altLang="en-US" sz="2000" dirty="0">
              <a:latin typeface="Courier New" panose="02070309020205020404" pitchFamily="49" charset="0"/>
              <a:cs typeface="Courier New" panose="02070309020205020404" pitchFamily="49" charset="0"/>
            </a:endParaRPr>
          </a:p>
        </p:txBody>
      </p:sp>
      <p:sp>
        <p:nvSpPr>
          <p:cNvPr id="43012" name="TextBox 1">
            <a:extLst>
              <a:ext uri="{FF2B5EF4-FFF2-40B4-BE49-F238E27FC236}">
                <a16:creationId xmlns:a16="http://schemas.microsoft.com/office/drawing/2014/main" id="{E3A028FA-CE4A-4179-B5E0-B5E7E4AF7921}"/>
              </a:ext>
            </a:extLst>
          </p:cNvPr>
          <p:cNvSpPr txBox="1">
            <a:spLocks noChangeArrowheads="1"/>
          </p:cNvSpPr>
          <p:nvPr/>
        </p:nvSpPr>
        <p:spPr bwMode="auto">
          <a:xfrm>
            <a:off x="362592" y="1676400"/>
            <a:ext cx="847660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Program 7-20 (line_graph1.py)</a:t>
            </a:r>
            <a:endParaRPr lang="en-US" altLang="en-US" sz="1800" b="0" dirty="0"/>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1</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This program displays a simple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2</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import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matplotlib.pyplot</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as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3</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4</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def main():</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marL="893763" indent="-893763"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5</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Create lists with the X and Y coordinates of each data point.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6</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[0, 1, 2, 3, 4]</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7</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[0, 3, 1, 5, 2]</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8</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9</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Build the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10</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plt.plot</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11</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12</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Display the line graph.</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13</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plt.show</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14</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15</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Call the main function.</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600" b="0" dirty="0">
                <a:solidFill>
                  <a:srgbClr val="0070C0"/>
                </a:solidFill>
                <a:latin typeface="Courier New" panose="02070309020205020404" pitchFamily="49" charset="0"/>
                <a:cs typeface="Calibri" panose="020F0502020204030204" pitchFamily="34" charset="0"/>
              </a:rPr>
              <a:t>16</a:t>
            </a:r>
            <a:r>
              <a:rPr lang="en-US" altLang="en-US" sz="1600" b="0" dirty="0">
                <a:latin typeface="Courier New" panose="02070309020205020404" pitchFamily="49" charset="0"/>
                <a:cs typeface="Calibri" panose="020F0502020204030204" pitchFamily="34" charset="0"/>
              </a:rPr>
              <a:t> if _ _name_ _ == '_ _main_ _':</a:t>
            </a:r>
          </a:p>
          <a:p>
            <a:pPr eaLnBrk="1" hangingPunct="1">
              <a:spcBef>
                <a:spcPct val="0"/>
              </a:spcBef>
              <a:buFontTx/>
              <a:buNone/>
            </a:pPr>
            <a:r>
              <a:rPr lang="en-US" altLang="en-US" sz="1600" b="0" dirty="0">
                <a:solidFill>
                  <a:srgbClr val="007DC4"/>
                </a:solidFill>
                <a:latin typeface="Courier New" panose="02070309020205020404" pitchFamily="49" charset="0"/>
                <a:cs typeface="Calibri" panose="020F0502020204030204" pitchFamily="34" charset="0"/>
              </a:rPr>
              <a:t>17</a:t>
            </a:r>
            <a:r>
              <a:rPr lang="en-US" altLang="en-US" sz="1600" b="0" dirty="0">
                <a:latin typeface="Courier New" panose="02070309020205020404" pitchFamily="49" charset="0"/>
                <a:cs typeface="Calibri" panose="020F0502020204030204" pitchFamily="34" charset="0"/>
              </a:rPr>
              <a:t>     main()</a:t>
            </a:r>
            <a:endParaRPr lang="en-US" altLang="en-US" sz="1800" b="0" dirty="0">
              <a:latin typeface="Courier New" panose="02070309020205020404" pitchFamily="49" charset="0"/>
              <a:cs typeface="Courier New" panose="02070309020205020404" pitchFamily="49" charset="0"/>
            </a:endParaRPr>
          </a:p>
        </p:txBody>
      </p:sp>
      <p:pic>
        <p:nvPicPr>
          <p:cNvPr id="43013" name="Picture 6" descr="The output displays a line graph.">
            <a:extLst>
              <a:ext uri="{FF2B5EF4-FFF2-40B4-BE49-F238E27FC236}">
                <a16:creationId xmlns:a16="http://schemas.microsoft.com/office/drawing/2014/main" id="{5A1053E9-9E62-4747-B788-43D3DBD69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34000" y="3533775"/>
            <a:ext cx="3124200" cy="2343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195A9C5-7F18-4104-9F70-A5CD145ACD34}"/>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(3 of 4)</a:t>
            </a:r>
            <a:endParaRPr lang="en-US" altLang="en-US" sz="2000" dirty="0">
              <a:latin typeface="Courier New" panose="02070309020205020404" pitchFamily="49" charset="0"/>
              <a:cs typeface="Courier New" panose="02070309020205020404" pitchFamily="49" charset="0"/>
            </a:endParaRPr>
          </a:p>
        </p:txBody>
      </p:sp>
      <p:sp>
        <p:nvSpPr>
          <p:cNvPr id="44035" name="Content Placeholder 2">
            <a:extLst>
              <a:ext uri="{FF2B5EF4-FFF2-40B4-BE49-F238E27FC236}">
                <a16:creationId xmlns:a16="http://schemas.microsoft.com/office/drawing/2014/main" id="{D80C817A-74EA-49D7-852B-CAA438A32643}"/>
              </a:ext>
            </a:extLst>
          </p:cNvPr>
          <p:cNvSpPr>
            <a:spLocks noGrp="1" noChangeArrowheads="1"/>
          </p:cNvSpPr>
          <p:nvPr>
            <p:ph idx="1"/>
          </p:nvPr>
        </p:nvSpPr>
        <p:spPr/>
        <p:txBody>
          <a:bodyPr/>
          <a:lstStyle/>
          <a:p>
            <a:pPr>
              <a:buFontTx/>
              <a:buChar char="•"/>
            </a:pPr>
            <a:r>
              <a:rPr lang="en-US" altLang="en-US" dirty="0"/>
              <a:t>You can change the lower and upper limits of the </a:t>
            </a:r>
            <a:r>
              <a:rPr lang="en-US" altLang="en-US" i="1" dirty="0"/>
              <a:t>X</a:t>
            </a:r>
            <a:r>
              <a:rPr lang="en-US" altLang="en-US" dirty="0"/>
              <a:t> and </a:t>
            </a:r>
            <a:r>
              <a:rPr lang="en-US" altLang="en-US" i="1" dirty="0"/>
              <a:t>Y</a:t>
            </a:r>
            <a:r>
              <a:rPr lang="en-US" altLang="en-US" dirty="0"/>
              <a:t> axes by calling the </a:t>
            </a:r>
            <a:r>
              <a:rPr lang="en-US" altLang="en-US" b="1" dirty="0" err="1">
                <a:latin typeface="Courier New" panose="02070309020205020404" pitchFamily="49" charset="0"/>
                <a:cs typeface="Courier New" panose="02070309020205020404" pitchFamily="49" charset="0"/>
              </a:rPr>
              <a:t>xlim</a:t>
            </a:r>
            <a:r>
              <a:rPr lang="en-US" altLang="en-US" dirty="0"/>
              <a:t> and </a:t>
            </a:r>
            <a:r>
              <a:rPr lang="en-US" altLang="en-US" b="1" dirty="0" err="1">
                <a:latin typeface="Courier New" panose="02070309020205020404" pitchFamily="49" charset="0"/>
                <a:cs typeface="Courier New" panose="02070309020205020404" pitchFamily="49" charset="0"/>
              </a:rPr>
              <a:t>ylim</a:t>
            </a:r>
            <a:r>
              <a:rPr lang="en-US" altLang="en-US" dirty="0"/>
              <a:t> functions. Example:</a:t>
            </a:r>
            <a:br>
              <a:rPr lang="en-US" altLang="en-US" sz="2400" dirty="0"/>
            </a:br>
            <a:br>
              <a:rPr lang="en-US" altLang="en-US" sz="2400" dirty="0"/>
            </a:br>
            <a:br>
              <a:rPr lang="en-US" altLang="en-US" sz="2400" dirty="0"/>
            </a:br>
            <a:endParaRPr lang="en-US" altLang="en-US" sz="2400" dirty="0"/>
          </a:p>
          <a:p>
            <a:pPr>
              <a:buFontTx/>
              <a:buChar char="•"/>
            </a:pPr>
            <a:r>
              <a:rPr lang="en-US" altLang="en-US" dirty="0"/>
              <a:t>This code does the following:</a:t>
            </a:r>
          </a:p>
          <a:p>
            <a:pPr lvl="1"/>
            <a:r>
              <a:rPr lang="en-US" altLang="en-US" dirty="0"/>
              <a:t>Causes the </a:t>
            </a:r>
            <a:r>
              <a:rPr lang="en-US" altLang="en-US" i="1" dirty="0"/>
              <a:t>X</a:t>
            </a:r>
            <a:r>
              <a:rPr lang="en-US" altLang="en-US" dirty="0"/>
              <a:t> axis to begin at 1 and end at 100</a:t>
            </a:r>
          </a:p>
          <a:p>
            <a:pPr lvl="1"/>
            <a:r>
              <a:rPr lang="en-US" altLang="en-US" dirty="0"/>
              <a:t>Causes the </a:t>
            </a:r>
            <a:r>
              <a:rPr lang="en-US" altLang="en-US" i="1" dirty="0"/>
              <a:t>Y</a:t>
            </a:r>
            <a:r>
              <a:rPr lang="en-US" altLang="en-US" dirty="0"/>
              <a:t> axis to begin at 10 and end at 50</a:t>
            </a:r>
          </a:p>
          <a:p>
            <a:pPr>
              <a:buFontTx/>
              <a:buChar char="•"/>
            </a:pPr>
            <a:endParaRPr lang="en-US" altLang="en-US" sz="1200" dirty="0"/>
          </a:p>
        </p:txBody>
      </p:sp>
      <p:sp>
        <p:nvSpPr>
          <p:cNvPr id="44036" name="TextBox 1">
            <a:extLst>
              <a:ext uri="{FF2B5EF4-FFF2-40B4-BE49-F238E27FC236}">
                <a16:creationId xmlns:a16="http://schemas.microsoft.com/office/drawing/2014/main" id="{7CED5AB9-0093-48F6-931F-29749C456687}"/>
              </a:ext>
            </a:extLst>
          </p:cNvPr>
          <p:cNvSpPr txBox="1">
            <a:spLocks noChangeArrowheads="1"/>
          </p:cNvSpPr>
          <p:nvPr/>
        </p:nvSpPr>
        <p:spPr bwMode="auto">
          <a:xfrm>
            <a:off x="1371600" y="30480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plt.xlim</a:t>
            </a:r>
            <a:r>
              <a:rPr lang="en-US" altLang="en-US" sz="1800" b="0" dirty="0">
                <a:latin typeface="Courier New" panose="02070309020205020404" pitchFamily="49" charset="0"/>
              </a:rPr>
              <a:t>(</a:t>
            </a:r>
            <a:r>
              <a:rPr lang="en-US" altLang="en-US" sz="1800" b="0" dirty="0" err="1">
                <a:latin typeface="Courier New" panose="02070309020205020404" pitchFamily="49" charset="0"/>
              </a:rPr>
              <a:t>xmin</a:t>
            </a:r>
            <a:r>
              <a:rPr lang="en-US" altLang="en-US" sz="1800" b="0" dirty="0">
                <a:latin typeface="Courier New" panose="02070309020205020404" pitchFamily="49" charset="0"/>
              </a:rPr>
              <a:t>=1, </a:t>
            </a:r>
            <a:r>
              <a:rPr lang="en-US" altLang="en-US" sz="1800" b="0" dirty="0" err="1">
                <a:latin typeface="Courier New" panose="02070309020205020404" pitchFamily="49" charset="0"/>
              </a:rPr>
              <a:t>xmax</a:t>
            </a:r>
            <a:r>
              <a:rPr lang="en-US" altLang="en-US" sz="1800" b="0" dirty="0">
                <a:latin typeface="Courier New" panose="02070309020205020404" pitchFamily="49" charset="0"/>
              </a:rPr>
              <a:t>=100)</a:t>
            </a:r>
            <a:endParaRPr lang="en-US" altLang="en-US" sz="1800" b="0" dirty="0"/>
          </a:p>
          <a:p>
            <a:pPr eaLnBrk="1" hangingPunct="1">
              <a:spcBef>
                <a:spcPct val="0"/>
              </a:spcBef>
              <a:buFontTx/>
              <a:buNone/>
            </a:pPr>
            <a:r>
              <a:rPr lang="en-US" altLang="en-US" sz="1800" b="0" dirty="0" err="1">
                <a:latin typeface="Courier New" panose="02070309020205020404" pitchFamily="49" charset="0"/>
              </a:rPr>
              <a:t>plt.ylim</a:t>
            </a:r>
            <a:r>
              <a:rPr lang="en-US" altLang="en-US" sz="1800" b="0" dirty="0">
                <a:latin typeface="Courier New" panose="02070309020205020404" pitchFamily="49" charset="0"/>
              </a:rPr>
              <a:t>(</a:t>
            </a:r>
            <a:r>
              <a:rPr lang="en-US" altLang="en-US" sz="1800" b="0" dirty="0" err="1">
                <a:latin typeface="Courier New" panose="02070309020205020404" pitchFamily="49" charset="0"/>
              </a:rPr>
              <a:t>ymin</a:t>
            </a:r>
            <a:r>
              <a:rPr lang="en-US" altLang="en-US" sz="1800" b="0" dirty="0">
                <a:latin typeface="Courier New" panose="02070309020205020404" pitchFamily="49" charset="0"/>
              </a:rPr>
              <a:t>=10, </a:t>
            </a:r>
            <a:r>
              <a:rPr lang="en-US" altLang="en-US" sz="1800" b="0" dirty="0" err="1">
                <a:latin typeface="Courier New" panose="02070309020205020404" pitchFamily="49" charset="0"/>
              </a:rPr>
              <a:t>ymax</a:t>
            </a:r>
            <a:r>
              <a:rPr lang="en-US" altLang="en-US" sz="1800" b="0" dirty="0">
                <a:latin typeface="Courier New" panose="02070309020205020404" pitchFamily="49" charset="0"/>
              </a:rPr>
              <a:t>=50)</a:t>
            </a:r>
            <a:endParaRPr lang="en-US" altLang="en-US" sz="18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D17925C-1890-44D0-997F-5D8A432C9260}"/>
              </a:ext>
            </a:extLst>
          </p:cNvPr>
          <p:cNvSpPr>
            <a:spLocks noGrp="1" noChangeArrowheads="1"/>
          </p:cNvSpPr>
          <p:nvPr>
            <p:ph type="title"/>
          </p:nvPr>
        </p:nvSpPr>
        <p:spPr/>
        <p:txBody>
          <a:bodyPr/>
          <a:lstStyle/>
          <a:p>
            <a:r>
              <a:rPr lang="en-US" altLang="en-US" dirty="0"/>
              <a:t>Plotting a Line Graph with the </a:t>
            </a:r>
            <a:r>
              <a:rPr lang="en-US" altLang="en-US" dirty="0">
                <a:latin typeface="Courier New" panose="02070309020205020404" pitchFamily="49" charset="0"/>
                <a:cs typeface="Courier New" panose="02070309020205020404" pitchFamily="49" charset="0"/>
              </a:rPr>
              <a:t>plot </a:t>
            </a:r>
            <a:r>
              <a:rPr lang="en-US" altLang="en-US" dirty="0">
                <a:cs typeface="Courier New" panose="02070309020205020404" pitchFamily="49" charset="0"/>
              </a:rPr>
              <a:t>Function</a:t>
            </a:r>
            <a:r>
              <a:rPr lang="en-US" altLang="en-US" sz="2000" b="0" dirty="0"/>
              <a:t> (4 of 4)</a:t>
            </a:r>
            <a:endParaRPr lang="en-US" altLang="en-US" sz="2000" dirty="0">
              <a:latin typeface="Courier New" panose="02070309020205020404" pitchFamily="49" charset="0"/>
              <a:cs typeface="Courier New" panose="02070309020205020404" pitchFamily="49" charset="0"/>
            </a:endParaRPr>
          </a:p>
        </p:txBody>
      </p:sp>
      <p:sp>
        <p:nvSpPr>
          <p:cNvPr id="45059" name="Content Placeholder 2">
            <a:extLst>
              <a:ext uri="{FF2B5EF4-FFF2-40B4-BE49-F238E27FC236}">
                <a16:creationId xmlns:a16="http://schemas.microsoft.com/office/drawing/2014/main" id="{AD417F20-7FF2-4F10-9478-D38EDB61EB82}"/>
              </a:ext>
            </a:extLst>
          </p:cNvPr>
          <p:cNvSpPr>
            <a:spLocks noGrp="1" noChangeArrowheads="1"/>
          </p:cNvSpPr>
          <p:nvPr>
            <p:ph idx="1"/>
          </p:nvPr>
        </p:nvSpPr>
        <p:spPr>
          <a:xfrm>
            <a:off x="457200" y="1600200"/>
            <a:ext cx="8229600" cy="2714817"/>
          </a:xfrm>
        </p:spPr>
        <p:txBody>
          <a:bodyPr/>
          <a:lstStyle/>
          <a:p>
            <a:pPr>
              <a:buFontTx/>
              <a:buChar char="•"/>
            </a:pPr>
            <a:r>
              <a:rPr lang="en-US" altLang="en-US" dirty="0">
                <a:latin typeface="+mj-lt"/>
                <a:ea typeface="Calibri" panose="020F0502020204030204" pitchFamily="34" charset="0"/>
                <a:cs typeface="Times New Roman" panose="02020603050405020304" pitchFamily="18" charset="0"/>
              </a:rPr>
              <a:t>You can customize each tick mark’s label with the</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Times New Roman" panose="02020603050405020304" pitchFamily="18" charset="0"/>
              </a:rPr>
              <a:t>xticks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and</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err="1">
                <a:latin typeface="Courier New" panose="02070309020205020404" pitchFamily="49" charset="0"/>
                <a:ea typeface="Calibri" panose="020F0502020204030204" pitchFamily="34" charset="0"/>
                <a:cs typeface="Times New Roman" panose="02020603050405020304" pitchFamily="18" charset="0"/>
              </a:rPr>
              <a:t>yticks</a:t>
            </a: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lang="en-US" altLang="en-US" dirty="0">
                <a:latin typeface="+mj-lt"/>
                <a:ea typeface="Calibri" panose="020F0502020204030204" pitchFamily="34" charset="0"/>
                <a:cs typeface="Times New Roman" panose="02020603050405020304" pitchFamily="18" charset="0"/>
              </a:rPr>
              <a:t>functions.</a:t>
            </a:r>
          </a:p>
          <a:p>
            <a:pPr>
              <a:buFontTx/>
              <a:buChar char="•"/>
            </a:pPr>
            <a:r>
              <a:rPr lang="en-US" altLang="en-US" dirty="0">
                <a:latin typeface="+mj-lt"/>
                <a:ea typeface="Calibri" panose="020F0502020204030204" pitchFamily="34" charset="0"/>
                <a:cs typeface="Times New Roman" panose="02020603050405020304" pitchFamily="18" charset="0"/>
              </a:rPr>
              <a:t>These functions each take two lists as arguments. </a:t>
            </a:r>
          </a:p>
          <a:p>
            <a:pPr lvl="1"/>
            <a:r>
              <a:rPr lang="en-US" altLang="en-US" dirty="0">
                <a:latin typeface="+mj-lt"/>
                <a:ea typeface="Calibri" panose="020F0502020204030204" pitchFamily="34" charset="0"/>
                <a:cs typeface="Times New Roman" panose="02020603050405020304" pitchFamily="18" charset="0"/>
              </a:rPr>
              <a:t>The first argument is a list of tick mark locations</a:t>
            </a:r>
          </a:p>
          <a:p>
            <a:pPr lvl="1"/>
            <a:r>
              <a:rPr lang="en-US" altLang="en-US" dirty="0">
                <a:latin typeface="+mj-lt"/>
                <a:ea typeface="Calibri" panose="020F0502020204030204" pitchFamily="34" charset="0"/>
                <a:cs typeface="Times New Roman" panose="02020603050405020304" pitchFamily="18" charset="0"/>
              </a:rPr>
              <a:t>The second argument is a list of labels to display at the specified locations. </a:t>
            </a:r>
            <a:endParaRPr lang="en-US" altLang="en-US" dirty="0">
              <a:latin typeface="+mj-lt"/>
              <a:cs typeface="Calibri" panose="020F0502020204030204" pitchFamily="34" charset="0"/>
            </a:endParaRPr>
          </a:p>
        </p:txBody>
      </p:sp>
      <p:sp>
        <p:nvSpPr>
          <p:cNvPr id="45060" name="TextBox 1">
            <a:extLst>
              <a:ext uri="{FF2B5EF4-FFF2-40B4-BE49-F238E27FC236}">
                <a16:creationId xmlns:a16="http://schemas.microsoft.com/office/drawing/2014/main" id="{683325FB-0945-4C9D-BA79-AD34B47A1C14}"/>
              </a:ext>
            </a:extLst>
          </p:cNvPr>
          <p:cNvSpPr txBox="1">
            <a:spLocks noChangeArrowheads="1"/>
          </p:cNvSpPr>
          <p:nvPr/>
        </p:nvSpPr>
        <p:spPr bwMode="auto">
          <a:xfrm>
            <a:off x="762000" y="4365625"/>
            <a:ext cx="7772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800"/>
              </a:spcAft>
              <a:buFontTx/>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plt.xticks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([0, 1, 2, 3, 4],</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spcAft>
                <a:spcPts val="800"/>
              </a:spcAft>
              <a:buFontTx/>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['2016', '2017', '2018', '2019', '2020'])</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spcAft>
                <a:spcPts val="800"/>
              </a:spcAft>
              <a:buFontTx/>
              <a:buNone/>
            </a:pPr>
            <a:r>
              <a:rPr lang="en-US" altLang="en-US" sz="1800" b="0" dirty="0" err="1">
                <a:latin typeface="Courier New" panose="02070309020205020404" pitchFamily="49" charset="0"/>
                <a:ea typeface="Calibri" panose="020F0502020204030204" pitchFamily="34" charset="0"/>
                <a:cs typeface="Times New Roman" panose="02020603050405020304" pitchFamily="18" charset="0"/>
              </a:rPr>
              <a:t>plt.yticks</a:t>
            </a: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([0, 1, 2, 3, 4, 5],</a:t>
            </a:r>
            <a:endParaRPr lang="en-US" altLang="en-US" sz="2400" b="0" dirty="0">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buFontTx/>
              <a:buNone/>
            </a:pPr>
            <a:r>
              <a:rPr lang="en-US" altLang="en-US" sz="1800" b="0" dirty="0">
                <a:latin typeface="Courier New" panose="02070309020205020404" pitchFamily="49" charset="0"/>
                <a:ea typeface="Calibri" panose="020F0502020204030204" pitchFamily="34" charset="0"/>
                <a:cs typeface="Times New Roman" panose="02020603050405020304" pitchFamily="18" charset="0"/>
              </a:rPr>
              <a:t>           ['$0m', '$1m', '$2m', '$3m', '$4m', '$5m'])</a:t>
            </a:r>
            <a:endParaRPr lang="en-US" altLang="en-US" sz="1800" b="0" dirty="0">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a:extLst>
              <a:ext uri="{FF2B5EF4-FFF2-40B4-BE49-F238E27FC236}">
                <a16:creationId xmlns:a16="http://schemas.microsoft.com/office/drawing/2014/main" id="{B1F279DD-5F39-4427-8A9C-52E40B4A582D}"/>
              </a:ext>
            </a:extLst>
          </p:cNvPr>
          <p:cNvSpPr>
            <a:spLocks noGrp="1" noChangeArrowheads="1"/>
          </p:cNvSpPr>
          <p:nvPr>
            <p:ph type="title"/>
          </p:nvPr>
        </p:nvSpPr>
        <p:spPr/>
        <p:txBody>
          <a:bodyPr/>
          <a:lstStyle/>
          <a:p>
            <a:r>
              <a:rPr lang="en-US" altLang="en-US" dirty="0"/>
              <a:t>Program 7-20</a:t>
            </a:r>
          </a:p>
        </p:txBody>
      </p:sp>
      <p:sp>
        <p:nvSpPr>
          <p:cNvPr id="46083" name="TextBox 7">
            <a:extLst>
              <a:ext uri="{FF2B5EF4-FFF2-40B4-BE49-F238E27FC236}">
                <a16:creationId xmlns:a16="http://schemas.microsoft.com/office/drawing/2014/main" id="{5FA92E64-E323-4881-A316-39F46C19842C}"/>
              </a:ext>
            </a:extLst>
          </p:cNvPr>
          <p:cNvSpPr txBox="1">
            <a:spLocks noChangeArrowheads="1"/>
          </p:cNvSpPr>
          <p:nvPr/>
        </p:nvSpPr>
        <p:spPr bwMode="auto">
          <a:xfrm>
            <a:off x="304800" y="144780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 1</a:t>
            </a:r>
            <a:r>
              <a:rPr lang="en-US" altLang="en-US" sz="1600" b="0" dirty="0">
                <a:latin typeface="Courier New" panose="02070309020205020404" pitchFamily="49" charset="0"/>
                <a:cs typeface="Calibri" panose="020F0502020204030204" pitchFamily="34" charset="0"/>
              </a:rPr>
              <a:t> # This program displays a simple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2</a:t>
            </a:r>
            <a:r>
              <a:rPr lang="en-US" altLang="en-US" sz="1600" b="0" dirty="0">
                <a:latin typeface="Courier New" panose="02070309020205020404" pitchFamily="49" charset="0"/>
                <a:cs typeface="Calibri" panose="020F0502020204030204" pitchFamily="34" charset="0"/>
              </a:rPr>
              <a:t> import </a:t>
            </a:r>
            <a:r>
              <a:rPr lang="en-US" altLang="en-US" sz="1600" b="0" dirty="0" err="1">
                <a:latin typeface="Courier New" panose="02070309020205020404" pitchFamily="49" charset="0"/>
                <a:cs typeface="Calibri" panose="020F0502020204030204" pitchFamily="34" charset="0"/>
              </a:rPr>
              <a:t>matplotlib.pyplot</a:t>
            </a:r>
            <a:r>
              <a:rPr lang="en-US" altLang="en-US" sz="1600" b="0" dirty="0">
                <a:latin typeface="Courier New" panose="02070309020205020404" pitchFamily="49" charset="0"/>
                <a:cs typeface="Calibri" panose="020F0502020204030204" pitchFamily="34" charset="0"/>
              </a:rPr>
              <a:t> as </a:t>
            </a:r>
            <a:r>
              <a:rPr lang="en-US" altLang="en-US" sz="1600" b="0" dirty="0" err="1">
                <a:latin typeface="Courier New" panose="02070309020205020404" pitchFamily="49" charset="0"/>
                <a:cs typeface="Calibri" panose="020F0502020204030204" pitchFamily="34" charset="0"/>
              </a:rPr>
              <a:t>plt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3</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4</a:t>
            </a:r>
            <a:r>
              <a:rPr lang="en-US" altLang="en-US" sz="1600" b="0" dirty="0">
                <a:latin typeface="Courier New" panose="02070309020205020404" pitchFamily="49" charset="0"/>
                <a:cs typeface="Calibri" panose="020F0502020204030204" pitchFamily="34" charset="0"/>
              </a:rPr>
              <a:t> def main():</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5</a:t>
            </a:r>
            <a:r>
              <a:rPr lang="en-US" altLang="en-US" sz="1600" b="0" dirty="0">
                <a:latin typeface="Courier New" panose="02070309020205020404" pitchFamily="49" charset="0"/>
                <a:cs typeface="Calibri" panose="020F0502020204030204" pitchFamily="34" charset="0"/>
              </a:rPr>
              <a:t>     # Create lists with the X,Y coordinates of each data point.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x_coords</a:t>
            </a:r>
            <a:r>
              <a:rPr lang="en-US" altLang="en-US" sz="1600" b="0" dirty="0">
                <a:latin typeface="Courier New" panose="02070309020205020404" pitchFamily="49" charset="0"/>
                <a:cs typeface="Calibri" panose="020F0502020204030204" pitchFamily="34" charset="0"/>
              </a:rPr>
              <a:t> = [0, 1, 2, 3, 4]</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7</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y_coords</a:t>
            </a:r>
            <a:r>
              <a:rPr lang="en-US" altLang="en-US" sz="1600" b="0" dirty="0">
                <a:latin typeface="Courier New" panose="02070309020205020404" pitchFamily="49" charset="0"/>
                <a:cs typeface="Calibri" panose="020F0502020204030204" pitchFamily="34" charset="0"/>
              </a:rPr>
              <a:t> = [0, 3, 1, 5, 2]</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8</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 9</a:t>
            </a:r>
            <a:r>
              <a:rPr lang="en-US" altLang="en-US" sz="1600" b="0" dirty="0">
                <a:latin typeface="Courier New" panose="02070309020205020404" pitchFamily="49" charset="0"/>
                <a:cs typeface="Calibri" panose="020F0502020204030204" pitchFamily="34" charset="0"/>
              </a:rPr>
              <a:t>     # Build the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10</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plt.plot</a:t>
            </a:r>
            <a:r>
              <a:rPr lang="en-US" altLang="en-US" sz="1600" b="0" dirty="0">
                <a:latin typeface="Courier New" panose="02070309020205020404" pitchFamily="49" charset="0"/>
                <a:cs typeface="Calibri" panose="020F0502020204030204" pitchFamily="34" charset="0"/>
              </a:rPr>
              <a:t>(</a:t>
            </a:r>
            <a:r>
              <a:rPr lang="en-US" altLang="en-US" sz="1600" b="0" dirty="0" err="1">
                <a:latin typeface="Courier New" panose="02070309020205020404" pitchFamily="49" charset="0"/>
                <a:cs typeface="Calibri" panose="020F0502020204030204" pitchFamily="34" charset="0"/>
              </a:rPr>
              <a:t>x_coords</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y_coords</a:t>
            </a:r>
            <a:r>
              <a:rPr lang="en-US" altLang="en-US" sz="1600" b="0" dirty="0">
                <a:latin typeface="Courier New" panose="02070309020205020404" pitchFamily="49" charset="0"/>
                <a:cs typeface="Calibri" panose="020F0502020204030204" pitchFamily="34" charset="0"/>
              </a:rPr>
              <a:t>, marker='o')</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11</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12</a:t>
            </a:r>
            <a:r>
              <a:rPr lang="en-US" altLang="en-US" sz="1600" b="0" dirty="0">
                <a:latin typeface="Courier New" panose="02070309020205020404" pitchFamily="49" charset="0"/>
                <a:cs typeface="Calibri" panose="020F0502020204030204" pitchFamily="34" charset="0"/>
              </a:rPr>
              <a:t>     # Add a title.</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13</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plt.title</a:t>
            </a:r>
            <a:r>
              <a:rPr lang="en-US" altLang="en-US" sz="1600" b="0" dirty="0">
                <a:latin typeface="Courier New" panose="02070309020205020404" pitchFamily="49" charset="0"/>
                <a:cs typeface="Calibri" panose="020F0502020204030204" pitchFamily="34" charset="0"/>
              </a:rPr>
              <a:t>('Sales by Year')</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14</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15</a:t>
            </a:r>
            <a:r>
              <a:rPr lang="en-US" altLang="en-US" sz="1600" b="0" dirty="0">
                <a:latin typeface="Courier New" panose="02070309020205020404" pitchFamily="49" charset="0"/>
                <a:cs typeface="Calibri" panose="020F0502020204030204" pitchFamily="34" charset="0"/>
              </a:rPr>
              <a:t>     # Add labels to the axes.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plt.xlabel</a:t>
            </a:r>
            <a:r>
              <a:rPr lang="en-US" altLang="en-US" sz="1600" b="0" dirty="0">
                <a:latin typeface="Courier New" panose="02070309020205020404" pitchFamily="49" charset="0"/>
                <a:cs typeface="Calibri" panose="020F0502020204030204" pitchFamily="34" charset="0"/>
              </a:rPr>
              <a:t>('Year')</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17</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plt.ylabel</a:t>
            </a:r>
            <a:r>
              <a:rPr lang="en-US" altLang="en-US" sz="1600" b="0" dirty="0">
                <a:latin typeface="Courier New" panose="02070309020205020404" pitchFamily="49" charset="0"/>
                <a:cs typeface="Calibri" panose="020F0502020204030204" pitchFamily="34" charset="0"/>
              </a:rPr>
              <a:t>('Sales')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18</a:t>
            </a:r>
            <a:r>
              <a:rPr lang="en-US" altLang="en-US" sz="1600" b="0" dirty="0">
                <a:latin typeface="Courier New" panose="02070309020205020404" pitchFamily="49" charset="0"/>
                <a:cs typeface="Calibri" panose="020F0502020204030204" pitchFamily="34" charset="0"/>
              </a:rPr>
              <a:t> </a:t>
            </a:r>
            <a:endParaRPr lang="en-US" altLang="en-US" sz="1600" b="0" dirty="0"/>
          </a:p>
        </p:txBody>
      </p:sp>
      <p:sp>
        <p:nvSpPr>
          <p:cNvPr id="2" name="Rectangle 1">
            <a:extLst>
              <a:ext uri="{FF2B5EF4-FFF2-40B4-BE49-F238E27FC236}">
                <a16:creationId xmlns:a16="http://schemas.microsoft.com/office/drawing/2014/main" id="{16479717-8EE8-4A39-B741-A8DF8942A5FE}"/>
              </a:ext>
            </a:extLst>
          </p:cNvPr>
          <p:cNvSpPr/>
          <p:nvPr/>
        </p:nvSpPr>
        <p:spPr>
          <a:xfrm>
            <a:off x="6629400" y="5787509"/>
            <a:ext cx="1640193" cy="369332"/>
          </a:xfrm>
          <a:prstGeom prst="rect">
            <a:avLst/>
          </a:prstGeom>
        </p:spPr>
        <p:txBody>
          <a:bodyPr wrap="none">
            <a:spAutoFit/>
          </a:bodyPr>
          <a:lstStyle/>
          <a:p>
            <a:r>
              <a:rPr lang="en-AU" dirty="0">
                <a:solidFill>
                  <a:srgbClr val="000000"/>
                </a:solidFill>
                <a:latin typeface="+mj-lt"/>
              </a:rPr>
              <a:t>Continued. . . </a:t>
            </a:r>
            <a:endParaRPr lang="en-AU"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6">
            <a:extLst>
              <a:ext uri="{FF2B5EF4-FFF2-40B4-BE49-F238E27FC236}">
                <a16:creationId xmlns:a16="http://schemas.microsoft.com/office/drawing/2014/main" id="{430C3666-F7CC-4401-8984-8C9BFEAEA623}"/>
              </a:ext>
            </a:extLst>
          </p:cNvPr>
          <p:cNvSpPr>
            <a:spLocks noGrp="1" noChangeArrowheads="1"/>
          </p:cNvSpPr>
          <p:nvPr>
            <p:ph type="title"/>
          </p:nvPr>
        </p:nvSpPr>
        <p:spPr/>
        <p:txBody>
          <a:bodyPr/>
          <a:lstStyle/>
          <a:p>
            <a:r>
              <a:rPr lang="en-US" altLang="en-US" dirty="0"/>
              <a:t>Program 7-24</a:t>
            </a:r>
          </a:p>
        </p:txBody>
      </p:sp>
      <p:sp>
        <p:nvSpPr>
          <p:cNvPr id="47107" name="TextBox 8">
            <a:extLst>
              <a:ext uri="{FF2B5EF4-FFF2-40B4-BE49-F238E27FC236}">
                <a16:creationId xmlns:a16="http://schemas.microsoft.com/office/drawing/2014/main" id="{3105281D-3C8D-4982-878F-A6CE736CD303}"/>
              </a:ext>
            </a:extLst>
          </p:cNvPr>
          <p:cNvSpPr txBox="1">
            <a:spLocks noChangeArrowheads="1"/>
          </p:cNvSpPr>
          <p:nvPr/>
        </p:nvSpPr>
        <p:spPr bwMode="auto">
          <a:xfrm>
            <a:off x="442127" y="1828800"/>
            <a:ext cx="7848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19</a:t>
            </a:r>
            <a:r>
              <a:rPr lang="en-US" altLang="en-US" sz="1600" b="0" dirty="0">
                <a:latin typeface="Courier New" panose="02070309020205020404" pitchFamily="49" charset="0"/>
                <a:cs typeface="Calibri" panose="020F0502020204030204" pitchFamily="34" charset="0"/>
              </a:rPr>
              <a:t>     # Customize the tick marks.</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20</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plt.xticks</a:t>
            </a:r>
            <a:r>
              <a:rPr lang="en-US" altLang="en-US" sz="1600" b="0" dirty="0">
                <a:latin typeface="Courier New" panose="02070309020205020404" pitchFamily="49" charset="0"/>
                <a:cs typeface="Calibri" panose="020F0502020204030204" pitchFamily="34" charset="0"/>
              </a:rPr>
              <a:t>([0, 1, 2, 3, 4],</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21</a:t>
            </a:r>
            <a:r>
              <a:rPr lang="en-US" altLang="en-US" sz="1600" b="0" dirty="0">
                <a:latin typeface="Courier New" panose="02070309020205020404" pitchFamily="49" charset="0"/>
                <a:cs typeface="Calibri" panose="020F0502020204030204" pitchFamily="34" charset="0"/>
              </a:rPr>
              <a:t>                ['2016', '2017', '2018', '2019', '2020'])</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22</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plt.yticks</a:t>
            </a:r>
            <a:r>
              <a:rPr lang="en-US" altLang="en-US" sz="1600" b="0" dirty="0">
                <a:latin typeface="Courier New" panose="02070309020205020404" pitchFamily="49" charset="0"/>
                <a:cs typeface="Calibri" panose="020F0502020204030204" pitchFamily="34" charset="0"/>
              </a:rPr>
              <a:t>([0, 1, 2, 3, 4, 5],</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23</a:t>
            </a:r>
            <a:r>
              <a:rPr lang="en-US" altLang="en-US" sz="1600" b="0" dirty="0">
                <a:latin typeface="Courier New" panose="02070309020205020404" pitchFamily="49" charset="0"/>
                <a:cs typeface="Calibri" panose="020F0502020204030204" pitchFamily="34" charset="0"/>
              </a:rPr>
              <a:t>                ['$0m', '$1m', '$2m', '$3m', '$4m', '$5m'])</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24</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25</a:t>
            </a:r>
            <a:r>
              <a:rPr lang="en-US" altLang="en-US" sz="1600" b="0" dirty="0">
                <a:latin typeface="Courier New" panose="02070309020205020404" pitchFamily="49" charset="0"/>
                <a:cs typeface="Calibri" panose="020F0502020204030204" pitchFamily="34" charset="0"/>
              </a:rPr>
              <a:t>     # Add a grid.</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26</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plt.grid</a:t>
            </a:r>
            <a:r>
              <a:rPr lang="en-US" altLang="en-US" sz="1600" b="0" dirty="0">
                <a:latin typeface="Courier New" panose="02070309020205020404" pitchFamily="49" charset="0"/>
                <a:cs typeface="Calibri" panose="020F0502020204030204" pitchFamily="34" charset="0"/>
              </a:rPr>
              <a:t>(True)</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27</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28</a:t>
            </a:r>
            <a:r>
              <a:rPr lang="en-US" altLang="en-US" sz="1600" b="0" dirty="0">
                <a:latin typeface="Courier New" panose="02070309020205020404" pitchFamily="49" charset="0"/>
                <a:cs typeface="Calibri" panose="020F0502020204030204" pitchFamily="34" charset="0"/>
              </a:rPr>
              <a:t>     # Display the line graph.</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29</a:t>
            </a:r>
            <a:r>
              <a:rPr lang="en-US" altLang="en-US" sz="1600" b="0" dirty="0">
                <a:latin typeface="Courier New" panose="02070309020205020404" pitchFamily="49" charset="0"/>
                <a:cs typeface="Calibri" panose="020F0502020204030204" pitchFamily="34" charset="0"/>
              </a:rPr>
              <a:t>     </a:t>
            </a:r>
            <a:r>
              <a:rPr lang="en-US" altLang="en-US" sz="1600" b="0" dirty="0" err="1">
                <a:latin typeface="Courier New" panose="02070309020205020404" pitchFamily="49" charset="0"/>
                <a:cs typeface="Calibri" panose="020F0502020204030204" pitchFamily="34" charset="0"/>
              </a:rPr>
              <a:t>plt.show</a:t>
            </a:r>
            <a:r>
              <a:rPr lang="en-US" altLang="en-US" sz="1600" b="0" dirty="0">
                <a:latin typeface="Courier New" panose="02070309020205020404" pitchFamily="49" charset="0"/>
                <a:cs typeface="Calibri" panose="020F0502020204030204" pitchFamily="34" charset="0"/>
              </a:rPr>
              <a:t>()</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30</a:t>
            </a:r>
            <a:r>
              <a:rPr lang="en-US" altLang="en-US" sz="1600" b="0" dirty="0">
                <a:latin typeface="Courier New" panose="02070309020205020404" pitchFamily="49" charset="0"/>
                <a:cs typeface="Calibri" panose="020F0502020204030204" pitchFamily="34" charset="0"/>
              </a:rPr>
              <a:t> </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31</a:t>
            </a:r>
            <a:r>
              <a:rPr lang="en-US" altLang="en-US" sz="1600" b="0" dirty="0">
                <a:latin typeface="Courier New" panose="02070309020205020404" pitchFamily="49" charset="0"/>
                <a:cs typeface="Calibri" panose="020F0502020204030204" pitchFamily="34" charset="0"/>
              </a:rPr>
              <a:t> # Call the main function.</a:t>
            </a:r>
          </a:p>
          <a:p>
            <a:pPr eaLnBrk="1" hangingPunct="1">
              <a:spcBef>
                <a:spcPct val="0"/>
              </a:spcBef>
              <a:buFontTx/>
              <a:buNone/>
            </a:pPr>
            <a:r>
              <a:rPr lang="en-US" altLang="en-US" sz="1600" b="0" dirty="0">
                <a:solidFill>
                  <a:srgbClr val="808080"/>
                </a:solidFill>
                <a:latin typeface="Courier New" panose="02070309020205020404" pitchFamily="49" charset="0"/>
                <a:cs typeface="Calibri" panose="020F0502020204030204" pitchFamily="34" charset="0"/>
              </a:rPr>
              <a:t>32</a:t>
            </a:r>
            <a:r>
              <a:rPr lang="en-US" altLang="en-US" sz="1600" b="0" dirty="0">
                <a:latin typeface="Courier New" panose="02070309020205020404" pitchFamily="49" charset="0"/>
                <a:cs typeface="Calibri" panose="020F0502020204030204" pitchFamily="34" charset="0"/>
              </a:rPr>
              <a:t> if __name__ == '__main__':</a:t>
            </a:r>
            <a:br>
              <a:rPr lang="en-US" altLang="en-US" sz="1600" b="0" dirty="0">
                <a:latin typeface="Courier New" panose="02070309020205020404" pitchFamily="49" charset="0"/>
                <a:cs typeface="Calibri" panose="020F0502020204030204" pitchFamily="34" charset="0"/>
              </a:rPr>
            </a:br>
            <a:r>
              <a:rPr lang="en-US" altLang="en-US" sz="1600" b="0" dirty="0">
                <a:solidFill>
                  <a:srgbClr val="808080"/>
                </a:solidFill>
                <a:latin typeface="Courier New" panose="02070309020205020404" pitchFamily="49" charset="0"/>
                <a:cs typeface="Calibri" panose="020F0502020204030204" pitchFamily="34" charset="0"/>
              </a:rPr>
              <a:t>33</a:t>
            </a:r>
            <a:r>
              <a:rPr lang="en-US" altLang="en-US" sz="1600" b="0" dirty="0">
                <a:latin typeface="Courier New" panose="02070309020205020404" pitchFamily="49" charset="0"/>
                <a:cs typeface="Calibri" panose="020F0502020204030204" pitchFamily="34" charset="0"/>
              </a:rPr>
              <a:t>     main()</a:t>
            </a:r>
            <a:endParaRPr lang="en-US" altLang="en-US" sz="16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E19E8AA1-D771-4DFC-AF86-A359BE6D905B}"/>
              </a:ext>
            </a:extLst>
          </p:cNvPr>
          <p:cNvSpPr>
            <a:spLocks noGrp="1" noChangeArrowheads="1"/>
          </p:cNvSpPr>
          <p:nvPr>
            <p:ph type="title"/>
          </p:nvPr>
        </p:nvSpPr>
        <p:spPr/>
        <p:txBody>
          <a:bodyPr/>
          <a:lstStyle/>
          <a:p>
            <a:r>
              <a:rPr lang="en-US" altLang="en-US"/>
              <a:t>Output of Program 7-24</a:t>
            </a:r>
            <a:endParaRPr lang="en-US" altLang="en-US">
              <a:latin typeface="Courier New" panose="02070309020205020404" pitchFamily="49" charset="0"/>
              <a:cs typeface="Courier New" panose="02070309020205020404" pitchFamily="49" charset="0"/>
            </a:endParaRPr>
          </a:p>
        </p:txBody>
      </p:sp>
      <p:pic>
        <p:nvPicPr>
          <p:cNvPr id="48131" name="Picture 7" descr="The output displays a line graph titled, sales by year.">
            <a:extLst>
              <a:ext uri="{FF2B5EF4-FFF2-40B4-BE49-F238E27FC236}">
                <a16:creationId xmlns:a16="http://schemas.microsoft.com/office/drawing/2014/main" id="{C9DFA49A-94DE-46C8-B620-B6072E1DB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90800" y="1907471"/>
            <a:ext cx="4805363" cy="359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Callout: Line 4">
            <a:extLst>
              <a:ext uri="{FF2B5EF4-FFF2-40B4-BE49-F238E27FC236}">
                <a16:creationId xmlns:a16="http://schemas.microsoft.com/office/drawing/2014/main" id="{D7D4EB23-0F87-44FA-AC7D-6E75027CA41E}"/>
              </a:ext>
            </a:extLst>
          </p:cNvPr>
          <p:cNvSpPr>
            <a:spLocks/>
          </p:cNvSpPr>
          <p:nvPr/>
        </p:nvSpPr>
        <p:spPr bwMode="auto">
          <a:xfrm>
            <a:off x="6400800" y="1524000"/>
            <a:ext cx="1905000" cy="609600"/>
          </a:xfrm>
          <a:prstGeom prst="borderCallout1">
            <a:avLst>
              <a:gd name="adj1" fmla="val 42144"/>
              <a:gd name="adj2" fmla="val -3019"/>
              <a:gd name="adj3" fmla="val 102866"/>
              <a:gd name="adj4" fmla="val -39852"/>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title()</a:t>
            </a:r>
            <a:r>
              <a:rPr lang="en-US" altLang="en-US" sz="1600" b="0">
                <a:solidFill>
                  <a:schemeClr val="bg1"/>
                </a:solidFill>
              </a:rPr>
              <a:t> function.</a:t>
            </a:r>
          </a:p>
        </p:txBody>
      </p:sp>
      <p:sp>
        <p:nvSpPr>
          <p:cNvPr id="48133" name="Callout: Line 8">
            <a:extLst>
              <a:ext uri="{FF2B5EF4-FFF2-40B4-BE49-F238E27FC236}">
                <a16:creationId xmlns:a16="http://schemas.microsoft.com/office/drawing/2014/main" id="{BFB5DF0A-8EC9-4091-B2AD-EAF69C2B7840}"/>
              </a:ext>
            </a:extLst>
          </p:cNvPr>
          <p:cNvSpPr>
            <a:spLocks/>
          </p:cNvSpPr>
          <p:nvPr/>
        </p:nvSpPr>
        <p:spPr bwMode="auto">
          <a:xfrm>
            <a:off x="5791200" y="5889625"/>
            <a:ext cx="2133600" cy="609600"/>
          </a:xfrm>
          <a:prstGeom prst="borderCallout1">
            <a:avLst>
              <a:gd name="adj1" fmla="val 42144"/>
              <a:gd name="adj2" fmla="val -3019"/>
              <a:gd name="adj3" fmla="val -70528"/>
              <a:gd name="adj4" fmla="val -32931"/>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xlabel()</a:t>
            </a:r>
            <a:r>
              <a:rPr lang="en-US" altLang="en-US" sz="1600" b="0">
                <a:solidFill>
                  <a:schemeClr val="bg1"/>
                </a:solidFill>
              </a:rPr>
              <a:t> function.</a:t>
            </a:r>
          </a:p>
        </p:txBody>
      </p:sp>
      <p:sp>
        <p:nvSpPr>
          <p:cNvPr id="48134" name="Callout: Line 9">
            <a:extLst>
              <a:ext uri="{FF2B5EF4-FFF2-40B4-BE49-F238E27FC236}">
                <a16:creationId xmlns:a16="http://schemas.microsoft.com/office/drawing/2014/main" id="{22351AC0-35B3-42C7-99A2-723BB83275B1}"/>
              </a:ext>
            </a:extLst>
          </p:cNvPr>
          <p:cNvSpPr>
            <a:spLocks/>
          </p:cNvSpPr>
          <p:nvPr/>
        </p:nvSpPr>
        <p:spPr bwMode="auto">
          <a:xfrm>
            <a:off x="533400" y="3962400"/>
            <a:ext cx="2057400" cy="609600"/>
          </a:xfrm>
          <a:prstGeom prst="borderCallout1">
            <a:avLst>
              <a:gd name="adj1" fmla="val 38019"/>
              <a:gd name="adj2" fmla="val 101787"/>
              <a:gd name="adj3" fmla="val -12727"/>
              <a:gd name="adj4" fmla="val 110019"/>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ylabel()</a:t>
            </a:r>
            <a:r>
              <a:rPr lang="en-US" altLang="en-US" sz="1600" b="0">
                <a:solidFill>
                  <a:schemeClr val="bg1"/>
                </a:solidFill>
              </a:rPr>
              <a:t> function.</a:t>
            </a:r>
          </a:p>
        </p:txBody>
      </p:sp>
      <p:sp>
        <p:nvSpPr>
          <p:cNvPr id="48135" name="Callout: Line 10">
            <a:extLst>
              <a:ext uri="{FF2B5EF4-FFF2-40B4-BE49-F238E27FC236}">
                <a16:creationId xmlns:a16="http://schemas.microsoft.com/office/drawing/2014/main" id="{D1A43A0E-7E24-4F9B-AEF8-B3745A23CCFF}"/>
              </a:ext>
            </a:extLst>
          </p:cNvPr>
          <p:cNvSpPr>
            <a:spLocks/>
          </p:cNvSpPr>
          <p:nvPr/>
        </p:nvSpPr>
        <p:spPr bwMode="auto">
          <a:xfrm>
            <a:off x="762000" y="5638800"/>
            <a:ext cx="2057400" cy="609600"/>
          </a:xfrm>
          <a:prstGeom prst="borderCallout1">
            <a:avLst>
              <a:gd name="adj1" fmla="val 38019"/>
              <a:gd name="adj2" fmla="val 101787"/>
              <a:gd name="adj3" fmla="val -48509"/>
              <a:gd name="adj4" fmla="val 116546"/>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a:solidFill>
                  <a:schemeClr val="bg1"/>
                </a:solidFill>
              </a:rPr>
              <a:t>Displayed by the </a:t>
            </a:r>
            <a:r>
              <a:rPr lang="en-US" altLang="en-US" sz="1600" b="0">
                <a:solidFill>
                  <a:schemeClr val="bg1"/>
                </a:solidFill>
                <a:latin typeface="Courier New" panose="02070309020205020404" pitchFamily="49" charset="0"/>
                <a:cs typeface="Courier New" panose="02070309020205020404" pitchFamily="49" charset="0"/>
              </a:rPr>
              <a:t>xticks()</a:t>
            </a:r>
            <a:r>
              <a:rPr lang="en-US" altLang="en-US" sz="1600" b="0">
                <a:solidFill>
                  <a:schemeClr val="bg1"/>
                </a:solidFill>
              </a:rPr>
              <a:t> function.</a:t>
            </a:r>
          </a:p>
        </p:txBody>
      </p:sp>
      <p:sp>
        <p:nvSpPr>
          <p:cNvPr id="48136" name="Callout: Line 11">
            <a:extLst>
              <a:ext uri="{FF2B5EF4-FFF2-40B4-BE49-F238E27FC236}">
                <a16:creationId xmlns:a16="http://schemas.microsoft.com/office/drawing/2014/main" id="{C62912C4-F868-4702-842B-71C799202A5A}"/>
              </a:ext>
            </a:extLst>
          </p:cNvPr>
          <p:cNvSpPr>
            <a:spLocks/>
          </p:cNvSpPr>
          <p:nvPr/>
        </p:nvSpPr>
        <p:spPr bwMode="auto">
          <a:xfrm>
            <a:off x="571500" y="1636713"/>
            <a:ext cx="2057400" cy="609600"/>
          </a:xfrm>
          <a:prstGeom prst="borderCallout1">
            <a:avLst>
              <a:gd name="adj1" fmla="val 38019"/>
              <a:gd name="adj2" fmla="val 101787"/>
              <a:gd name="adj3" fmla="val 78097"/>
              <a:gd name="adj4" fmla="val 115319"/>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solidFill>
                  <a:schemeClr val="bg1"/>
                </a:solidFill>
              </a:rPr>
              <a:t>Displayed by the </a:t>
            </a:r>
            <a:r>
              <a:rPr lang="en-US" altLang="en-US" sz="1600" b="0" dirty="0" err="1">
                <a:solidFill>
                  <a:schemeClr val="bg1"/>
                </a:solidFill>
                <a:latin typeface="Courier New" panose="02070309020205020404" pitchFamily="49" charset="0"/>
                <a:cs typeface="Courier New" panose="02070309020205020404" pitchFamily="49" charset="0"/>
              </a:rPr>
              <a:t>yticks</a:t>
            </a:r>
            <a:r>
              <a:rPr lang="en-US" altLang="en-US" sz="1600" b="0" dirty="0">
                <a:solidFill>
                  <a:schemeClr val="bg1"/>
                </a:solidFill>
                <a:latin typeface="Courier New" panose="02070309020205020404" pitchFamily="49" charset="0"/>
                <a:cs typeface="Courier New" panose="02070309020205020404" pitchFamily="49" charset="0"/>
              </a:rPr>
              <a:t>()</a:t>
            </a:r>
            <a:r>
              <a:rPr lang="en-US" altLang="en-US" sz="1600" b="0" dirty="0">
                <a:solidFill>
                  <a:schemeClr val="bg1"/>
                </a:solidFill>
              </a:rPr>
              <a:t> function.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9E37252-7577-4B52-B563-0073833E9A88}"/>
              </a:ext>
            </a:extLst>
          </p:cNvPr>
          <p:cNvSpPr>
            <a:spLocks noGrp="1" noChangeArrowheads="1"/>
          </p:cNvSpPr>
          <p:nvPr>
            <p:ph type="title"/>
          </p:nvPr>
        </p:nvSpPr>
        <p:spPr/>
        <p:txBody>
          <a:bodyPr/>
          <a:lstStyle/>
          <a:p>
            <a:r>
              <a:rPr lang="en-US" altLang="en-US" dirty="0"/>
              <a:t>Plotting a Bar Chart</a:t>
            </a:r>
            <a:r>
              <a:rPr lang="en-US" altLang="en-US" sz="2000" b="0" dirty="0"/>
              <a:t> (1 of 6)</a:t>
            </a:r>
            <a:endParaRPr lang="en-US" altLang="en-US" sz="2000" dirty="0"/>
          </a:p>
        </p:txBody>
      </p:sp>
      <p:sp>
        <p:nvSpPr>
          <p:cNvPr id="49155" name="Content Placeholder 2">
            <a:extLst>
              <a:ext uri="{FF2B5EF4-FFF2-40B4-BE49-F238E27FC236}">
                <a16:creationId xmlns:a16="http://schemas.microsoft.com/office/drawing/2014/main" id="{73684BC2-DDAB-47BF-B735-2A023F29712F}"/>
              </a:ext>
            </a:extLst>
          </p:cNvPr>
          <p:cNvSpPr>
            <a:spLocks noGrp="1" noChangeArrowheads="1"/>
          </p:cNvSpPr>
          <p:nvPr>
            <p:ph idx="1"/>
          </p:nvPr>
        </p:nvSpPr>
        <p:spPr/>
        <p:txBody>
          <a:bodyPr/>
          <a:lstStyle/>
          <a:p>
            <a:pPr>
              <a:buFontTx/>
              <a:buChar char="•"/>
            </a:pPr>
            <a:r>
              <a:rPr lang="en-US" altLang="en-US" dirty="0"/>
              <a:t>Use the </a:t>
            </a:r>
            <a:r>
              <a:rPr lang="en-US" altLang="en-US" dirty="0">
                <a:latin typeface="Courier New" panose="02070309020205020404" pitchFamily="49" charset="0"/>
                <a:cs typeface="Courier New" panose="02070309020205020404" pitchFamily="49" charset="0"/>
              </a:rPr>
              <a:t>bar</a:t>
            </a:r>
            <a:r>
              <a:rPr lang="en-US" altLang="en-US" dirty="0"/>
              <a:t> function in the </a:t>
            </a:r>
            <a:r>
              <a:rPr lang="en-US" altLang="en-US" dirty="0" err="1">
                <a:latin typeface="Courier New" panose="02070309020205020404" pitchFamily="49" charset="0"/>
                <a:cs typeface="Courier New" panose="02070309020205020404" pitchFamily="49" charset="0"/>
              </a:rPr>
              <a:t>matplotlib.pyplot</a:t>
            </a:r>
            <a:r>
              <a:rPr lang="en-US" altLang="en-US" dirty="0"/>
              <a:t> module to create a bar chart.</a:t>
            </a:r>
            <a:endParaRPr lang="en-US" altLang="en-US" sz="2800" dirty="0"/>
          </a:p>
          <a:p>
            <a:pPr>
              <a:buFontTx/>
              <a:buChar char="•"/>
            </a:pPr>
            <a:r>
              <a:rPr lang="en-US" altLang="en-US" dirty="0">
                <a:latin typeface="+mj-lt"/>
                <a:ea typeface="Calibri" panose="020F0502020204030204" pitchFamily="34" charset="0"/>
                <a:cs typeface="Times New Roman" panose="02020603050405020304" pitchFamily="18" charset="0"/>
              </a:rPr>
              <a:t>The function needs two lists: one with the </a:t>
            </a:r>
            <a:r>
              <a:rPr lang="en-US" altLang="en-US" i="1" dirty="0">
                <a:latin typeface="+mj-lt"/>
                <a:ea typeface="Calibri" panose="020F0502020204030204" pitchFamily="34" charset="0"/>
                <a:cs typeface="Times New Roman" panose="02020603050405020304" pitchFamily="18" charset="0"/>
              </a:rPr>
              <a:t>X</a:t>
            </a:r>
            <a:r>
              <a:rPr lang="en-US" altLang="en-US" dirty="0">
                <a:latin typeface="+mj-lt"/>
                <a:ea typeface="Calibri" panose="020F0502020204030204" pitchFamily="34" charset="0"/>
                <a:cs typeface="Times New Roman" panose="02020603050405020304" pitchFamily="18" charset="0"/>
              </a:rPr>
              <a:t> coordinates of each bar’s left edge, and another with the heights of each bar, along the </a:t>
            </a:r>
            <a:r>
              <a:rPr lang="en-US" altLang="en-US" i="1" dirty="0">
                <a:latin typeface="+mj-lt"/>
                <a:ea typeface="Calibri" panose="020F0502020204030204" pitchFamily="34" charset="0"/>
                <a:cs typeface="Times New Roman" panose="02020603050405020304" pitchFamily="18" charset="0"/>
              </a:rPr>
              <a:t>Y</a:t>
            </a:r>
            <a:r>
              <a:rPr lang="en-US" altLang="en-US" dirty="0">
                <a:latin typeface="+mj-lt"/>
                <a:ea typeface="Calibri" panose="020F0502020204030204" pitchFamily="34" charset="0"/>
                <a:cs typeface="Times New Roman" panose="02020603050405020304" pitchFamily="18" charset="0"/>
              </a:rPr>
              <a:t> axis. </a:t>
            </a:r>
            <a:endParaRPr lang="en-US" altLang="en-US"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3E50402-462A-4DB5-8AB2-F118EC539272}"/>
              </a:ext>
            </a:extLst>
          </p:cNvPr>
          <p:cNvSpPr>
            <a:spLocks noGrp="1" noChangeArrowheads="1"/>
          </p:cNvSpPr>
          <p:nvPr>
            <p:ph type="title"/>
          </p:nvPr>
        </p:nvSpPr>
        <p:spPr/>
        <p:txBody>
          <a:bodyPr/>
          <a:lstStyle/>
          <a:p>
            <a:r>
              <a:rPr lang="en-US" altLang="en-US" dirty="0"/>
              <a:t>Plotting a Bar Chart</a:t>
            </a:r>
            <a:r>
              <a:rPr lang="en-US" altLang="en-US" sz="2000" b="0" dirty="0"/>
              <a:t> (2 of 6)</a:t>
            </a:r>
            <a:endParaRPr lang="en-US" altLang="en-US" sz="2000" dirty="0"/>
          </a:p>
        </p:txBody>
      </p:sp>
      <p:sp>
        <p:nvSpPr>
          <p:cNvPr id="50179" name="TextBox 3">
            <a:extLst>
              <a:ext uri="{FF2B5EF4-FFF2-40B4-BE49-F238E27FC236}">
                <a16:creationId xmlns:a16="http://schemas.microsoft.com/office/drawing/2014/main" id="{A419E34D-D0F4-4D2E-A0C2-8E30E5D65E94}"/>
              </a:ext>
            </a:extLst>
          </p:cNvPr>
          <p:cNvSpPr txBox="1">
            <a:spLocks noChangeArrowheads="1"/>
          </p:cNvSpPr>
          <p:nvPr/>
        </p:nvSpPr>
        <p:spPr bwMode="auto">
          <a:xfrm>
            <a:off x="432916" y="1752600"/>
            <a:ext cx="518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left_edges</a:t>
            </a:r>
            <a:r>
              <a:rPr lang="en-US" altLang="en-US" sz="1800" b="0" dirty="0">
                <a:latin typeface="Courier New" panose="02070309020205020404" pitchFamily="49" charset="0"/>
                <a:cs typeface="Courier New" panose="02070309020205020404" pitchFamily="49" charset="0"/>
              </a:rPr>
              <a:t> = [0, 10, 20, 30, 40]</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heights = [100, 200, 300, 400, 500]</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plt.bar</a:t>
            </a:r>
            <a:r>
              <a:rPr lang="en-US" altLang="en-US" sz="1800" b="0" dirty="0">
                <a:latin typeface="Courier New" panose="02070309020205020404" pitchFamily="49" charset="0"/>
                <a:cs typeface="Courier New" panose="02070309020205020404" pitchFamily="49" charset="0"/>
              </a:rPr>
              <a:t>(</a:t>
            </a:r>
            <a:r>
              <a:rPr lang="en-US" altLang="en-US" sz="1800" b="0" dirty="0" err="1">
                <a:latin typeface="Courier New" panose="02070309020205020404" pitchFamily="49" charset="0"/>
                <a:cs typeface="Courier New" panose="02070309020205020404" pitchFamily="49" charset="0"/>
              </a:rPr>
              <a:t>left_edges</a:t>
            </a:r>
            <a:r>
              <a:rPr lang="en-US" altLang="en-US" sz="1800" b="0" dirty="0">
                <a:latin typeface="Courier New" panose="02070309020205020404" pitchFamily="49" charset="0"/>
                <a:cs typeface="Courier New" panose="02070309020205020404" pitchFamily="49" charset="0"/>
              </a:rPr>
              <a:t>, heights)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plt.show</a:t>
            </a:r>
            <a:r>
              <a:rPr lang="en-US" altLang="en-US" sz="1800" b="0" dirty="0">
                <a:latin typeface="Courier New" panose="02070309020205020404" pitchFamily="49" charset="0"/>
                <a:cs typeface="Courier New" panose="02070309020205020404" pitchFamily="49" charset="0"/>
              </a:rPr>
              <a:t>()</a:t>
            </a:r>
          </a:p>
        </p:txBody>
      </p:sp>
      <p:pic>
        <p:nvPicPr>
          <p:cNvPr id="50180" name="Picture 4" descr="The output displays a vertical bar graph.">
            <a:extLst>
              <a:ext uri="{FF2B5EF4-FFF2-40B4-BE49-F238E27FC236}">
                <a16:creationId xmlns:a16="http://schemas.microsoft.com/office/drawing/2014/main" id="{3E954BF7-EAB7-4A94-B22D-872511D25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14875" y="3353395"/>
            <a:ext cx="3922713" cy="29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E04502B-FF27-4ABB-A976-848B198FD75F}"/>
              </a:ext>
            </a:extLst>
          </p:cNvPr>
          <p:cNvSpPr>
            <a:spLocks noGrp="1" noChangeArrowheads="1"/>
          </p:cNvSpPr>
          <p:nvPr>
            <p:ph type="title"/>
          </p:nvPr>
        </p:nvSpPr>
        <p:spPr/>
        <p:txBody>
          <a:bodyPr/>
          <a:lstStyle/>
          <a:p>
            <a:r>
              <a:rPr lang="en-US" altLang="en-US" dirty="0"/>
              <a:t>Plotting a Bar Chart</a:t>
            </a:r>
            <a:r>
              <a:rPr lang="en-US" altLang="en-US" sz="2000" b="0" dirty="0"/>
              <a:t> (3 of 6)</a:t>
            </a:r>
            <a:endParaRPr lang="en-US" altLang="en-US" sz="2000" dirty="0"/>
          </a:p>
        </p:txBody>
      </p:sp>
      <p:sp>
        <p:nvSpPr>
          <p:cNvPr id="51203" name="Content Placeholder 2">
            <a:extLst>
              <a:ext uri="{FF2B5EF4-FFF2-40B4-BE49-F238E27FC236}">
                <a16:creationId xmlns:a16="http://schemas.microsoft.com/office/drawing/2014/main" id="{45338BB6-6865-4E8F-A092-D7EBDF729AF8}"/>
              </a:ext>
            </a:extLst>
          </p:cNvPr>
          <p:cNvSpPr>
            <a:spLocks noGrp="1" noChangeArrowheads="1"/>
          </p:cNvSpPr>
          <p:nvPr>
            <p:ph idx="1"/>
          </p:nvPr>
        </p:nvSpPr>
        <p:spPr/>
        <p:txBody>
          <a:bodyPr/>
          <a:lstStyle/>
          <a:p>
            <a:pPr>
              <a:buFontTx/>
              <a:buChar char="•"/>
            </a:pPr>
            <a:r>
              <a:rPr lang="en-US" altLang="en-US" dirty="0">
                <a:latin typeface="+mj-lt"/>
              </a:rPr>
              <a:t>The default width of each bar in a bar graph is 0.8 along the </a:t>
            </a:r>
            <a:r>
              <a:rPr lang="en-US" altLang="en-US" i="1" dirty="0">
                <a:latin typeface="+mj-lt"/>
              </a:rPr>
              <a:t>X</a:t>
            </a:r>
            <a:r>
              <a:rPr lang="en-US" altLang="en-US" dirty="0">
                <a:latin typeface="+mj-lt"/>
              </a:rPr>
              <a:t> axis. </a:t>
            </a:r>
          </a:p>
          <a:p>
            <a:pPr>
              <a:buFontTx/>
              <a:buChar char="•"/>
            </a:pPr>
            <a:r>
              <a:rPr lang="en-US" altLang="en-US" dirty="0">
                <a:latin typeface="+mj-lt"/>
              </a:rPr>
              <a:t>You can change the bar width by passing a third argument to the </a:t>
            </a:r>
            <a:r>
              <a:rPr lang="en-US" altLang="en-US" b="0" dirty="0">
                <a:latin typeface="Courier New" panose="02070309020205020404" pitchFamily="49" charset="0"/>
                <a:cs typeface="Courier New" panose="02070309020205020404" pitchFamily="49" charset="0"/>
              </a:rPr>
              <a:t>bar</a:t>
            </a:r>
            <a:r>
              <a:rPr lang="en-US" altLang="en-US" dirty="0">
                <a:latin typeface="+mj-lt"/>
              </a:rPr>
              <a:t> function. </a:t>
            </a:r>
          </a:p>
        </p:txBody>
      </p:sp>
      <p:sp>
        <p:nvSpPr>
          <p:cNvPr id="51204" name="TextBox 3">
            <a:extLst>
              <a:ext uri="{FF2B5EF4-FFF2-40B4-BE49-F238E27FC236}">
                <a16:creationId xmlns:a16="http://schemas.microsoft.com/office/drawing/2014/main" id="{D2ADB343-64F5-4529-BF2F-514C92ECF10A}"/>
              </a:ext>
            </a:extLst>
          </p:cNvPr>
          <p:cNvSpPr txBox="1">
            <a:spLocks noChangeArrowheads="1"/>
          </p:cNvSpPr>
          <p:nvPr/>
        </p:nvSpPr>
        <p:spPr bwMode="auto">
          <a:xfrm>
            <a:off x="538434" y="3682869"/>
            <a:ext cx="449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left_edges</a:t>
            </a:r>
            <a:r>
              <a:rPr lang="en-US" altLang="en-US" sz="1400" b="0" dirty="0">
                <a:latin typeface="Courier New" panose="02070309020205020404" pitchFamily="49" charset="0"/>
                <a:cs typeface="Courier New" panose="02070309020205020404" pitchFamily="49" charset="0"/>
              </a:rPr>
              <a:t> = [0, 10, 20, 30, 40]</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heights = [100, 200, 300, 400, 500]</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bar_width</a:t>
            </a:r>
            <a:r>
              <a:rPr lang="en-US" altLang="en-US" sz="1400" b="0" dirty="0">
                <a:latin typeface="Courier New" panose="02070309020205020404" pitchFamily="49" charset="0"/>
                <a:cs typeface="Courier New" panose="02070309020205020404" pitchFamily="49" charset="0"/>
              </a:rPr>
              <a:t> = 5</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plt.bar</a:t>
            </a:r>
            <a:r>
              <a:rPr lang="en-US" altLang="en-US" sz="1400" b="0" dirty="0">
                <a:latin typeface="Courier New" panose="02070309020205020404" pitchFamily="49" charset="0"/>
                <a:cs typeface="Courier New" panose="02070309020205020404" pitchFamily="49" charset="0"/>
              </a:rPr>
              <a:t>(</a:t>
            </a:r>
            <a:r>
              <a:rPr lang="en-US" altLang="en-US" sz="1400" b="0" dirty="0" err="1">
                <a:latin typeface="Courier New" panose="02070309020205020404" pitchFamily="49" charset="0"/>
                <a:cs typeface="Courier New" panose="02070309020205020404" pitchFamily="49" charset="0"/>
              </a:rPr>
              <a:t>left_edges</a:t>
            </a:r>
            <a:r>
              <a:rPr lang="en-US" altLang="en-US" sz="1400" b="0" dirty="0">
                <a:latin typeface="Courier New" panose="02070309020205020404" pitchFamily="49" charset="0"/>
                <a:cs typeface="Courier New" panose="02070309020205020404" pitchFamily="49" charset="0"/>
              </a:rPr>
              <a:t>, heights, </a:t>
            </a:r>
            <a:r>
              <a:rPr lang="en-US" altLang="en-US" sz="1400" b="0" dirty="0" err="1">
                <a:latin typeface="Courier New" panose="02070309020205020404" pitchFamily="49" charset="0"/>
                <a:cs typeface="Courier New" panose="02070309020205020404" pitchFamily="49" charset="0"/>
              </a:rPr>
              <a:t>bar_width</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plt.show</a:t>
            </a:r>
            <a:r>
              <a:rPr lang="en-US" altLang="en-US" sz="1400" b="0" dirty="0">
                <a:latin typeface="Courier New" panose="02070309020205020404" pitchFamily="49" charset="0"/>
                <a:cs typeface="Courier New" panose="02070309020205020404" pitchFamily="49" charset="0"/>
              </a:rPr>
              <a:t>()</a:t>
            </a:r>
          </a:p>
        </p:txBody>
      </p:sp>
      <p:pic>
        <p:nvPicPr>
          <p:cNvPr id="51205" name="Picture 4" descr="The output displays a vertical bar graph.">
            <a:extLst>
              <a:ext uri="{FF2B5EF4-FFF2-40B4-BE49-F238E27FC236}">
                <a16:creationId xmlns:a16="http://schemas.microsoft.com/office/drawing/2014/main" id="{6FCE5191-D30B-45BA-8DBF-80FC26FC2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135563" y="3657600"/>
            <a:ext cx="356235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E7EC498-B99F-4FA2-9762-061C38EA5927}"/>
              </a:ext>
            </a:extLst>
          </p:cNvPr>
          <p:cNvSpPr>
            <a:spLocks noGrp="1" noChangeArrowheads="1"/>
          </p:cNvSpPr>
          <p:nvPr>
            <p:ph type="title"/>
          </p:nvPr>
        </p:nvSpPr>
        <p:spPr/>
        <p:txBody>
          <a:bodyPr/>
          <a:lstStyle/>
          <a:p>
            <a:r>
              <a:rPr lang="en-US" altLang="en-US" dirty="0"/>
              <a:t>Plotting a Bar Chart</a:t>
            </a:r>
            <a:r>
              <a:rPr lang="en-US" altLang="en-US" sz="2000" b="0" dirty="0"/>
              <a:t> (4 of 6)</a:t>
            </a:r>
            <a:endParaRPr lang="en-US" altLang="en-US" sz="2000" dirty="0"/>
          </a:p>
        </p:txBody>
      </p:sp>
      <p:sp>
        <p:nvSpPr>
          <p:cNvPr id="52227" name="Content Placeholder 2">
            <a:extLst>
              <a:ext uri="{FF2B5EF4-FFF2-40B4-BE49-F238E27FC236}">
                <a16:creationId xmlns:a16="http://schemas.microsoft.com/office/drawing/2014/main" id="{259A9010-65EC-40CE-9D37-490661F38A9D}"/>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bar</a:t>
            </a:r>
            <a:r>
              <a:rPr lang="en-US" altLang="en-US" dirty="0"/>
              <a:t> function has a </a:t>
            </a:r>
            <a:r>
              <a:rPr lang="en-US" altLang="en-US" dirty="0">
                <a:latin typeface="Courier New" panose="02070309020205020404" pitchFamily="49" charset="0"/>
                <a:cs typeface="Courier New" panose="02070309020205020404" pitchFamily="49" charset="0"/>
              </a:rPr>
              <a:t>color</a:t>
            </a:r>
            <a:r>
              <a:rPr lang="en-US" altLang="en-US" dirty="0"/>
              <a:t> parameter that you can use to change the colors of the bars. </a:t>
            </a:r>
          </a:p>
          <a:p>
            <a:pPr>
              <a:buFontTx/>
              <a:buChar char="•"/>
            </a:pPr>
            <a:r>
              <a:rPr lang="en-US" altLang="en-US" dirty="0"/>
              <a:t>The argument that you pass into this parameter is a tuple containing a series of color codes. </a:t>
            </a:r>
          </a:p>
        </p:txBody>
      </p:sp>
      <p:graphicFrame>
        <p:nvGraphicFramePr>
          <p:cNvPr id="6" name="Table 5">
            <a:extLst>
              <a:ext uri="{FF2B5EF4-FFF2-40B4-BE49-F238E27FC236}">
                <a16:creationId xmlns:a16="http://schemas.microsoft.com/office/drawing/2014/main" id="{4F6C3DFD-9717-4606-A462-FB8988A13272}"/>
              </a:ext>
            </a:extLst>
          </p:cNvPr>
          <p:cNvGraphicFramePr>
            <a:graphicFrameLocks noGrp="1"/>
          </p:cNvGraphicFramePr>
          <p:nvPr>
            <p:extLst>
              <p:ext uri="{D42A27DB-BD31-4B8C-83A1-F6EECF244321}">
                <p14:modId xmlns:p14="http://schemas.microsoft.com/office/powerpoint/2010/main" val="1342767986"/>
              </p:ext>
            </p:extLst>
          </p:nvPr>
        </p:nvGraphicFramePr>
        <p:xfrm>
          <a:off x="2438400" y="3810000"/>
          <a:ext cx="4267200" cy="2194560"/>
        </p:xfrm>
        <a:graphic>
          <a:graphicData uri="http://schemas.openxmlformats.org/drawingml/2006/table">
            <a:tbl>
              <a:tblPr firstRow="1" firstCol="1" bandRow="1"/>
              <a:tblGrid>
                <a:gridCol w="1295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243769">
                <a:tc>
                  <a:txBody>
                    <a:bodyPr/>
                    <a:lstStyle/>
                    <a:p>
                      <a:pPr>
                        <a:spcAft>
                          <a:spcPts val="0"/>
                        </a:spcAft>
                      </a:pPr>
                      <a:r>
                        <a:rPr lang="en-US" sz="1600" b="1" dirty="0">
                          <a:solidFill>
                            <a:srgbClr val="FFFFFF"/>
                          </a:solidFill>
                          <a:effectLst/>
                          <a:latin typeface="+mj-lt"/>
                          <a:cs typeface="Times New Roman" panose="02020603050405020304" pitchFamily="18" charset="0"/>
                        </a:rPr>
                        <a:t>Color Code</a:t>
                      </a:r>
                      <a:endParaRPr lang="en-US" sz="1600" dirty="0">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pPr>
                      <a:r>
                        <a:rPr lang="en-US" sz="1600" b="1" dirty="0">
                          <a:solidFill>
                            <a:srgbClr val="FFFFFF"/>
                          </a:solidFill>
                          <a:effectLst/>
                          <a:latin typeface="+mj-lt"/>
                          <a:cs typeface="Times New Roman" panose="02020603050405020304" pitchFamily="18" charset="0"/>
                        </a:rPr>
                        <a:t>Corresponding Color</a:t>
                      </a:r>
                      <a:endParaRPr lang="en-US" sz="1600" dirty="0">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'b'</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Blue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'g'</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Green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'r'</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'c'</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Cyan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'm'</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Magenta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'y'</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Yellow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'k'</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Black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'w'</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mj-lt"/>
                          <a:cs typeface="Times New Roman" panose="02020603050405020304" pitchFamily="18" charset="0"/>
                        </a:rPr>
                        <a:t>White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A889F48-D840-416A-BAC6-1948CA8BFF22}"/>
              </a:ext>
            </a:extLst>
          </p:cNvPr>
          <p:cNvSpPr>
            <a:spLocks noGrp="1" noChangeArrowheads="1"/>
          </p:cNvSpPr>
          <p:nvPr>
            <p:ph type="title"/>
          </p:nvPr>
        </p:nvSpPr>
        <p:spPr/>
        <p:txBody>
          <a:bodyPr/>
          <a:lstStyle/>
          <a:p>
            <a:r>
              <a:rPr lang="en-US" altLang="en-US" dirty="0"/>
              <a:t>Introduction to Lists</a:t>
            </a:r>
            <a:r>
              <a:rPr lang="en-US" altLang="en-US" sz="2000" b="0" dirty="0"/>
              <a:t> (1 of 2)</a:t>
            </a:r>
            <a:endParaRPr lang="en-US" altLang="en-US" sz="2000" dirty="0"/>
          </a:p>
        </p:txBody>
      </p:sp>
      <p:sp>
        <p:nvSpPr>
          <p:cNvPr id="7171" name="Content Placeholder 2">
            <a:extLst>
              <a:ext uri="{FF2B5EF4-FFF2-40B4-BE49-F238E27FC236}">
                <a16:creationId xmlns:a16="http://schemas.microsoft.com/office/drawing/2014/main" id="{8D925EF6-1BB2-4397-9647-01F6E561FB98}"/>
              </a:ext>
            </a:extLst>
          </p:cNvPr>
          <p:cNvSpPr>
            <a:spLocks noGrp="1" noChangeArrowheads="1"/>
          </p:cNvSpPr>
          <p:nvPr>
            <p:ph idx="1"/>
          </p:nvPr>
        </p:nvSpPr>
        <p:spPr/>
        <p:txBody>
          <a:bodyPr/>
          <a:lstStyle/>
          <a:p>
            <a:pPr>
              <a:buFontTx/>
              <a:buChar char="•"/>
            </a:pPr>
            <a:r>
              <a:rPr lang="en-US" altLang="en-US" sz="2800" u="sng"/>
              <a:t>List</a:t>
            </a:r>
            <a:r>
              <a:rPr lang="en-US" altLang="en-US" sz="2800"/>
              <a:t>: an object that contains multiple data items</a:t>
            </a:r>
          </a:p>
          <a:p>
            <a:pPr lvl="1"/>
            <a:r>
              <a:rPr lang="en-US" altLang="en-US" sz="2400" u="sng"/>
              <a:t>Element</a:t>
            </a:r>
            <a:r>
              <a:rPr lang="en-US" altLang="en-US" sz="2400"/>
              <a:t>: An item in a list</a:t>
            </a:r>
          </a:p>
          <a:p>
            <a:pPr lvl="1"/>
            <a:r>
              <a:rPr lang="en-US" altLang="en-US" sz="2400"/>
              <a:t>Format: </a:t>
            </a:r>
            <a:r>
              <a:rPr lang="en-US" altLang="en-US" sz="2400" i="1">
                <a:latin typeface="Courier New" panose="02070309020205020404" pitchFamily="49" charset="0"/>
                <a:cs typeface="Courier New" panose="02070309020205020404" pitchFamily="49" charset="0"/>
              </a:rPr>
              <a:t>list</a:t>
            </a:r>
            <a:r>
              <a:rPr lang="en-US" altLang="en-US" sz="2400">
                <a:latin typeface="Courier New" panose="02070309020205020404" pitchFamily="49" charset="0"/>
                <a:cs typeface="Courier New" panose="02070309020205020404" pitchFamily="49" charset="0"/>
              </a:rPr>
              <a:t> = [</a:t>
            </a:r>
            <a:r>
              <a:rPr lang="en-US" altLang="en-US" sz="2400" i="1">
                <a:latin typeface="Courier New" panose="02070309020205020404" pitchFamily="49" charset="0"/>
                <a:cs typeface="Courier New" panose="02070309020205020404" pitchFamily="49" charset="0"/>
              </a:rPr>
              <a:t>item1</a:t>
            </a: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item2</a:t>
            </a:r>
            <a:r>
              <a:rPr lang="en-US" altLang="en-US" sz="2400">
                <a:latin typeface="Courier New" panose="02070309020205020404" pitchFamily="49" charset="0"/>
                <a:cs typeface="Courier New" panose="02070309020205020404" pitchFamily="49" charset="0"/>
              </a:rPr>
              <a:t>, etc.]</a:t>
            </a:r>
          </a:p>
          <a:p>
            <a:pPr lvl="1"/>
            <a:r>
              <a:rPr lang="en-US" altLang="en-US" sz="2400">
                <a:cs typeface="Courier New" panose="02070309020205020404" pitchFamily="49" charset="0"/>
              </a:rPr>
              <a:t>Can hold items of different types</a:t>
            </a:r>
          </a:p>
          <a:p>
            <a:pPr>
              <a:buFontTx/>
              <a:buChar char="•"/>
            </a:pPr>
            <a:r>
              <a:rPr lang="en-US" altLang="en-US" sz="2800">
                <a:latin typeface="Courier New" panose="02070309020205020404" pitchFamily="49" charset="0"/>
                <a:cs typeface="Courier New" panose="02070309020205020404" pitchFamily="49" charset="0"/>
              </a:rPr>
              <a:t>print</a:t>
            </a:r>
            <a:r>
              <a:rPr lang="en-US" altLang="en-US" sz="2800">
                <a:cs typeface="Courier New" panose="02070309020205020404" pitchFamily="49" charset="0"/>
              </a:rPr>
              <a:t> function can be used to display an entire list</a:t>
            </a:r>
          </a:p>
          <a:p>
            <a:pPr>
              <a:buFontTx/>
              <a:buChar char="•"/>
            </a:pPr>
            <a:r>
              <a:rPr lang="en-US" altLang="en-US" sz="2800">
                <a:latin typeface="Courier New" panose="02070309020205020404" pitchFamily="49" charset="0"/>
                <a:cs typeface="Courier New" panose="02070309020205020404" pitchFamily="49" charset="0"/>
              </a:rPr>
              <a:t>list()</a:t>
            </a:r>
            <a:r>
              <a:rPr lang="en-US" altLang="en-US" sz="2800">
                <a:cs typeface="Courier New" panose="02070309020205020404" pitchFamily="49" charset="0"/>
              </a:rPr>
              <a:t> function can convert certain types of objects to lists</a:t>
            </a:r>
          </a:p>
          <a:p>
            <a:pPr>
              <a:buFontTx/>
              <a:buChar char="•"/>
            </a:pPr>
            <a:endParaRPr lang="en-US"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0C6178D-24E1-4E88-9765-F4A114860943}"/>
              </a:ext>
            </a:extLst>
          </p:cNvPr>
          <p:cNvSpPr>
            <a:spLocks noGrp="1" noChangeArrowheads="1"/>
          </p:cNvSpPr>
          <p:nvPr>
            <p:ph type="title"/>
          </p:nvPr>
        </p:nvSpPr>
        <p:spPr/>
        <p:txBody>
          <a:bodyPr/>
          <a:lstStyle/>
          <a:p>
            <a:r>
              <a:rPr lang="en-US" altLang="en-US" dirty="0"/>
              <a:t>Plotting a Bar Chart</a:t>
            </a:r>
            <a:r>
              <a:rPr lang="en-US" altLang="en-US" sz="2000" b="0" dirty="0"/>
              <a:t> (5 of 6)</a:t>
            </a:r>
            <a:endParaRPr lang="en-US" altLang="en-US" sz="2000" dirty="0"/>
          </a:p>
        </p:txBody>
      </p:sp>
      <p:sp>
        <p:nvSpPr>
          <p:cNvPr id="53251" name="Content Placeholder 2">
            <a:extLst>
              <a:ext uri="{FF2B5EF4-FFF2-40B4-BE49-F238E27FC236}">
                <a16:creationId xmlns:a16="http://schemas.microsoft.com/office/drawing/2014/main" id="{202C8111-3EF8-40A0-A7BE-DFE3DF1131B4}"/>
              </a:ext>
            </a:extLst>
          </p:cNvPr>
          <p:cNvSpPr>
            <a:spLocks noGrp="1" noChangeArrowheads="1"/>
          </p:cNvSpPr>
          <p:nvPr>
            <p:ph idx="1"/>
          </p:nvPr>
        </p:nvSpPr>
        <p:spPr/>
        <p:txBody>
          <a:bodyPr/>
          <a:lstStyle/>
          <a:p>
            <a:pPr>
              <a:buFontTx/>
              <a:buChar char="•"/>
            </a:pPr>
            <a:r>
              <a:rPr lang="en-US" altLang="en-US" dirty="0"/>
              <a:t>Example of how to pass a tuple of color codes as a keyword argument:</a:t>
            </a:r>
            <a:br>
              <a:rPr lang="en-US" altLang="en-US" sz="2400" dirty="0"/>
            </a:br>
            <a:br>
              <a:rPr lang="en-US" altLang="en-US" sz="2400" dirty="0"/>
            </a:br>
            <a:endParaRPr lang="en-US" altLang="en-US" sz="2400" dirty="0"/>
          </a:p>
          <a:p>
            <a:pPr>
              <a:buFontTx/>
              <a:buChar char="•"/>
            </a:pPr>
            <a:r>
              <a:rPr lang="en-US" altLang="en-US" dirty="0"/>
              <a:t>The colors of the bars in the resulting bar chart will be as follows:</a:t>
            </a:r>
          </a:p>
          <a:p>
            <a:pPr lvl="1"/>
            <a:r>
              <a:rPr lang="en-US" altLang="en-US" sz="2000" dirty="0"/>
              <a:t>The first bar will be red.</a:t>
            </a:r>
          </a:p>
          <a:p>
            <a:pPr lvl="1"/>
            <a:r>
              <a:rPr lang="en-US" altLang="en-US" sz="2000" dirty="0"/>
              <a:t>The second bar will be green.</a:t>
            </a:r>
          </a:p>
          <a:p>
            <a:pPr lvl="1"/>
            <a:r>
              <a:rPr lang="en-US" altLang="en-US" sz="2000" dirty="0"/>
              <a:t>The third bar will be blue.</a:t>
            </a:r>
          </a:p>
          <a:p>
            <a:pPr lvl="1"/>
            <a:r>
              <a:rPr lang="en-US" altLang="en-US" sz="2000" dirty="0"/>
              <a:t>The fourth bar will be white.</a:t>
            </a:r>
          </a:p>
          <a:p>
            <a:pPr lvl="1"/>
            <a:r>
              <a:rPr lang="en-US" altLang="en-US" sz="2000" dirty="0"/>
              <a:t>The fifth bar will be black.</a:t>
            </a:r>
          </a:p>
          <a:p>
            <a:pPr>
              <a:buFontTx/>
              <a:buChar char="•"/>
            </a:pPr>
            <a:endParaRPr lang="en-US" altLang="en-US" sz="2400" dirty="0"/>
          </a:p>
        </p:txBody>
      </p:sp>
      <p:sp>
        <p:nvSpPr>
          <p:cNvPr id="53252" name="TextBox 4">
            <a:extLst>
              <a:ext uri="{FF2B5EF4-FFF2-40B4-BE49-F238E27FC236}">
                <a16:creationId xmlns:a16="http://schemas.microsoft.com/office/drawing/2014/main" id="{3CF5E27D-EEB4-4CE3-93AD-439617A35AAD}"/>
              </a:ext>
            </a:extLst>
          </p:cNvPr>
          <p:cNvSpPr txBox="1">
            <a:spLocks noChangeArrowheads="1"/>
          </p:cNvSpPr>
          <p:nvPr/>
        </p:nvSpPr>
        <p:spPr bwMode="auto">
          <a:xfrm>
            <a:off x="762000" y="2667000"/>
            <a:ext cx="7315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500" b="0" dirty="0" err="1">
                <a:latin typeface="Courier New" panose="02070309020205020404" pitchFamily="49" charset="0"/>
                <a:cs typeface="Calibri" panose="020F0502020204030204" pitchFamily="34" charset="0"/>
              </a:rPr>
              <a:t>plt.bar</a:t>
            </a:r>
            <a:r>
              <a:rPr lang="en-US" altLang="en-US" sz="1500" b="0" dirty="0">
                <a:latin typeface="Courier New" panose="02070309020205020404" pitchFamily="49" charset="0"/>
                <a:cs typeface="Calibri" panose="020F0502020204030204" pitchFamily="34" charset="0"/>
              </a:rPr>
              <a:t>(</a:t>
            </a:r>
            <a:r>
              <a:rPr lang="en-US" altLang="en-US" sz="1500" b="0" dirty="0" err="1">
                <a:latin typeface="Courier New" panose="02070309020205020404" pitchFamily="49" charset="0"/>
                <a:cs typeface="Calibri" panose="020F0502020204030204" pitchFamily="34" charset="0"/>
              </a:rPr>
              <a:t>left_edges</a:t>
            </a:r>
            <a:r>
              <a:rPr lang="en-US" altLang="en-US" sz="1500" b="0" dirty="0">
                <a:latin typeface="Courier New" panose="02070309020205020404" pitchFamily="49" charset="0"/>
                <a:cs typeface="Calibri" panose="020F0502020204030204" pitchFamily="34" charset="0"/>
              </a:rPr>
              <a:t>, heights, color=('r', 'g', 'b', 'w', 'k'))</a:t>
            </a:r>
            <a:endParaRPr lang="en-US" altLang="en-US" sz="1500" b="0" dirty="0">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F02D2D8-0830-4238-A36B-45E305913D5E}"/>
              </a:ext>
            </a:extLst>
          </p:cNvPr>
          <p:cNvSpPr>
            <a:spLocks noGrp="1" noChangeArrowheads="1"/>
          </p:cNvSpPr>
          <p:nvPr>
            <p:ph type="title"/>
          </p:nvPr>
        </p:nvSpPr>
        <p:spPr/>
        <p:txBody>
          <a:bodyPr/>
          <a:lstStyle/>
          <a:p>
            <a:r>
              <a:rPr lang="en-US" altLang="en-US" dirty="0"/>
              <a:t>Plotting a Bar Chart</a:t>
            </a:r>
            <a:r>
              <a:rPr lang="en-US" altLang="en-US" sz="2000" b="0" dirty="0"/>
              <a:t> (6 of 6)</a:t>
            </a:r>
            <a:endParaRPr lang="en-US" altLang="en-US" sz="2000" dirty="0"/>
          </a:p>
        </p:txBody>
      </p:sp>
      <p:sp>
        <p:nvSpPr>
          <p:cNvPr id="54275" name="Content Placeholder 2">
            <a:extLst>
              <a:ext uri="{FF2B5EF4-FFF2-40B4-BE49-F238E27FC236}">
                <a16:creationId xmlns:a16="http://schemas.microsoft.com/office/drawing/2014/main" id="{74307FCF-50B3-46CC-8A6A-2106C0BE095E}"/>
              </a:ext>
            </a:extLst>
          </p:cNvPr>
          <p:cNvSpPr>
            <a:spLocks noGrp="1" noChangeArrowheads="1"/>
          </p:cNvSpPr>
          <p:nvPr>
            <p:ph idx="1"/>
          </p:nvPr>
        </p:nvSpPr>
        <p:spPr/>
        <p:txBody>
          <a:bodyPr/>
          <a:lstStyle/>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xlabel</a:t>
            </a:r>
            <a:r>
              <a:rPr lang="en-US" altLang="en-US" sz="2400" dirty="0"/>
              <a:t> and </a:t>
            </a:r>
            <a:r>
              <a:rPr lang="en-US" altLang="en-US" sz="2400" dirty="0" err="1">
                <a:latin typeface="Courier New" panose="02070309020205020404" pitchFamily="49" charset="0"/>
                <a:cs typeface="Courier New" panose="02070309020205020404" pitchFamily="49" charset="0"/>
              </a:rPr>
              <a:t>ylabel</a:t>
            </a:r>
            <a:r>
              <a:rPr lang="en-US" altLang="en-US" sz="2400" dirty="0"/>
              <a:t> functions to add labels to the </a:t>
            </a:r>
            <a:r>
              <a:rPr lang="en-US" altLang="en-US" sz="2400" i="1" dirty="0"/>
              <a:t>X</a:t>
            </a:r>
            <a:r>
              <a:rPr lang="en-US" altLang="en-US" sz="2400" dirty="0"/>
              <a:t> and </a:t>
            </a:r>
            <a:r>
              <a:rPr lang="en-US" altLang="en-US" sz="2400" i="1" dirty="0"/>
              <a:t>Y</a:t>
            </a:r>
            <a:r>
              <a:rPr lang="en-US" altLang="en-US" sz="2400" dirty="0"/>
              <a:t> axes.</a:t>
            </a:r>
          </a:p>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xticks</a:t>
            </a:r>
            <a:r>
              <a:rPr lang="en-US" altLang="en-US" sz="2400" dirty="0"/>
              <a:t> function to display custom tick mark labels along the </a:t>
            </a:r>
            <a:r>
              <a:rPr lang="en-US" altLang="en-US" sz="2400" i="1" dirty="0"/>
              <a:t>X</a:t>
            </a:r>
            <a:r>
              <a:rPr lang="en-US" altLang="en-US" sz="2400" dirty="0"/>
              <a:t> axis</a:t>
            </a:r>
          </a:p>
          <a:p>
            <a:pPr>
              <a:buFontTx/>
              <a:buChar char="•"/>
            </a:pPr>
            <a:r>
              <a:rPr lang="en-US" altLang="en-US" sz="2400" dirty="0"/>
              <a:t>Use the </a:t>
            </a:r>
            <a:r>
              <a:rPr lang="en-US" altLang="en-US" sz="2400" dirty="0" err="1">
                <a:latin typeface="Courier New" panose="02070309020205020404" pitchFamily="49" charset="0"/>
                <a:cs typeface="Courier New" panose="02070309020205020404" pitchFamily="49" charset="0"/>
              </a:rPr>
              <a:t>yticks</a:t>
            </a:r>
            <a:r>
              <a:rPr lang="en-US" altLang="en-US" sz="2400" dirty="0"/>
              <a:t> function to display custom tick mark labels along the </a:t>
            </a:r>
            <a:r>
              <a:rPr lang="en-US" altLang="en-US" sz="2400" i="1" dirty="0"/>
              <a:t>Y</a:t>
            </a:r>
            <a:r>
              <a:rPr lang="en-US" altLang="en-US" sz="2400" dirty="0"/>
              <a:t> axis.</a:t>
            </a:r>
            <a:br>
              <a:rPr lang="en-US" altLang="en-US" sz="2400" dirty="0"/>
            </a:br>
            <a:endParaRPr lang="en-US"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E24F6B9-0F5C-4C42-855D-865254511FBF}"/>
              </a:ext>
            </a:extLst>
          </p:cNvPr>
          <p:cNvSpPr>
            <a:spLocks noGrp="1" noChangeArrowheads="1"/>
          </p:cNvSpPr>
          <p:nvPr>
            <p:ph type="title"/>
          </p:nvPr>
        </p:nvSpPr>
        <p:spPr/>
        <p:txBody>
          <a:bodyPr/>
          <a:lstStyle/>
          <a:p>
            <a:r>
              <a:rPr lang="en-US" altLang="en-US" dirty="0"/>
              <a:t>Plotting a Pie Chart</a:t>
            </a:r>
            <a:r>
              <a:rPr lang="en-US" altLang="en-US" sz="2000" b="0" dirty="0"/>
              <a:t> (1 of 4)</a:t>
            </a:r>
            <a:endParaRPr lang="en-US" altLang="en-US" sz="2000" dirty="0"/>
          </a:p>
        </p:txBody>
      </p:sp>
      <p:sp>
        <p:nvSpPr>
          <p:cNvPr id="55299" name="Content Placeholder 2">
            <a:extLst>
              <a:ext uri="{FF2B5EF4-FFF2-40B4-BE49-F238E27FC236}">
                <a16:creationId xmlns:a16="http://schemas.microsoft.com/office/drawing/2014/main" id="{8586A16B-6543-4D3A-B972-35A09882D505}"/>
              </a:ext>
            </a:extLst>
          </p:cNvPr>
          <p:cNvSpPr>
            <a:spLocks noGrp="1" noChangeArrowheads="1"/>
          </p:cNvSpPr>
          <p:nvPr>
            <p:ph idx="1"/>
          </p:nvPr>
        </p:nvSpPr>
        <p:spPr/>
        <p:txBody>
          <a:bodyPr/>
          <a:lstStyle/>
          <a:p>
            <a:pPr>
              <a:buFontTx/>
              <a:buChar char="•"/>
            </a:pPr>
            <a:r>
              <a:rPr lang="en-US" altLang="en-US" dirty="0"/>
              <a:t>You use the </a:t>
            </a:r>
            <a:r>
              <a:rPr lang="en-US" altLang="en-US" dirty="0">
                <a:latin typeface="Courier New" panose="02070309020205020404" pitchFamily="49" charset="0"/>
                <a:cs typeface="Courier New" panose="02070309020205020404" pitchFamily="49" charset="0"/>
              </a:rPr>
              <a:t>pie</a:t>
            </a:r>
            <a:r>
              <a:rPr lang="en-US" altLang="en-US" dirty="0"/>
              <a:t> function in the </a:t>
            </a:r>
            <a:r>
              <a:rPr lang="en-US" altLang="en-US" dirty="0" err="1">
                <a:latin typeface="Courier New" panose="02070309020205020404" pitchFamily="49" charset="0"/>
                <a:cs typeface="Courier New" panose="02070309020205020404" pitchFamily="49" charset="0"/>
              </a:rPr>
              <a:t>matplotlib.pyplot</a:t>
            </a:r>
            <a:r>
              <a:rPr lang="en-US" altLang="en-US" dirty="0">
                <a:latin typeface="Courier New" panose="02070309020205020404" pitchFamily="49" charset="0"/>
                <a:cs typeface="Courier New" panose="02070309020205020404" pitchFamily="49" charset="0"/>
              </a:rPr>
              <a:t> </a:t>
            </a:r>
            <a:r>
              <a:rPr lang="en-US" altLang="en-US" dirty="0"/>
              <a:t>module to create a pie chart.</a:t>
            </a:r>
            <a:endParaRPr lang="en-US" altLang="en-US" sz="2400" dirty="0"/>
          </a:p>
          <a:p>
            <a:pPr>
              <a:buFontTx/>
              <a:buChar char="•"/>
            </a:pPr>
            <a:r>
              <a:rPr lang="en-US" altLang="en-US" dirty="0"/>
              <a:t>When you call the </a:t>
            </a:r>
            <a:r>
              <a:rPr lang="en-US" altLang="en-US" dirty="0">
                <a:latin typeface="Courier New" panose="02070309020205020404" pitchFamily="49" charset="0"/>
              </a:rPr>
              <a:t>pie</a:t>
            </a:r>
            <a:r>
              <a:rPr lang="en-US" altLang="en-US" dirty="0"/>
              <a:t> function, you pass a list of values as an argument. </a:t>
            </a:r>
          </a:p>
          <a:p>
            <a:pPr lvl="1"/>
            <a:r>
              <a:rPr lang="en-US" altLang="en-US" dirty="0"/>
              <a:t>The sum of the values will be used as the value of the whole. </a:t>
            </a:r>
          </a:p>
          <a:p>
            <a:pPr lvl="1"/>
            <a:r>
              <a:rPr lang="en-US" altLang="en-US" dirty="0"/>
              <a:t>Each element in the list will become a slice in the pie chart. </a:t>
            </a:r>
          </a:p>
          <a:p>
            <a:pPr lvl="1"/>
            <a:r>
              <a:rPr lang="en-US" altLang="en-US" dirty="0"/>
              <a:t>The size of a slice represents that element's value as a percentage of the whole.</a:t>
            </a:r>
          </a:p>
          <a:p>
            <a:pPr>
              <a:buFontTx/>
              <a:buChar char="•"/>
            </a:pP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03D677D2-753E-4C02-A63E-2A3322EB6A81}"/>
              </a:ext>
            </a:extLst>
          </p:cNvPr>
          <p:cNvSpPr>
            <a:spLocks noGrp="1" noChangeArrowheads="1"/>
          </p:cNvSpPr>
          <p:nvPr>
            <p:ph type="title"/>
          </p:nvPr>
        </p:nvSpPr>
        <p:spPr/>
        <p:txBody>
          <a:bodyPr/>
          <a:lstStyle/>
          <a:p>
            <a:r>
              <a:rPr lang="en-US" altLang="en-US" dirty="0"/>
              <a:t>Plotting a Pie Chart</a:t>
            </a:r>
            <a:r>
              <a:rPr lang="en-US" altLang="en-US" sz="2000" b="0" dirty="0"/>
              <a:t> (2 of 4)</a:t>
            </a:r>
            <a:endParaRPr lang="en-US" altLang="en-US" sz="2000" dirty="0"/>
          </a:p>
        </p:txBody>
      </p:sp>
      <p:sp>
        <p:nvSpPr>
          <p:cNvPr id="56323" name="Content Placeholder 2">
            <a:extLst>
              <a:ext uri="{FF2B5EF4-FFF2-40B4-BE49-F238E27FC236}">
                <a16:creationId xmlns:a16="http://schemas.microsoft.com/office/drawing/2014/main" id="{5528C08E-4E29-4F3A-A892-720CE569A58B}"/>
              </a:ext>
            </a:extLst>
          </p:cNvPr>
          <p:cNvSpPr>
            <a:spLocks noGrp="1" noChangeArrowheads="1"/>
          </p:cNvSpPr>
          <p:nvPr>
            <p:ph idx="1"/>
          </p:nvPr>
        </p:nvSpPr>
        <p:spPr/>
        <p:txBody>
          <a:bodyPr/>
          <a:lstStyle/>
          <a:p>
            <a:pPr>
              <a:buFontTx/>
              <a:buChar char="•"/>
            </a:pPr>
            <a:r>
              <a:rPr lang="en-US" altLang="en-US" dirty="0"/>
              <a:t>Example</a:t>
            </a:r>
          </a:p>
        </p:txBody>
      </p:sp>
      <p:sp>
        <p:nvSpPr>
          <p:cNvPr id="56324" name="TextBox 3">
            <a:extLst>
              <a:ext uri="{FF2B5EF4-FFF2-40B4-BE49-F238E27FC236}">
                <a16:creationId xmlns:a16="http://schemas.microsoft.com/office/drawing/2014/main" id="{BE48C08E-0727-4D31-A72A-82966FCC270A}"/>
              </a:ext>
            </a:extLst>
          </p:cNvPr>
          <p:cNvSpPr txBox="1">
            <a:spLocks noChangeArrowheads="1"/>
          </p:cNvSpPr>
          <p:nvPr/>
        </p:nvSpPr>
        <p:spPr bwMode="auto">
          <a:xfrm>
            <a:off x="2319338" y="2316163"/>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0" dirty="0">
                <a:latin typeface="Courier New" panose="02070309020205020404" pitchFamily="49" charset="0"/>
                <a:cs typeface="Courier New" panose="02070309020205020404" pitchFamily="49" charset="0"/>
              </a:rPr>
              <a:t>values = [20, 60, 80, 40]</a:t>
            </a:r>
          </a:p>
          <a:p>
            <a:pPr eaLnBrk="1" hangingPunct="1">
              <a:spcBef>
                <a:spcPct val="0"/>
              </a:spcBef>
              <a:buFontTx/>
              <a:buNone/>
            </a:pPr>
            <a:r>
              <a:rPr lang="en-US" altLang="en-US" sz="2000" b="0" dirty="0" err="1">
                <a:latin typeface="Courier New" panose="02070309020205020404" pitchFamily="49" charset="0"/>
                <a:cs typeface="Calibri" panose="020F0502020204030204" pitchFamily="34" charset="0"/>
              </a:rPr>
              <a:t>plt.pie</a:t>
            </a:r>
            <a:r>
              <a:rPr lang="en-US" altLang="en-US" sz="2000" b="0" dirty="0">
                <a:latin typeface="Courier New" panose="02070309020205020404" pitchFamily="49" charset="0"/>
                <a:cs typeface="Calibri" panose="020F0502020204030204" pitchFamily="34" charset="0"/>
              </a:rPr>
              <a:t>(values)</a:t>
            </a:r>
          </a:p>
          <a:p>
            <a:pPr eaLnBrk="1" hangingPunct="1">
              <a:spcBef>
                <a:spcPct val="0"/>
              </a:spcBef>
              <a:buFontTx/>
              <a:buNone/>
            </a:pPr>
            <a:r>
              <a:rPr lang="en-US" altLang="en-US" sz="2000" b="0" dirty="0" err="1">
                <a:latin typeface="Courier New" panose="02070309020205020404" pitchFamily="49" charset="0"/>
                <a:cs typeface="Calibri" panose="020F0502020204030204" pitchFamily="34" charset="0"/>
              </a:rPr>
              <a:t>plt.show</a:t>
            </a:r>
            <a:r>
              <a:rPr lang="en-US" altLang="en-US" sz="2000" b="0" dirty="0">
                <a:latin typeface="Courier New" panose="02070309020205020404" pitchFamily="49" charset="0"/>
                <a:cs typeface="Calibri" panose="020F0502020204030204" pitchFamily="34" charset="0"/>
              </a:rPr>
              <a:t>()</a:t>
            </a:r>
            <a:endParaRPr lang="en-US" altLang="en-US" sz="2000" b="0" dirty="0">
              <a:latin typeface="Courier New" panose="02070309020205020404" pitchFamily="49" charset="0"/>
              <a:cs typeface="Courier New" panose="02070309020205020404" pitchFamily="49" charset="0"/>
            </a:endParaRPr>
          </a:p>
        </p:txBody>
      </p:sp>
      <p:pic>
        <p:nvPicPr>
          <p:cNvPr id="56325" name="Picture 4" descr="The output is a pie chart with four sectors. The sectors are of different sizes.">
            <a:extLst>
              <a:ext uri="{FF2B5EF4-FFF2-40B4-BE49-F238E27FC236}">
                <a16:creationId xmlns:a16="http://schemas.microsoft.com/office/drawing/2014/main" id="{4495DF77-9F4C-4CD0-931C-7D69937E8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17620" y="3484563"/>
            <a:ext cx="371982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F258CDAF-4906-414C-8CCF-D2C80F90387C}"/>
              </a:ext>
            </a:extLst>
          </p:cNvPr>
          <p:cNvSpPr>
            <a:spLocks noGrp="1" noChangeArrowheads="1"/>
          </p:cNvSpPr>
          <p:nvPr>
            <p:ph type="title"/>
          </p:nvPr>
        </p:nvSpPr>
        <p:spPr/>
        <p:txBody>
          <a:bodyPr/>
          <a:lstStyle/>
          <a:p>
            <a:r>
              <a:rPr lang="en-US" altLang="en-US" dirty="0"/>
              <a:t>Plotting a Pie Chart</a:t>
            </a:r>
            <a:r>
              <a:rPr lang="en-US" altLang="en-US" sz="2000" b="0" dirty="0"/>
              <a:t> (3 of 4)</a:t>
            </a:r>
            <a:endParaRPr lang="en-US" altLang="en-US" sz="2000" dirty="0"/>
          </a:p>
        </p:txBody>
      </p:sp>
      <p:sp>
        <p:nvSpPr>
          <p:cNvPr id="57347" name="Content Placeholder 2">
            <a:extLst>
              <a:ext uri="{FF2B5EF4-FFF2-40B4-BE49-F238E27FC236}">
                <a16:creationId xmlns:a16="http://schemas.microsoft.com/office/drawing/2014/main" id="{2FF28347-5461-48CF-9DCE-007805968D11}"/>
              </a:ext>
            </a:extLst>
          </p:cNvPr>
          <p:cNvSpPr>
            <a:spLocks noGrp="1" noChangeArrowheads="1"/>
          </p:cNvSpPr>
          <p:nvPr>
            <p:ph idx="1"/>
          </p:nvPr>
        </p:nvSpPr>
        <p:spPr/>
        <p:txBody>
          <a:bodyPr/>
          <a:lstStyle/>
          <a:p>
            <a:pPr>
              <a:buFontTx/>
              <a:buChar char="•"/>
            </a:pPr>
            <a:r>
              <a:rPr lang="en-US" altLang="en-US" dirty="0"/>
              <a:t>The </a:t>
            </a:r>
            <a:r>
              <a:rPr lang="en-US" altLang="en-US" dirty="0">
                <a:latin typeface="Courier New" panose="02070309020205020404" pitchFamily="49" charset="0"/>
                <a:cs typeface="Courier New" panose="02070309020205020404" pitchFamily="49" charset="0"/>
              </a:rPr>
              <a:t>pie</a:t>
            </a:r>
            <a:r>
              <a:rPr lang="en-US" altLang="en-US" dirty="0"/>
              <a:t> function has a </a:t>
            </a:r>
            <a:r>
              <a:rPr lang="en-US" altLang="en-US" dirty="0">
                <a:latin typeface="Courier New" panose="02070309020205020404" pitchFamily="49" charset="0"/>
                <a:cs typeface="Courier New" panose="02070309020205020404" pitchFamily="49" charset="0"/>
              </a:rPr>
              <a:t>labels</a:t>
            </a:r>
            <a:r>
              <a:rPr lang="en-US" altLang="en-US" dirty="0"/>
              <a:t> parameter that you can use to display labels for the slices in the pie chart. </a:t>
            </a:r>
          </a:p>
          <a:p>
            <a:pPr>
              <a:buFontTx/>
              <a:buChar char="•"/>
            </a:pPr>
            <a:r>
              <a:rPr lang="en-US" altLang="en-US" dirty="0"/>
              <a:t>The argument that you pass into this parameter is a list containing the desired labels, as strings.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4A1BDB91-04A2-46B0-8C3F-319DC9A35F2D}"/>
              </a:ext>
            </a:extLst>
          </p:cNvPr>
          <p:cNvSpPr>
            <a:spLocks noGrp="1" noChangeArrowheads="1"/>
          </p:cNvSpPr>
          <p:nvPr>
            <p:ph type="title"/>
          </p:nvPr>
        </p:nvSpPr>
        <p:spPr/>
        <p:txBody>
          <a:bodyPr/>
          <a:lstStyle/>
          <a:p>
            <a:r>
              <a:rPr lang="en-US" altLang="en-US" dirty="0"/>
              <a:t>Plotting a Pie Chart</a:t>
            </a:r>
            <a:r>
              <a:rPr lang="en-US" altLang="en-US" sz="2000" b="0" dirty="0"/>
              <a:t> (4 of 4)</a:t>
            </a:r>
            <a:endParaRPr lang="en-US" altLang="en-US" sz="2000" dirty="0"/>
          </a:p>
        </p:txBody>
      </p:sp>
      <p:sp>
        <p:nvSpPr>
          <p:cNvPr id="58371" name="Content Placeholder 2">
            <a:extLst>
              <a:ext uri="{FF2B5EF4-FFF2-40B4-BE49-F238E27FC236}">
                <a16:creationId xmlns:a16="http://schemas.microsoft.com/office/drawing/2014/main" id="{038794D8-6F21-4201-B60C-DF7F22F63665}"/>
              </a:ext>
            </a:extLst>
          </p:cNvPr>
          <p:cNvSpPr>
            <a:spLocks noGrp="1" noChangeArrowheads="1"/>
          </p:cNvSpPr>
          <p:nvPr>
            <p:ph idx="1"/>
          </p:nvPr>
        </p:nvSpPr>
        <p:spPr/>
        <p:txBody>
          <a:bodyPr/>
          <a:lstStyle/>
          <a:p>
            <a:pPr>
              <a:buFontTx/>
              <a:buChar char="•"/>
            </a:pPr>
            <a:r>
              <a:rPr lang="en-US" altLang="en-US" dirty="0"/>
              <a:t>Example</a:t>
            </a:r>
          </a:p>
        </p:txBody>
      </p:sp>
      <p:sp>
        <p:nvSpPr>
          <p:cNvPr id="58372" name="TextBox 5">
            <a:extLst>
              <a:ext uri="{FF2B5EF4-FFF2-40B4-BE49-F238E27FC236}">
                <a16:creationId xmlns:a16="http://schemas.microsoft.com/office/drawing/2014/main" id="{03C56B62-9A6B-4139-81AA-9160A620EA25}"/>
              </a:ext>
            </a:extLst>
          </p:cNvPr>
          <p:cNvSpPr txBox="1">
            <a:spLocks noChangeArrowheads="1"/>
          </p:cNvSpPr>
          <p:nvPr/>
        </p:nvSpPr>
        <p:spPr bwMode="auto">
          <a:xfrm>
            <a:off x="571500" y="2122277"/>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0" dirty="0">
                <a:latin typeface="Courier New" panose="02070309020205020404" pitchFamily="49" charset="0"/>
                <a:cs typeface="Calibri" panose="020F0502020204030204" pitchFamily="34" charset="0"/>
              </a:rPr>
              <a:t>sales = [100, 400, 300, 600]</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slice_labels</a:t>
            </a:r>
            <a:r>
              <a:rPr lang="en-US" altLang="en-US" sz="1600" b="0" dirty="0">
                <a:latin typeface="Courier New" panose="02070309020205020404" pitchFamily="49" charset="0"/>
                <a:cs typeface="Calibri" panose="020F0502020204030204" pitchFamily="34" charset="0"/>
              </a:rPr>
              <a:t> = ['1st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'2nd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'3rd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 '4th </a:t>
            </a:r>
            <a:r>
              <a:rPr lang="en-US" altLang="en-US" sz="1600" b="0" dirty="0" err="1">
                <a:latin typeface="Courier New" panose="02070309020205020404" pitchFamily="49" charset="0"/>
                <a:cs typeface="Calibri" panose="020F0502020204030204" pitchFamily="34" charset="0"/>
              </a:rPr>
              <a:t>Qtr</a:t>
            </a:r>
            <a:r>
              <a:rPr lang="en-US" altLang="en-US" sz="1600" b="0" dirty="0">
                <a:latin typeface="Courier New" panose="02070309020205020404" pitchFamily="49" charset="0"/>
                <a:cs typeface="Calibri" panose="020F0502020204030204" pitchFamily="34" charset="0"/>
              </a:rPr>
              <a:t>']</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plt.pie</a:t>
            </a:r>
            <a:r>
              <a:rPr lang="en-US" altLang="en-US" sz="1600" b="0" dirty="0">
                <a:latin typeface="Courier New" panose="02070309020205020404" pitchFamily="49" charset="0"/>
                <a:cs typeface="Calibri" panose="020F0502020204030204" pitchFamily="34" charset="0"/>
              </a:rPr>
              <a:t>(sales, labels=</a:t>
            </a:r>
            <a:r>
              <a:rPr lang="en-US" altLang="en-US" sz="1600" b="0" dirty="0" err="1">
                <a:latin typeface="Courier New" panose="02070309020205020404" pitchFamily="49" charset="0"/>
                <a:cs typeface="Calibri" panose="020F0502020204030204" pitchFamily="34" charset="0"/>
              </a:rPr>
              <a:t>slice_labels</a:t>
            </a:r>
            <a:r>
              <a:rPr lang="en-US" altLang="en-US" sz="1600" b="0" dirty="0">
                <a:latin typeface="Courier New" panose="02070309020205020404" pitchFamily="49" charset="0"/>
                <a:cs typeface="Calibri" panose="020F0502020204030204" pitchFamily="34" charset="0"/>
              </a:rPr>
              <a:t>)</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plt.title</a:t>
            </a:r>
            <a:r>
              <a:rPr lang="en-US" altLang="en-US" sz="1600" b="0" dirty="0">
                <a:latin typeface="Courier New" panose="02070309020205020404" pitchFamily="49" charset="0"/>
                <a:cs typeface="Calibri" panose="020F0502020204030204" pitchFamily="34" charset="0"/>
              </a:rPr>
              <a:t>('Sales by Quarter')</a:t>
            </a:r>
          </a:p>
          <a:p>
            <a:pPr eaLnBrk="1" hangingPunct="1">
              <a:spcBef>
                <a:spcPct val="0"/>
              </a:spcBef>
              <a:buFontTx/>
              <a:buNone/>
            </a:pPr>
            <a:r>
              <a:rPr lang="en-US" altLang="en-US" sz="1600" b="0" dirty="0" err="1">
                <a:latin typeface="Courier New" panose="02070309020205020404" pitchFamily="49" charset="0"/>
                <a:cs typeface="Calibri" panose="020F0502020204030204" pitchFamily="34" charset="0"/>
              </a:rPr>
              <a:t>plt.show</a:t>
            </a:r>
            <a:r>
              <a:rPr lang="en-US" altLang="en-US" sz="1600" b="0" dirty="0">
                <a:latin typeface="Courier New" panose="02070309020205020404" pitchFamily="49" charset="0"/>
                <a:cs typeface="Calibri" panose="020F0502020204030204" pitchFamily="34" charset="0"/>
              </a:rPr>
              <a:t>()</a:t>
            </a:r>
            <a:endParaRPr lang="en-US" altLang="en-US" sz="1600" b="0" dirty="0">
              <a:latin typeface="Courier New" panose="02070309020205020404" pitchFamily="49" charset="0"/>
              <a:cs typeface="Courier New" panose="02070309020205020404" pitchFamily="49" charset="0"/>
            </a:endParaRPr>
          </a:p>
        </p:txBody>
      </p:sp>
      <p:pic>
        <p:nvPicPr>
          <p:cNvPr id="58373" name="Picture 6" descr="The output is a pie chart titled, sales by quarter, with four sectors that are labeled, first quarter, second quarter, third quarter, and fourth quarter, respectively, counter clockwise. ">
            <a:extLst>
              <a:ext uri="{FF2B5EF4-FFF2-40B4-BE49-F238E27FC236}">
                <a16:creationId xmlns:a16="http://schemas.microsoft.com/office/drawing/2014/main" id="{2833EED0-207F-43CE-815B-8E5D9B111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90800" y="3733800"/>
            <a:ext cx="336000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12F022D-E5FC-4ED2-A114-9D0EA8F07530}"/>
              </a:ext>
            </a:extLst>
          </p:cNvPr>
          <p:cNvSpPr>
            <a:spLocks noGrp="1" noChangeArrowheads="1"/>
          </p:cNvSpPr>
          <p:nvPr>
            <p:ph type="title"/>
          </p:nvPr>
        </p:nvSpPr>
        <p:spPr/>
        <p:txBody>
          <a:bodyPr/>
          <a:lstStyle/>
          <a:p>
            <a:r>
              <a:rPr lang="en-US" altLang="en-US" dirty="0"/>
              <a:t>Plotting a Pie Chart</a:t>
            </a:r>
          </a:p>
        </p:txBody>
      </p:sp>
      <p:sp>
        <p:nvSpPr>
          <p:cNvPr id="59395" name="Content Placeholder 2">
            <a:extLst>
              <a:ext uri="{FF2B5EF4-FFF2-40B4-BE49-F238E27FC236}">
                <a16:creationId xmlns:a16="http://schemas.microsoft.com/office/drawing/2014/main" id="{C2BBA970-4C99-4665-B519-B56784E24931}"/>
              </a:ext>
            </a:extLst>
          </p:cNvPr>
          <p:cNvSpPr>
            <a:spLocks noGrp="1" noChangeArrowheads="1"/>
          </p:cNvSpPr>
          <p:nvPr>
            <p:ph idx="1"/>
          </p:nvPr>
        </p:nvSpPr>
        <p:spPr/>
        <p:txBody>
          <a:bodyPr/>
          <a:lstStyle/>
          <a:p>
            <a:pPr>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pie</a:t>
            </a:r>
            <a:r>
              <a:rPr lang="en-US" altLang="en-US" sz="2400" dirty="0"/>
              <a:t> function automatically changes the color of the slices, in the following order:</a:t>
            </a:r>
          </a:p>
          <a:p>
            <a:pPr lvl="1"/>
            <a:r>
              <a:rPr lang="en-US" altLang="en-US" sz="2200" dirty="0"/>
              <a:t>blue, green, red, cyan, magenta, yellow, black, and white. </a:t>
            </a:r>
          </a:p>
          <a:p>
            <a:pPr>
              <a:buFontTx/>
              <a:buChar char="•"/>
            </a:pPr>
            <a:r>
              <a:rPr lang="en-US" altLang="en-US" sz="2400" dirty="0"/>
              <a:t>You can specify a different set of colors, however, by passing a tuple of color codes as an argument to the</a:t>
            </a:r>
            <a:r>
              <a:rPr lang="en-US" altLang="en-US" dirty="0"/>
              <a:t> </a:t>
            </a:r>
            <a:r>
              <a:rPr lang="en-US" altLang="en-US" dirty="0">
                <a:latin typeface="Courier New" panose="02070309020205020404" pitchFamily="49" charset="0"/>
                <a:cs typeface="Courier New" panose="02070309020205020404" pitchFamily="49" charset="0"/>
              </a:rPr>
              <a:t>pie</a:t>
            </a:r>
            <a:r>
              <a:rPr lang="en-US" altLang="en-US" dirty="0"/>
              <a:t> </a:t>
            </a:r>
            <a:r>
              <a:rPr lang="en-US" altLang="en-US" b="1" dirty="0"/>
              <a:t>function’s</a:t>
            </a:r>
            <a:r>
              <a:rPr lang="en-US" altLang="en-US" dirty="0"/>
              <a:t> </a:t>
            </a:r>
            <a:r>
              <a:rPr lang="en-US" altLang="en-US" dirty="0">
                <a:latin typeface="Courier New" panose="02070309020205020404" pitchFamily="49" charset="0"/>
                <a:cs typeface="Courier New" panose="02070309020205020404" pitchFamily="49" charset="0"/>
              </a:rPr>
              <a:t>colors</a:t>
            </a:r>
            <a:r>
              <a:rPr lang="en-US" altLang="en-US" dirty="0"/>
              <a:t> </a:t>
            </a:r>
            <a:r>
              <a:rPr lang="en-US" altLang="en-US" b="1" dirty="0"/>
              <a:t>parameter:</a:t>
            </a:r>
            <a:r>
              <a:rPr lang="en-US" altLang="en-US" dirty="0"/>
              <a:t> </a:t>
            </a:r>
            <a:br>
              <a:rPr lang="en-US" altLang="en-US" sz="2400" dirty="0"/>
            </a:br>
            <a:endParaRPr lang="en-US" altLang="en-US" sz="2400" dirty="0"/>
          </a:p>
          <a:p>
            <a:pPr>
              <a:buFontTx/>
              <a:buChar char="•"/>
            </a:pPr>
            <a:r>
              <a:rPr lang="en-US" altLang="en-US" sz="2400" dirty="0"/>
              <a:t>When this statement executes, the colors of the slices in the resulting pie chart will be red, green, blue, white, and black.</a:t>
            </a:r>
          </a:p>
        </p:txBody>
      </p:sp>
      <p:sp>
        <p:nvSpPr>
          <p:cNvPr id="59396" name="TextBox 3">
            <a:extLst>
              <a:ext uri="{FF2B5EF4-FFF2-40B4-BE49-F238E27FC236}">
                <a16:creationId xmlns:a16="http://schemas.microsoft.com/office/drawing/2014/main" id="{22604ECC-5361-4DAA-8ABF-85F42B5BC0E5}"/>
              </a:ext>
            </a:extLst>
          </p:cNvPr>
          <p:cNvSpPr txBox="1">
            <a:spLocks noChangeArrowheads="1"/>
          </p:cNvSpPr>
          <p:nvPr/>
        </p:nvSpPr>
        <p:spPr bwMode="auto">
          <a:xfrm>
            <a:off x="1066800" y="41910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cs typeface="Calibri" panose="020F0502020204030204" pitchFamily="34" charset="0"/>
              </a:rPr>
              <a:t>plt.pie</a:t>
            </a:r>
            <a:r>
              <a:rPr lang="en-US" altLang="en-US" sz="1800" b="0" dirty="0">
                <a:latin typeface="Courier New" panose="02070309020205020404" pitchFamily="49" charset="0"/>
                <a:cs typeface="Calibri" panose="020F0502020204030204" pitchFamily="34" charset="0"/>
              </a:rPr>
              <a:t>(values, colors=('r', 'g', 'b', 'w', 'k'))</a:t>
            </a:r>
            <a:endParaRPr lang="en-US" altLang="en-US" sz="1800" b="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10474C1-5F52-4C4E-8984-03E393ACB07C}"/>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60419" name="Content Placeholder 2">
            <a:extLst>
              <a:ext uri="{FF2B5EF4-FFF2-40B4-BE49-F238E27FC236}">
                <a16:creationId xmlns:a16="http://schemas.microsoft.com/office/drawing/2014/main" id="{1AAA2389-991E-492B-AC56-37FDA65232FA}"/>
              </a:ext>
            </a:extLst>
          </p:cNvPr>
          <p:cNvSpPr>
            <a:spLocks noGrp="1" noChangeArrowheads="1"/>
          </p:cNvSpPr>
          <p:nvPr>
            <p:ph idx="1"/>
          </p:nvPr>
        </p:nvSpPr>
        <p:spPr>
          <a:xfrm>
            <a:off x="460375" y="1295400"/>
            <a:ext cx="8229600" cy="4876800"/>
          </a:xfrm>
        </p:spPr>
        <p:txBody>
          <a:bodyPr/>
          <a:lstStyle/>
          <a:p>
            <a:pPr eaLnBrk="1" hangingPunct="1">
              <a:buFontTx/>
              <a:buChar char="•"/>
            </a:pPr>
            <a:r>
              <a:rPr lang="en-US" altLang="en-US" dirty="0"/>
              <a:t>This chapter covered:</a:t>
            </a:r>
          </a:p>
          <a:p>
            <a:pPr lvl="1" eaLnBrk="1" hangingPunct="1"/>
            <a:r>
              <a:rPr lang="en-US" altLang="en-US" sz="2200" dirty="0"/>
              <a:t>Lists, including:</a:t>
            </a:r>
          </a:p>
          <a:p>
            <a:pPr lvl="2"/>
            <a:r>
              <a:rPr lang="en-US" altLang="en-US" sz="2000" dirty="0"/>
              <a:t>Repetition and concatenation operators</a:t>
            </a:r>
          </a:p>
          <a:p>
            <a:pPr lvl="2"/>
            <a:r>
              <a:rPr lang="en-US" altLang="en-US" sz="2000" dirty="0"/>
              <a:t>Indexing </a:t>
            </a:r>
          </a:p>
          <a:p>
            <a:pPr lvl="2"/>
            <a:r>
              <a:rPr lang="en-US" altLang="en-US" sz="2000" dirty="0"/>
              <a:t>Techniques for processing lists</a:t>
            </a:r>
          </a:p>
          <a:p>
            <a:pPr lvl="2"/>
            <a:r>
              <a:rPr lang="en-US" altLang="en-US" sz="2000" dirty="0"/>
              <a:t>Slicing and copying lists</a:t>
            </a:r>
          </a:p>
          <a:p>
            <a:pPr lvl="2"/>
            <a:r>
              <a:rPr lang="en-US" altLang="en-US" sz="2000" dirty="0"/>
              <a:t>List methods and built-in functions for lists</a:t>
            </a:r>
          </a:p>
          <a:p>
            <a:pPr lvl="2"/>
            <a:r>
              <a:rPr lang="en-US" altLang="en-US" sz="2000" dirty="0"/>
              <a:t>Two-dimensional lists</a:t>
            </a:r>
          </a:p>
          <a:p>
            <a:pPr lvl="1" eaLnBrk="1" hangingPunct="1"/>
            <a:r>
              <a:rPr lang="en-US" altLang="en-US" sz="2200" dirty="0"/>
              <a:t>Tuples, including:</a:t>
            </a:r>
          </a:p>
          <a:p>
            <a:pPr lvl="2"/>
            <a:r>
              <a:rPr lang="en-US" altLang="en-US" sz="2000" dirty="0"/>
              <a:t>Immutability</a:t>
            </a:r>
          </a:p>
          <a:p>
            <a:pPr lvl="2"/>
            <a:r>
              <a:rPr lang="en-US" altLang="en-US" sz="2000" dirty="0"/>
              <a:t>Difference from and advantages over lists</a:t>
            </a:r>
          </a:p>
          <a:p>
            <a:pPr lvl="1" eaLnBrk="1" hangingPunct="1"/>
            <a:r>
              <a:rPr lang="en-US" altLang="en-US" sz="2200" dirty="0"/>
              <a:t>Plotting charts and graphs with the </a:t>
            </a:r>
            <a:r>
              <a:rPr lang="en-US" altLang="en-US" sz="2200" b="1" dirty="0">
                <a:latin typeface="Courier New" panose="02070309020205020404" pitchFamily="49" charset="0"/>
                <a:cs typeface="Courier New" panose="02070309020205020404" pitchFamily="49" charset="0"/>
              </a:rPr>
              <a:t>matplotlib</a:t>
            </a:r>
            <a:r>
              <a:rPr lang="en-US" altLang="en-US" sz="2200" dirty="0"/>
              <a:t> Package</a:t>
            </a:r>
            <a:endParaRPr lang="he-IL" altLang="en-US" sz="2200" dirty="0"/>
          </a:p>
          <a:p>
            <a:pPr lvl="1" eaLnBrk="1" hangingPunct="1"/>
            <a:endParaRPr lang="he-IL"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0EB5BF5-1C8A-4D2D-944B-5B5327916C67}"/>
              </a:ext>
            </a:extLst>
          </p:cNvPr>
          <p:cNvSpPr>
            <a:spLocks noGrp="1" noChangeArrowheads="1"/>
          </p:cNvSpPr>
          <p:nvPr>
            <p:ph type="title"/>
          </p:nvPr>
        </p:nvSpPr>
        <p:spPr>
          <a:xfrm>
            <a:off x="457200" y="228600"/>
            <a:ext cx="8229600" cy="685800"/>
          </a:xfrm>
        </p:spPr>
        <p:txBody>
          <a:bodyPr/>
          <a:lstStyle/>
          <a:p>
            <a:r>
              <a:rPr lang="en-US" altLang="en-US" dirty="0"/>
              <a:t>Introduction to Lists</a:t>
            </a:r>
            <a:r>
              <a:rPr lang="en-US" altLang="en-US" sz="2000" b="0" dirty="0"/>
              <a:t> (2 of 2)</a:t>
            </a:r>
            <a:endParaRPr lang="en-US" altLang="en-US" sz="2000" dirty="0"/>
          </a:p>
        </p:txBody>
      </p:sp>
      <p:sp>
        <p:nvSpPr>
          <p:cNvPr id="3" name="Rectangle 2">
            <a:extLst>
              <a:ext uri="{FF2B5EF4-FFF2-40B4-BE49-F238E27FC236}">
                <a16:creationId xmlns:a16="http://schemas.microsoft.com/office/drawing/2014/main" id="{BE8BBDE7-6A74-4EDE-9B86-C650F1B377F5}"/>
              </a:ext>
            </a:extLst>
          </p:cNvPr>
          <p:cNvSpPr/>
          <p:nvPr/>
        </p:nvSpPr>
        <p:spPr>
          <a:xfrm>
            <a:off x="394356" y="2508690"/>
            <a:ext cx="258917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7-1 </a:t>
            </a:r>
            <a:r>
              <a:rPr lang="en-US" sz="1300" dirty="0">
                <a:latin typeface="Verdana" panose="020B0604030504040204" pitchFamily="34" charset="0"/>
                <a:ea typeface="Verdana" panose="020B0604030504040204" pitchFamily="34" charset="0"/>
              </a:rPr>
              <a:t>A list of integers</a:t>
            </a:r>
            <a:endParaRPr lang="en-AU" sz="1300" dirty="0">
              <a:latin typeface="Verdana" panose="020B0604030504040204" pitchFamily="34" charset="0"/>
              <a:ea typeface="Verdana" panose="020B0604030504040204" pitchFamily="34" charset="0"/>
            </a:endParaRPr>
          </a:p>
        </p:txBody>
      </p:sp>
      <p:pic>
        <p:nvPicPr>
          <p:cNvPr id="8195" name="Picture 3" descr="A list of even numbers is depicted as a 1 by 5 array in which the following elements are entered in each of the cells. 2, 4, 6, 8, and 10. An arrow from even underscore numbers points to the first element of the list.">
            <a:extLst>
              <a:ext uri="{FF2B5EF4-FFF2-40B4-BE49-F238E27FC236}">
                <a16:creationId xmlns:a16="http://schemas.microsoft.com/office/drawing/2014/main" id="{F02814D7-C843-4CFA-9E82-34F4F302997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453013" y="1527240"/>
            <a:ext cx="8229600" cy="741234"/>
          </a:xfrm>
        </p:spPr>
      </p:pic>
      <p:sp>
        <p:nvSpPr>
          <p:cNvPr id="8" name="Rectangle 7">
            <a:extLst>
              <a:ext uri="{FF2B5EF4-FFF2-40B4-BE49-F238E27FC236}">
                <a16:creationId xmlns:a16="http://schemas.microsoft.com/office/drawing/2014/main" id="{2A4068D1-8066-4442-A67D-84C23848CF73}"/>
              </a:ext>
            </a:extLst>
          </p:cNvPr>
          <p:cNvSpPr/>
          <p:nvPr/>
        </p:nvSpPr>
        <p:spPr>
          <a:xfrm>
            <a:off x="418640" y="4043707"/>
            <a:ext cx="2476960"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7-2 </a:t>
            </a:r>
            <a:r>
              <a:rPr lang="en-US" sz="1300" dirty="0">
                <a:latin typeface="Verdana" panose="020B0604030504040204" pitchFamily="34" charset="0"/>
                <a:ea typeface="Verdana" panose="020B0604030504040204" pitchFamily="34" charset="0"/>
              </a:rPr>
              <a:t>A list of strings</a:t>
            </a:r>
            <a:endParaRPr lang="en-AU" sz="1300" dirty="0">
              <a:latin typeface="Verdana" panose="020B0604030504040204" pitchFamily="34" charset="0"/>
              <a:ea typeface="Verdana" panose="020B0604030504040204" pitchFamily="34" charset="0"/>
            </a:endParaRPr>
          </a:p>
        </p:txBody>
      </p:sp>
      <p:pic>
        <p:nvPicPr>
          <p:cNvPr id="8196" name="Picture 4" descr="A list of names is depicted as a 1 by 5 array in which the following elements are entered in each of the cells. Molly, Steven, Will, Alicia, and Adriana. An arrow from names points to the first element of the list.">
            <a:extLst>
              <a:ext uri="{FF2B5EF4-FFF2-40B4-BE49-F238E27FC236}">
                <a16:creationId xmlns:a16="http://schemas.microsoft.com/office/drawing/2014/main" id="{983766A6-46CF-4B76-A661-044751687A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457200" y="3133278"/>
            <a:ext cx="8229600" cy="5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a:extLst>
              <a:ext uri="{FF2B5EF4-FFF2-40B4-BE49-F238E27FC236}">
                <a16:creationId xmlns:a16="http://schemas.microsoft.com/office/drawing/2014/main" id="{F7EBD708-37C9-4957-A981-9C922AAD7BE0}"/>
              </a:ext>
            </a:extLst>
          </p:cNvPr>
          <p:cNvSpPr>
            <a:spLocks noGrp="1"/>
          </p:cNvSpPr>
          <p:nvPr>
            <p:ph type="body" sz="quarter" idx="13"/>
          </p:nvPr>
        </p:nvSpPr>
        <p:spPr>
          <a:xfrm>
            <a:off x="457200" y="5932542"/>
            <a:ext cx="8229600" cy="352473"/>
          </a:xfrm>
        </p:spPr>
        <p:txBody>
          <a:bodyPr/>
          <a:lstStyle/>
          <a:p>
            <a:r>
              <a:rPr lang="en-US" b="1" dirty="0"/>
              <a:t>Figure 7-3 </a:t>
            </a:r>
            <a:r>
              <a:rPr lang="en-US" dirty="0"/>
              <a:t>A list holding different types</a:t>
            </a:r>
            <a:endParaRPr lang="en-AU" dirty="0"/>
          </a:p>
        </p:txBody>
      </p:sp>
      <p:pic>
        <p:nvPicPr>
          <p:cNvPr id="8197" name="Picture 5" descr="A list is depicted as a 1 by 5 array in which the following elements are entered in each of the cells. Alicia, 27, and 1550.87. An arrow from info points to the first element of the list.">
            <a:extLst>
              <a:ext uri="{FF2B5EF4-FFF2-40B4-BE49-F238E27FC236}">
                <a16:creationId xmlns:a16="http://schemas.microsoft.com/office/drawing/2014/main" id="{BB603E89-E049-4131-B9FC-34A771BD61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453013" y="4755324"/>
            <a:ext cx="8229600" cy="80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7DB3D93-1062-42BC-AE21-C2A5F842F5A5}"/>
              </a:ext>
            </a:extLst>
          </p:cNvPr>
          <p:cNvSpPr>
            <a:spLocks noGrp="1" noChangeArrowheads="1"/>
          </p:cNvSpPr>
          <p:nvPr>
            <p:ph type="title"/>
          </p:nvPr>
        </p:nvSpPr>
        <p:spPr/>
        <p:txBody>
          <a:bodyPr/>
          <a:lstStyle/>
          <a:p>
            <a:r>
              <a:rPr lang="en-US" altLang="en-US" dirty="0"/>
              <a:t>The Repetition Operator and Iterating over a List</a:t>
            </a:r>
          </a:p>
        </p:txBody>
      </p:sp>
      <p:sp>
        <p:nvSpPr>
          <p:cNvPr id="9219" name="Content Placeholder 2">
            <a:extLst>
              <a:ext uri="{FF2B5EF4-FFF2-40B4-BE49-F238E27FC236}">
                <a16:creationId xmlns:a16="http://schemas.microsoft.com/office/drawing/2014/main" id="{BEE5991F-F4AF-4D16-9549-B41602772FE7}"/>
              </a:ext>
            </a:extLst>
          </p:cNvPr>
          <p:cNvSpPr>
            <a:spLocks noGrp="1" noChangeArrowheads="1"/>
          </p:cNvSpPr>
          <p:nvPr>
            <p:ph idx="1"/>
          </p:nvPr>
        </p:nvSpPr>
        <p:spPr/>
        <p:txBody>
          <a:bodyPr/>
          <a:lstStyle/>
          <a:p>
            <a:pPr>
              <a:buFontTx/>
              <a:buChar char="•"/>
            </a:pPr>
            <a:r>
              <a:rPr lang="en-US" altLang="en-US" u="sng" dirty="0"/>
              <a:t>Repetition operator</a:t>
            </a:r>
            <a:r>
              <a:rPr lang="en-US" altLang="en-US" dirty="0"/>
              <a:t>: makes multiple copies of a list and joins them together</a:t>
            </a:r>
          </a:p>
          <a:p>
            <a:pPr lvl="1"/>
            <a:r>
              <a:rPr lang="en-US" altLang="en-US" sz="2400" dirty="0"/>
              <a:t>The </a:t>
            </a:r>
            <a:r>
              <a:rPr lang="en-US" altLang="en-US" sz="2400" b="1" dirty="0">
                <a:latin typeface="Courier New" panose="02070309020205020404" pitchFamily="49" charset="0"/>
                <a:cs typeface="Courier New" panose="02070309020205020404" pitchFamily="49" charset="0"/>
              </a:rPr>
              <a:t>*</a:t>
            </a:r>
            <a:r>
              <a:rPr lang="en-US" altLang="en-US" sz="2400" dirty="0"/>
              <a:t> symbol is a repetition operator when applied to a sequence and an integer</a:t>
            </a:r>
          </a:p>
          <a:p>
            <a:pPr lvl="2"/>
            <a:r>
              <a:rPr lang="en-US" altLang="en-US" sz="2000" dirty="0"/>
              <a:t>Sequence is left operand, number is right</a:t>
            </a:r>
          </a:p>
          <a:p>
            <a:pPr lvl="1"/>
            <a:r>
              <a:rPr lang="en-US" altLang="en-US" sz="2400" dirty="0"/>
              <a:t>General 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n</a:t>
            </a:r>
          </a:p>
          <a:p>
            <a:pPr>
              <a:buFontTx/>
              <a:buChar char="•"/>
            </a:pPr>
            <a:r>
              <a:rPr lang="en-US" altLang="en-US" dirty="0">
                <a:cs typeface="Courier New" panose="02070309020205020404" pitchFamily="49" charset="0"/>
              </a:rPr>
              <a:t>You can iterate over a list using a </a:t>
            </a:r>
            <a:r>
              <a:rPr lang="en-US" altLang="en-US" dirty="0">
                <a:latin typeface="Courier New" panose="02070309020205020404" pitchFamily="49" charset="0"/>
                <a:cs typeface="Courier New" panose="02070309020205020404" pitchFamily="49" charset="0"/>
              </a:rPr>
              <a:t>for </a:t>
            </a:r>
            <a:r>
              <a:rPr lang="en-US" altLang="en-US" dirty="0">
                <a:cs typeface="Courier New" panose="02070309020205020404" pitchFamily="49" charset="0"/>
              </a:rPr>
              <a:t>loop</a:t>
            </a:r>
          </a:p>
          <a:p>
            <a:pPr lvl="1"/>
            <a:r>
              <a:rPr lang="en-US" altLang="en-US" sz="2400" dirty="0">
                <a:cs typeface="Courier New" panose="02070309020205020404" pitchFamily="49" charset="0"/>
              </a:rPr>
              <a:t>Format: </a:t>
            </a:r>
            <a:r>
              <a:rPr lang="en-US" altLang="en-US" sz="2400" dirty="0">
                <a:latin typeface="Courier New" panose="02070309020205020404" pitchFamily="49" charset="0"/>
                <a:cs typeface="Courier New" panose="02070309020205020404" pitchFamily="49" charset="0"/>
              </a:rPr>
              <a:t>for </a:t>
            </a:r>
            <a:r>
              <a:rPr lang="en-US" altLang="en-US" sz="2400" i="1" dirty="0">
                <a:latin typeface="Courier New" panose="02070309020205020404" pitchFamily="49" charset="0"/>
                <a:cs typeface="Courier New" panose="02070309020205020404" pitchFamily="49" charset="0"/>
              </a:rPr>
              <a:t>x</a:t>
            </a:r>
            <a:r>
              <a:rPr lang="en-US" altLang="en-US" sz="2400" dirty="0">
                <a:latin typeface="Courier New" panose="02070309020205020404" pitchFamily="49" charset="0"/>
                <a:cs typeface="Courier New" panose="02070309020205020404" pitchFamily="49" charset="0"/>
              </a:rPr>
              <a:t> in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a:t>
            </a:r>
          </a:p>
          <a:p>
            <a:pPr>
              <a:buFontTx/>
              <a:buChar char="•"/>
            </a:pPr>
            <a:endParaRPr lang="en-US"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B2422B6-32B2-46DE-B362-DDE23A6FB6E7}"/>
              </a:ext>
            </a:extLst>
          </p:cNvPr>
          <p:cNvSpPr>
            <a:spLocks noGrp="1" noChangeArrowheads="1"/>
          </p:cNvSpPr>
          <p:nvPr>
            <p:ph type="title"/>
          </p:nvPr>
        </p:nvSpPr>
        <p:spPr/>
        <p:txBody>
          <a:bodyPr/>
          <a:lstStyle/>
          <a:p>
            <a:r>
              <a:rPr lang="en-US" altLang="en-US"/>
              <a:t>Indexing</a:t>
            </a:r>
          </a:p>
        </p:txBody>
      </p:sp>
      <p:sp>
        <p:nvSpPr>
          <p:cNvPr id="10243" name="Content Placeholder 2">
            <a:extLst>
              <a:ext uri="{FF2B5EF4-FFF2-40B4-BE49-F238E27FC236}">
                <a16:creationId xmlns:a16="http://schemas.microsoft.com/office/drawing/2014/main" id="{C3F47927-CB5E-4418-BF0D-D8410FE735A9}"/>
              </a:ext>
            </a:extLst>
          </p:cNvPr>
          <p:cNvSpPr>
            <a:spLocks noGrp="1" noChangeArrowheads="1"/>
          </p:cNvSpPr>
          <p:nvPr>
            <p:ph idx="1"/>
          </p:nvPr>
        </p:nvSpPr>
        <p:spPr/>
        <p:txBody>
          <a:bodyPr/>
          <a:lstStyle/>
          <a:p>
            <a:pPr>
              <a:buFontTx/>
              <a:buChar char="•"/>
            </a:pPr>
            <a:r>
              <a:rPr lang="en-US" altLang="en-US" u="sng" dirty="0"/>
              <a:t>Index</a:t>
            </a:r>
            <a:r>
              <a:rPr lang="en-US" altLang="en-US" dirty="0"/>
              <a:t>: a number specifying the position of an element in a list</a:t>
            </a:r>
          </a:p>
          <a:p>
            <a:pPr lvl="1"/>
            <a:r>
              <a:rPr lang="en-US" altLang="en-US" dirty="0"/>
              <a:t>Enables access to individual element in list</a:t>
            </a:r>
          </a:p>
          <a:p>
            <a:pPr lvl="1"/>
            <a:r>
              <a:rPr lang="en-US" altLang="en-US" dirty="0"/>
              <a:t>Index of first element in the list is 0, second element is 1, and </a:t>
            </a:r>
            <a:r>
              <a:rPr lang="en-US" altLang="en-US" dirty="0" err="1"/>
              <a:t>n’th</a:t>
            </a:r>
            <a:r>
              <a:rPr lang="en-US" altLang="en-US" dirty="0"/>
              <a:t> element is n-1</a:t>
            </a:r>
          </a:p>
          <a:p>
            <a:pPr lvl="1"/>
            <a:r>
              <a:rPr lang="en-US" altLang="en-US" dirty="0"/>
              <a:t>Negative indexes identify positions relative to the end of the list</a:t>
            </a:r>
          </a:p>
          <a:p>
            <a:pPr lvl="2"/>
            <a:r>
              <a:rPr lang="en-US" altLang="en-US" dirty="0"/>
              <a:t>The index -1 identifies the last element, -2 identifies the next to last element, etc.</a:t>
            </a:r>
          </a:p>
          <a:p>
            <a:pPr>
              <a:buFontTx/>
              <a:buChar cha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EFF4D09-1222-4630-8E65-0245BD4463E7}"/>
              </a:ext>
            </a:extLst>
          </p:cNvPr>
          <p:cNvSpPr>
            <a:spLocks noGrp="1" noChangeArrowheads="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len</a:t>
            </a:r>
            <a:r>
              <a:rPr lang="en-US" altLang="en-US" dirty="0"/>
              <a:t> function</a:t>
            </a:r>
          </a:p>
        </p:txBody>
      </p:sp>
      <p:sp>
        <p:nvSpPr>
          <p:cNvPr id="11267" name="Content Placeholder 2">
            <a:extLst>
              <a:ext uri="{FF2B5EF4-FFF2-40B4-BE49-F238E27FC236}">
                <a16:creationId xmlns:a16="http://schemas.microsoft.com/office/drawing/2014/main" id="{9553133F-96D4-465A-B896-FF48159D1DDB}"/>
              </a:ext>
            </a:extLst>
          </p:cNvPr>
          <p:cNvSpPr>
            <a:spLocks noGrp="1" noChangeArrowheads="1"/>
          </p:cNvSpPr>
          <p:nvPr>
            <p:ph idx="1"/>
          </p:nvPr>
        </p:nvSpPr>
        <p:spPr/>
        <p:txBody>
          <a:bodyPr/>
          <a:lstStyle/>
          <a:p>
            <a:pPr eaLnBrk="1" hangingPunct="1">
              <a:buFontTx/>
              <a:buChar char="•"/>
            </a:pPr>
            <a:r>
              <a:rPr lang="en-US" altLang="en-US" dirty="0"/>
              <a:t>An </a:t>
            </a:r>
            <a:r>
              <a:rPr lang="en-US" altLang="en-US" dirty="0" err="1">
                <a:latin typeface="Courier New" panose="02070309020205020404" pitchFamily="49" charset="0"/>
                <a:cs typeface="Courier New" panose="02070309020205020404" pitchFamily="49" charset="0"/>
              </a:rPr>
              <a:t>IndexError</a:t>
            </a:r>
            <a:r>
              <a:rPr lang="en-US" altLang="en-US" dirty="0"/>
              <a:t> exception is raised if an invalid index is used</a:t>
            </a:r>
          </a:p>
          <a:p>
            <a:pPr eaLnBrk="1" hangingPunct="1">
              <a:buFontTx/>
              <a:buChar char="•"/>
            </a:pPr>
            <a:r>
              <a:rPr lang="en-US" altLang="en-US" u="sng" dirty="0" err="1">
                <a:latin typeface="Courier New" panose="02070309020205020404" pitchFamily="49" charset="0"/>
                <a:cs typeface="Courier New" panose="02070309020205020404" pitchFamily="49" charset="0"/>
              </a:rPr>
              <a:t>len</a:t>
            </a:r>
            <a:r>
              <a:rPr lang="en-US" altLang="en-US" u="sng" dirty="0">
                <a:cs typeface="Courier New" panose="02070309020205020404" pitchFamily="49" charset="0"/>
              </a:rPr>
              <a:t> function</a:t>
            </a:r>
            <a:r>
              <a:rPr lang="en-US" altLang="en-US" dirty="0">
                <a:cs typeface="Courier New" panose="02070309020205020404" pitchFamily="49" charset="0"/>
              </a:rPr>
              <a:t>: returns the length of a sequence such as a list</a:t>
            </a:r>
          </a:p>
          <a:p>
            <a:pPr lvl="1" eaLnBrk="1" hangingPunct="1"/>
            <a:r>
              <a:rPr lang="en-US" altLang="en-US" sz="2400" dirty="0">
                <a:cs typeface="Courier New" panose="02070309020205020404" pitchFamily="49" charset="0"/>
              </a:rPr>
              <a:t>Example: </a:t>
            </a:r>
            <a:r>
              <a:rPr lang="en-US" altLang="en-US" sz="2400" i="1" dirty="0">
                <a:latin typeface="Courier New" panose="02070309020205020404" pitchFamily="49" charset="0"/>
                <a:cs typeface="Courier New" panose="02070309020205020404" pitchFamily="49" charset="0"/>
              </a:rPr>
              <a:t>size</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a:t>
            </a:r>
            <a:r>
              <a:rPr lang="en-US" altLang="en-US" sz="2400" i="1"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a:t>
            </a:r>
          </a:p>
          <a:p>
            <a:pPr lvl="1" eaLnBrk="1" hangingPunct="1"/>
            <a:r>
              <a:rPr lang="en-US" altLang="en-US" sz="2400" dirty="0">
                <a:cs typeface="Courier New" panose="02070309020205020404" pitchFamily="49" charset="0"/>
              </a:rPr>
              <a:t>Returns the number of elements in the list, so the index of last element is </a:t>
            </a:r>
            <a:r>
              <a:rPr lang="en-US" altLang="en-US" sz="2400" dirty="0" err="1">
                <a:latin typeface="Courier New" panose="02070309020205020404" pitchFamily="49" charset="0"/>
                <a:cs typeface="Courier New" panose="02070309020205020404" pitchFamily="49" charset="0"/>
              </a:rPr>
              <a:t>len</a:t>
            </a:r>
            <a:r>
              <a:rPr lang="en-US" altLang="en-US" sz="2400" dirty="0">
                <a:latin typeface="Courier New" panose="02070309020205020404" pitchFamily="49" charset="0"/>
                <a:cs typeface="Courier New" panose="02070309020205020404" pitchFamily="49" charset="0"/>
              </a:rPr>
              <a:t>(list)-1</a:t>
            </a:r>
          </a:p>
          <a:p>
            <a:pPr lvl="1" eaLnBrk="1" hangingPunct="1"/>
            <a:r>
              <a:rPr lang="en-US" altLang="en-US" sz="2400" dirty="0">
                <a:cs typeface="Courier New" panose="02070309020205020404" pitchFamily="49" charset="0"/>
              </a:rPr>
              <a:t>Can be used to prevent an </a:t>
            </a:r>
            <a:r>
              <a:rPr lang="en-US" altLang="en-US" sz="2400" dirty="0" err="1">
                <a:latin typeface="Courier New" panose="02070309020205020404" pitchFamily="49" charset="0"/>
                <a:cs typeface="Courier New" panose="02070309020205020404" pitchFamily="49" charset="0"/>
              </a:rPr>
              <a:t>IndexError</a:t>
            </a:r>
            <a:r>
              <a:rPr lang="en-US" altLang="en-US" sz="2400" dirty="0">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exception when iterating over a list with a loop</a:t>
            </a:r>
          </a:p>
          <a:p>
            <a:pPr>
              <a:buFontTx/>
              <a:buChar char="•"/>
            </a:pPr>
            <a:endParaRPr lang="en-US" altLang="en-US" sz="2800"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8532</TotalTime>
  <Words>3303</Words>
  <Application>Microsoft Office PowerPoint</Application>
  <PresentationFormat>On-screen Show (4:3)</PresentationFormat>
  <Paragraphs>370</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Consolas</vt:lpstr>
      <vt:lpstr>Courier New</vt:lpstr>
      <vt:lpstr>Times New Roman</vt:lpstr>
      <vt:lpstr>Verdana</vt:lpstr>
      <vt:lpstr>Wingdings</vt:lpstr>
      <vt:lpstr>508 Lecture</vt:lpstr>
      <vt:lpstr>Starting out with Python</vt:lpstr>
      <vt:lpstr>Topics (1 of 2)</vt:lpstr>
      <vt:lpstr>Topics (2 of 2)</vt:lpstr>
      <vt:lpstr>Sequences</vt:lpstr>
      <vt:lpstr>Introduction to Lists (1 of 2)</vt:lpstr>
      <vt:lpstr>Introduction to Lists (2 of 2)</vt:lpstr>
      <vt:lpstr>The Repetition Operator and Iterating over a List</vt:lpstr>
      <vt:lpstr>Indexing</vt:lpstr>
      <vt:lpstr>The len function</vt:lpstr>
      <vt:lpstr>Lists Are Mutable</vt:lpstr>
      <vt:lpstr>Concatenating Lists</vt:lpstr>
      <vt:lpstr>List Slicing</vt:lpstr>
      <vt:lpstr>Finding Items in Lists with the in Operator</vt:lpstr>
      <vt:lpstr>List Methods and Useful Built-in Functions (1 of 4)</vt:lpstr>
      <vt:lpstr>List Methods and Useful Built-in Functions (2 of 4)</vt:lpstr>
      <vt:lpstr>List Methods and Useful Built-in Functions (3 of 4)</vt:lpstr>
      <vt:lpstr>List Methods and Useful Built-in Functions (4 of 4)</vt:lpstr>
      <vt:lpstr>Copying Lists (1 of 2)</vt:lpstr>
      <vt:lpstr>Copying Lists (2 of 2)</vt:lpstr>
      <vt:lpstr>Processing Lists (1 of 2)</vt:lpstr>
      <vt:lpstr>Processing Lists (2 of 2)</vt:lpstr>
      <vt:lpstr>List Comprehensions (1 of 7)</vt:lpstr>
      <vt:lpstr>List Comprehensions (2 of 7)</vt:lpstr>
      <vt:lpstr>List Comprehensions (3 of 7)</vt:lpstr>
      <vt:lpstr>List Comprehensions (4 of 7)</vt:lpstr>
      <vt:lpstr>List Comprehensions (5 of 7)</vt:lpstr>
      <vt:lpstr>List Comprehensions (6 of 7)</vt:lpstr>
      <vt:lpstr>List Comprehensions (7 of 7)</vt:lpstr>
      <vt:lpstr>Two-Dimensional Lists (1 of 3)</vt:lpstr>
      <vt:lpstr>Two-Dimensional Lists (2 of 3)</vt:lpstr>
      <vt:lpstr>Two-Dimensional Lists (3 of 3)</vt:lpstr>
      <vt:lpstr>Tuples (1 of 3)</vt:lpstr>
      <vt:lpstr>Tuples (2 of 3)</vt:lpstr>
      <vt:lpstr>Tuples (3 of 3)</vt:lpstr>
      <vt:lpstr>Plotting Data with matplotlib (1 of 4)</vt:lpstr>
      <vt:lpstr>Plotting Data with matplotlib (2 of 4)</vt:lpstr>
      <vt:lpstr>Plotting Data with matplotlib (3 of 4)</vt:lpstr>
      <vt:lpstr>Plotting Data with matplotlib (4 of 4)</vt:lpstr>
      <vt:lpstr>Plotting a Line Graph with the plot Function (1 of 4)</vt:lpstr>
      <vt:lpstr>Plotting a Line Graph with the plot Function (2 of 4)</vt:lpstr>
      <vt:lpstr>Plotting a Line Graph with the plot Function (3 of 4)</vt:lpstr>
      <vt:lpstr>Plotting a Line Graph with the plot Function (4 of 4)</vt:lpstr>
      <vt:lpstr>Program 7-20</vt:lpstr>
      <vt:lpstr>Program 7-24</vt:lpstr>
      <vt:lpstr>Output of Program 7-24</vt:lpstr>
      <vt:lpstr>Plotting a Bar Chart (1 of 6)</vt:lpstr>
      <vt:lpstr>Plotting a Bar Chart (2 of 6)</vt:lpstr>
      <vt:lpstr>Plotting a Bar Chart (3 of 6)</vt:lpstr>
      <vt:lpstr>Plotting a Bar Chart (4 of 6)</vt:lpstr>
      <vt:lpstr>Plotting a Bar Chart (5 of 6)</vt:lpstr>
      <vt:lpstr>Plotting a Bar Chart (6 of 6)</vt:lpstr>
      <vt:lpstr>Plotting a Pie Chart (1 of 4)</vt:lpstr>
      <vt:lpstr>Plotting a Pie Chart (2 of 4)</vt:lpstr>
      <vt:lpstr>Plotting a Pie Chart (3 of 4)</vt:lpstr>
      <vt:lpstr>Plotting a Pie Chart (4 of 4)</vt:lpstr>
      <vt:lpstr>Plotting a Pie Chart</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655</cp:revision>
  <dcterms:created xsi:type="dcterms:W3CDTF">2014-07-14T20:04:21Z</dcterms:created>
  <dcterms:modified xsi:type="dcterms:W3CDTF">2020-04-14T08:13:50Z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