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0" r:id="rId2"/>
    <p:sldId id="257" r:id="rId3"/>
    <p:sldId id="287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44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40" r:id="rId32"/>
    <p:sldId id="341" r:id="rId33"/>
    <p:sldId id="342" r:id="rId34"/>
    <p:sldId id="343" r:id="rId35"/>
    <p:sldId id="309" r:id="rId36"/>
    <p:sldId id="310" r:id="rId37"/>
    <p:sldId id="311" r:id="rId38"/>
    <p:sldId id="285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5" d="100"/>
          <a:sy n="95" d="100"/>
        </p:scale>
        <p:origin x="1956" y="10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Dictionaries and 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FFA606-88E9-446B-B550-7BF5BD246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(2 of 5)</a:t>
            </a:r>
            <a:endParaRPr lang="en-US" altLang="en-US" sz="2000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CB29717-9F79-424B-9073-C5EE9CB42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 dirty="0"/>
              <a:t> method</a:t>
            </a:r>
            <a:r>
              <a:rPr lang="en-US" altLang="en-US" dirty="0"/>
              <a:t>: returns all the dictionaries keys and associated values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Returned as a </a:t>
            </a:r>
            <a:r>
              <a:rPr lang="en-US" altLang="en-US" i="1" dirty="0"/>
              <a:t>dictionary view</a:t>
            </a:r>
          </a:p>
          <a:p>
            <a:pPr lvl="2"/>
            <a:r>
              <a:rPr lang="en-US" altLang="en-US" dirty="0"/>
              <a:t>Each element in dictionary view is a tuple which contains a key and its associated value</a:t>
            </a:r>
          </a:p>
          <a:p>
            <a:pPr lvl="2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iterate over the tuples in the sequence</a:t>
            </a:r>
          </a:p>
          <a:p>
            <a:pPr lvl="3"/>
            <a:r>
              <a:rPr lang="en-US" altLang="en-US" dirty="0"/>
              <a:t>Can use a variable which receives a tuple, or can use two variables which receive key and value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4F9A055-2D7A-4B72-A84F-6C494961E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(3 of 5)</a:t>
            </a:r>
            <a:endParaRPr lang="en-US" altLang="en-US" sz="2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6AE5552-39E6-44BB-BD4B-84870FF90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altLang="en-US" u="sng" dirty="0"/>
              <a:t> method</a:t>
            </a:r>
            <a:r>
              <a:rPr lang="en-US" altLang="en-US" dirty="0"/>
              <a:t>: returns all the dictionaries keys as a sequence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.keys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u="sng" dirty="0"/>
              <a:t> method</a:t>
            </a:r>
            <a:r>
              <a:rPr lang="en-US" altLang="en-US" dirty="0"/>
              <a:t>: returns value associated with specified key and removes that key-value pair from the dictionary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cs typeface="Courier New" panose="02070309020205020404" pitchFamily="49" charset="0"/>
              </a:rPr>
              <a:t> is returned 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cs typeface="Courier New" panose="02070309020205020404" pitchFamily="49" charset="0"/>
              </a:rPr>
              <a:t> is not found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B0ECE14-7C72-47D5-98B8-2681D79A4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(4 of 5)</a:t>
            </a:r>
            <a:endParaRPr lang="en-US" altLang="en-US" sz="2000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FF94AB7-8A4B-4AAD-93D1-CE8A806A2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altLang="en-US" u="sng" dirty="0"/>
              <a:t> method</a:t>
            </a:r>
            <a:r>
              <a:rPr lang="en-US" altLang="en-US" dirty="0"/>
              <a:t>: Returns, as a tuple, the key-value pair that was last added to the dictionary. The method also removes the key-value pair from the dictionary.</a:t>
            </a:r>
          </a:p>
          <a:p>
            <a:pPr lvl="1"/>
            <a:r>
              <a:rPr lang="en-US" altLang="en-US" sz="2400" dirty="0"/>
              <a:t>Format: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.popitem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Key-value pair returned as a tuple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u="sng" dirty="0">
                <a:cs typeface="Courier New" panose="02070309020205020404" pitchFamily="49" charset="0"/>
              </a:rPr>
              <a:t> </a:t>
            </a:r>
            <a:r>
              <a:rPr lang="en-US" altLang="en-US" u="sng" dirty="0"/>
              <a:t>method</a:t>
            </a:r>
            <a:r>
              <a:rPr lang="en-US" altLang="en-US" dirty="0"/>
              <a:t>: returns all the dictionaries values as a sequence</a:t>
            </a:r>
          </a:p>
          <a:p>
            <a:pPr lvl="1"/>
            <a:r>
              <a:rPr lang="en-US" altLang="en-US" sz="2400" dirty="0"/>
              <a:t>Format: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2400" dirty="0"/>
              <a:t>Use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 to iterate over the values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275-A353-4472-A568-339CA68B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(5 of 5)</a:t>
            </a:r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1D68E-4545-4FC3-A482-ACBC9986BEF9}"/>
              </a:ext>
            </a:extLst>
          </p:cNvPr>
          <p:cNvSpPr/>
          <p:nvPr/>
        </p:nvSpPr>
        <p:spPr>
          <a:xfrm>
            <a:off x="381000" y="1828800"/>
            <a:ext cx="3511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9-1 </a:t>
            </a:r>
            <a:r>
              <a:rPr lang="en-US" sz="1400" dirty="0">
                <a:latin typeface="+mj-lt"/>
              </a:rPr>
              <a:t>Some of the dictionary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89D6AE-2BC9-47E2-AE40-E4C015CF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1481"/>
              </p:ext>
            </p:extLst>
          </p:nvPr>
        </p:nvGraphicFramePr>
        <p:xfrm>
          <a:off x="463062" y="2362200"/>
          <a:ext cx="82296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2110008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30318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Clear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Clears the contents of a dictionary.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1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 the value associated with a specified key. If the key is not found, the method does not raise an exception. Instead, it returns a default value.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13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items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keys in a dictionary and their associated values as a sequence of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0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keys in a dictionary as a sequence of 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9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value associated with a specified key and removes that key-value pair from the dictionary. If the key is not found, the method returns a default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7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popitem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Returns, as a tuple, the key-value pair that was last added to the dictionary. The method also removes the key-value pair from the dictionary.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1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values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values in the dictionary as a sequence of tuples.</a:t>
                      </a:r>
                      <a:endParaRPr lang="en-AU" sz="13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6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3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02F7627-182F-4E49-BA66-0825D4057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B7DC-737F-4E02-8241-11D6D7DE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comprehension: an expression that reads a sequence of input elements and uses those input elements to produce a dictionary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2667DCC-E00A-4CD6-A35D-FA426B4CE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(2 of 6)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9B49633-3F07-49CA-96DA-6EE66DCE1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Example: create a dictionary in which the keys are the integers 1 through 4 and the values are the squares of the keys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D2EE30D6-95D5-46A9-8D3F-37A926F2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743" y="2529636"/>
            <a:ext cx="62626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numbers = [1, 2, 3, 4]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{}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item in numbers: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squares[item] = item**2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{1: 1, 2: 4, 3: 9, 4: 16}</a:t>
            </a:r>
          </a:p>
          <a:p>
            <a:pPr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5605" name="TextBox 2">
            <a:extLst>
              <a:ext uri="{FF2B5EF4-FFF2-40B4-BE49-F238E27FC236}">
                <a16:creationId xmlns:a16="http://schemas.microsoft.com/office/drawing/2014/main" id="{4D7F17D6-D001-426A-951B-2321682F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735513"/>
            <a:ext cx="630713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FA3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for item in numbers}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{1: 1, 2: 4, 3: 9, 4: 16}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7414" name="TextBox 1">
            <a:extLst>
              <a:ext uri="{FF2B5EF4-FFF2-40B4-BE49-F238E27FC236}">
                <a16:creationId xmlns:a16="http://schemas.microsoft.com/office/drawing/2014/main" id="{F4C8B7B2-0DC4-44F7-9CDE-EC27B9D2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Using a </a:t>
            </a:r>
            <a:r>
              <a:rPr lang="en-US" altLang="en-US" sz="1800" b="0" dirty="0">
                <a:latin typeface="Consolas" panose="020B0609020204030204" pitchFamily="49" charset="0"/>
              </a:rPr>
              <a:t>for</a:t>
            </a:r>
            <a:r>
              <a:rPr lang="en-US" altLang="en-US" sz="1800" b="0" dirty="0"/>
              <a:t> loop</a:t>
            </a:r>
          </a:p>
        </p:txBody>
      </p:sp>
      <p:sp>
        <p:nvSpPr>
          <p:cNvPr id="17415" name="TextBox 6">
            <a:extLst>
              <a:ext uri="{FF2B5EF4-FFF2-40B4-BE49-F238E27FC236}">
                <a16:creationId xmlns:a16="http://schemas.microsoft.com/office/drawing/2014/main" id="{6D1A9A8F-2B50-401A-9C52-5BEC1552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5838"/>
            <a:ext cx="17827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Using a dictionary comprehension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F5C884-8962-4E55-8B86-6EC9BA7DB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(3 of 6)</a:t>
            </a:r>
            <a:endParaRPr lang="en-US" altLang="en-US" sz="2000" dirty="0"/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E157A40A-83B5-44B3-8648-090EE9A0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860550"/>
            <a:ext cx="8295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{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item:item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**2 for item in numbers}</a:t>
            </a:r>
          </a:p>
        </p:txBody>
      </p:sp>
      <p:sp>
        <p:nvSpPr>
          <p:cNvPr id="18436" name="Left Brace 3">
            <a:extLst>
              <a:ext uri="{FF2B5EF4-FFF2-40B4-BE49-F238E27FC236}">
                <a16:creationId xmlns:a16="http://schemas.microsoft.com/office/drawing/2014/main" id="{E36D3541-EBC5-4F4E-A8BF-8740425AC593}"/>
              </a:ext>
            </a:extLst>
          </p:cNvPr>
          <p:cNvSpPr>
            <a:spLocks/>
          </p:cNvSpPr>
          <p:nvPr/>
        </p:nvSpPr>
        <p:spPr bwMode="auto">
          <a:xfrm rot="-5400000">
            <a:off x="3581400" y="1509713"/>
            <a:ext cx="228600" cy="1905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8437" name="Left Brace 6">
            <a:extLst>
              <a:ext uri="{FF2B5EF4-FFF2-40B4-BE49-F238E27FC236}">
                <a16:creationId xmlns:a16="http://schemas.microsoft.com/office/drawing/2014/main" id="{B3F74DEF-C369-47F0-B26D-A9725063C23F}"/>
              </a:ext>
            </a:extLst>
          </p:cNvPr>
          <p:cNvSpPr>
            <a:spLocks/>
          </p:cNvSpPr>
          <p:nvPr/>
        </p:nvSpPr>
        <p:spPr bwMode="auto">
          <a:xfrm rot="-5400000">
            <a:off x="6362700" y="862013"/>
            <a:ext cx="228600" cy="3200400"/>
          </a:xfrm>
          <a:prstGeom prst="leftBrace">
            <a:avLst>
              <a:gd name="adj1" fmla="val 829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18438" name="TextBox 4">
            <a:extLst>
              <a:ext uri="{FF2B5EF4-FFF2-40B4-BE49-F238E27FC236}">
                <a16:creationId xmlns:a16="http://schemas.microsoft.com/office/drawing/2014/main" id="{6A39699C-F2D0-4862-9175-13E5D41D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619375"/>
            <a:ext cx="222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7DC4"/>
                </a:solidFill>
              </a:rPr>
              <a:t>Iteration Expression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id="{8A79AAE2-3069-4334-BF34-1B412CCE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598738"/>
            <a:ext cx="204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7DC4"/>
                </a:solidFill>
              </a:rPr>
              <a:t>Result Expression</a:t>
            </a:r>
          </a:p>
        </p:txBody>
      </p:sp>
      <p:sp>
        <p:nvSpPr>
          <p:cNvPr id="18440" name="TextBox 5">
            <a:extLst>
              <a:ext uri="{FF2B5EF4-FFF2-40B4-BE49-F238E27FC236}">
                <a16:creationId xmlns:a16="http://schemas.microsoft.com/office/drawing/2014/main" id="{090FA8CC-4158-4A24-9917-1AC23B54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8077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The iteration expression iterates over the elements of numbers</a:t>
            </a:r>
          </a:p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Each time it iterates, the target variable item is assigned the value of an element</a:t>
            </a:r>
          </a:p>
          <a:p>
            <a:pPr>
              <a:spcBef>
                <a:spcPts val="600"/>
              </a:spcBef>
              <a:buClr>
                <a:srgbClr val="007FA3"/>
              </a:buClr>
            </a:pPr>
            <a:r>
              <a:rPr lang="en-US" altLang="en-US" sz="2000" b="0" dirty="0">
                <a:latin typeface="+mj-lt"/>
              </a:rPr>
              <a:t>At the end of each iteration, an element containing item as the key and item**2 as the value is added to the new dictionary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2BC6588-3C8A-4E0A-B1F2-F962C5B6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(4 of 6)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FC00C5F-91DE-4838-B416-00139082A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You have an existing list of strings. Create a dictionary in which the keys are the stings in the list, and the values are the lengths of the strings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9A6DC4DF-615F-4BB8-957B-ED67D9A8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" y="3421464"/>
            <a:ext cx="7820025" cy="1477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['Jeremy', 'Kate', 'Peg']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 for item in names}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str_lengths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{'Jeremy': 6, 'Kate': 4, 'Peg': 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78FF5B1-C488-409A-9B41-43AF58742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(5 of 6)</a:t>
            </a:r>
            <a:endParaRPr lang="en-US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96DEE1D-0D45-429E-B86C-D6F3F5386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making a copy of a dictionary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F07A2BB2-8D31-446D-9CEE-2D48A57E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" y="2514600"/>
            <a:ext cx="7821613" cy="1477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dict1 = {'A':1, 'B':2, 'C':3}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dict2 = {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k:v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dict1.items()}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dict2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1, 'B': 2, 'C': 3}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B694478-593A-4BA2-9B3E-40E31862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Comprehensions</a:t>
            </a:r>
            <a:r>
              <a:rPr lang="en-US" altLang="en-US" sz="2000" b="0" dirty="0"/>
              <a:t> (6 of 6)</a:t>
            </a:r>
            <a:endParaRPr lang="en-US" altLang="en-US" sz="2000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DBF00B9-9167-402E-842D-71733DD76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use an </a:t>
            </a:r>
            <a:r>
              <a:rPr lang="en-US" altLang="en-US" dirty="0">
                <a:latin typeface="Consolas" panose="020B0609020204030204" pitchFamily="49" charset="0"/>
              </a:rPr>
              <a:t>if</a:t>
            </a:r>
            <a:r>
              <a:rPr lang="en-US" altLang="en-US" dirty="0"/>
              <a:t> clause in a dictionary comprehension to select only certain elements of the input sequence</a:t>
            </a:r>
          </a:p>
          <a:p>
            <a:pPr lvl="1"/>
            <a:r>
              <a:rPr lang="en-US" altLang="en-US" sz="2200" dirty="0"/>
              <a:t>Example: A dictionary contains cities and their populations as key-value pairs. Select only the cities with a population greater than 2 million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294E632-C429-41C0-A8FC-E2BC408A6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064001"/>
            <a:ext cx="8101012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populations = {'New York': 8398748, 'Los Angeles': 3990456,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...                'Chicago': 2705994, 'Houston': 2325502, 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...                'Phoenix': 1660272, 'Philadelphia': 1584138}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largest = {</a:t>
            </a:r>
            <a:r>
              <a:rPr lang="en-US" altLang="en-US" sz="1600" dirty="0" err="1">
                <a:latin typeface="Consolas" panose="020B0609020204030204" pitchFamily="49" charset="0"/>
              </a:rPr>
              <a:t>k:v</a:t>
            </a:r>
            <a:r>
              <a:rPr lang="en-US" altLang="en-US" sz="1600" dirty="0">
                <a:latin typeface="Consolas" panose="020B0609020204030204" pitchFamily="49" charset="0"/>
              </a:rPr>
              <a:t> for </a:t>
            </a:r>
            <a:r>
              <a:rPr lang="en-US" altLang="en-US" sz="1600" dirty="0" err="1">
                <a:latin typeface="Consolas" panose="020B0609020204030204" pitchFamily="49" charset="0"/>
              </a:rPr>
              <a:t>k,v</a:t>
            </a:r>
            <a:r>
              <a:rPr lang="en-US" altLang="en-US" sz="1600" dirty="0">
                <a:latin typeface="Consolas" panose="020B0609020204030204" pitchFamily="49" charset="0"/>
              </a:rPr>
              <a:t> in </a:t>
            </a:r>
            <a:r>
              <a:rPr lang="en-US" altLang="en-US" sz="1600" dirty="0" err="1">
                <a:latin typeface="Consolas" panose="020B0609020204030204" pitchFamily="49" charset="0"/>
              </a:rPr>
              <a:t>populations.items</a:t>
            </a:r>
            <a:r>
              <a:rPr lang="en-US" altLang="en-US" sz="1600" dirty="0">
                <a:latin typeface="Consolas" panose="020B0609020204030204" pitchFamily="49" charset="0"/>
              </a:rPr>
              <a:t>() if v &gt; 2000000}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 largest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{'New York': 8398748, 'Los Angeles': 3990456, 'Chicago': 2705994, 'Houston': 2325502}</a:t>
            </a:r>
          </a:p>
          <a:p>
            <a:pPr>
              <a:defRPr/>
            </a:pPr>
            <a:r>
              <a:rPr lang="en-US" altLang="en-US" sz="1600" dirty="0">
                <a:latin typeface="Consolas" panose="020B060902020403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C5C79B-0B22-4CB3-860F-C41012C6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C04B9-82AB-4CF4-B28C-841D1DD3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Dictionaries</a:t>
            </a:r>
          </a:p>
          <a:p>
            <a:pPr>
              <a:buFontTx/>
              <a:buChar char="•"/>
            </a:pPr>
            <a:r>
              <a:rPr lang="en-US" altLang="en-US" dirty="0"/>
              <a:t>Sets</a:t>
            </a:r>
          </a:p>
          <a:p>
            <a:pPr>
              <a:buFontTx/>
              <a:buChar char="•"/>
            </a:pPr>
            <a:r>
              <a:rPr lang="en-US" altLang="en-US" dirty="0"/>
              <a:t>Serializing Objects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1AAA19C-0116-4E44-81B8-D2FE44699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015195-87EE-4DB5-8E51-580E1BC29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Set</a:t>
            </a:r>
            <a:r>
              <a:rPr lang="en-US" altLang="en-US" dirty="0">
                <a:cs typeface="Courier New" panose="02070309020205020404" pitchFamily="49" charset="0"/>
              </a:rPr>
              <a:t>: object that stores a collection of data in same way as mathematical set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All items must be unique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Set is unordered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Elements can be of different data types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50BE134-E5F5-47ED-9B4E-2B75BD2F6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Set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CCC10F4-210A-411E-ABA0-A926FE4C6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used to create a set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For empty set, call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For non-empty set, call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 where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dirty="0">
                <a:cs typeface="Courier New" panose="02070309020205020404" pitchFamily="49" charset="0"/>
              </a:rPr>
              <a:t> is an object that contains </a:t>
            </a:r>
            <a:r>
              <a:rPr lang="en-US" altLang="en-US" dirty="0" err="1">
                <a:cs typeface="Courier New" panose="02070309020205020404" pitchFamily="49" charset="0"/>
              </a:rPr>
              <a:t>iterable</a:t>
            </a:r>
            <a:r>
              <a:rPr lang="en-US" altLang="en-US" dirty="0">
                <a:cs typeface="Courier New" panose="02070309020205020404" pitchFamily="49" charset="0"/>
              </a:rPr>
              <a:t> elements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e.g.,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dirty="0">
                <a:cs typeface="Courier New" panose="02070309020205020404" pitchFamily="49" charset="0"/>
              </a:rPr>
              <a:t> can be a list, string, or tuple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dirty="0">
                <a:cs typeface="Courier New" panose="02070309020205020404" pitchFamily="49" charset="0"/>
              </a:rPr>
              <a:t> is a string, each character becomes a set element</a:t>
            </a:r>
          </a:p>
          <a:p>
            <a:pPr lvl="3" eaLnBrk="1" hangingPunct="1"/>
            <a:r>
              <a:rPr lang="en-US" altLang="en-US" dirty="0">
                <a:cs typeface="Courier New" panose="02070309020205020404" pitchFamily="49" charset="0"/>
              </a:rPr>
              <a:t>For set of strings, pass them to the function as a list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i="1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contains duplicates, only one of the duplicates will appear in the set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22303E4-E4FA-41FB-A422-6ADB05199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Number of and Adding Elements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7976ADB-B3D5-4EF1-A889-02DF27122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dirty="0"/>
              <a:t> function</a:t>
            </a:r>
            <a:r>
              <a:rPr lang="en-US" altLang="en-US" dirty="0"/>
              <a:t>: returns the number of elements in the set</a:t>
            </a:r>
          </a:p>
          <a:p>
            <a:pPr>
              <a:buFontTx/>
              <a:buChar char="•"/>
            </a:pPr>
            <a:r>
              <a:rPr lang="en-US" altLang="en-US" dirty="0"/>
              <a:t>Sets are mutable objects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u="sng" dirty="0"/>
              <a:t> method</a:t>
            </a:r>
            <a:r>
              <a:rPr lang="en-US" altLang="en-US" dirty="0"/>
              <a:t>: adds an element to a set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u="sng" dirty="0"/>
              <a:t> method</a:t>
            </a:r>
            <a:r>
              <a:rPr lang="en-US" altLang="en-US" dirty="0"/>
              <a:t>: adds a group of elements to a set</a:t>
            </a:r>
          </a:p>
          <a:p>
            <a:pPr lvl="1"/>
            <a:r>
              <a:rPr lang="en-US" altLang="en-US" dirty="0"/>
              <a:t>Argument must be a sequence containing </a:t>
            </a:r>
            <a:r>
              <a:rPr lang="en-US" altLang="en-US" dirty="0" err="1"/>
              <a:t>iterable</a:t>
            </a:r>
            <a:r>
              <a:rPr lang="en-US" altLang="en-US" dirty="0"/>
              <a:t> elements, and each of the elements is added to the set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FE65C96-FCDD-4C28-A0CD-51C4A365D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Elements From a Set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622C0AB-AC27-4EDD-A236-58D8D09F0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u="sng" dirty="0"/>
              <a:t> and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u="sng" dirty="0"/>
              <a:t> methods</a:t>
            </a:r>
            <a:r>
              <a:rPr lang="en-US" altLang="en-US" dirty="0"/>
              <a:t>: remove the specified item from the set</a:t>
            </a:r>
          </a:p>
          <a:p>
            <a:pPr lvl="1"/>
            <a:r>
              <a:rPr lang="en-US" altLang="en-US" dirty="0"/>
              <a:t>The item that should be removed is passed to both methods as an argument</a:t>
            </a:r>
          </a:p>
          <a:p>
            <a:pPr lvl="1"/>
            <a:r>
              <a:rPr lang="en-US" altLang="en-US" dirty="0"/>
              <a:t>Behave differently when the specified item is not found in the set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/>
              <a:t> method raises 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 exception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dirty="0"/>
              <a:t> method does not raise an exception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dirty="0"/>
              <a:t> method</a:t>
            </a:r>
            <a:r>
              <a:rPr lang="en-US" altLang="en-US" dirty="0"/>
              <a:t>: clears all the elements of the set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72C365A-4BC9-4720-BCFA-07A38F175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Operators With a Set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B7BDAA0-D13A-4430-B078-9013349E8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 can be used to iterate over elements in a set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The loop iterates once for each element in the set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cs typeface="Courier New" panose="02070309020205020404" pitchFamily="49" charset="0"/>
              </a:rPr>
              <a:t> operator can be used to test whether a value exists in a set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Similarly,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can be used to test whether a value does not exist in a set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C7DD08B-4A69-4904-ACD6-645F6F60B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Union of Sets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352C8D5-7720-47B4-A045-E6F4EB894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Union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all the elements of both sets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find the union of two sets: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dirty="0">
                <a:cs typeface="Courier New" panose="02070309020205020404" pitchFamily="49" charset="0"/>
              </a:rPr>
              <a:t> method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.union(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dirty="0">
                <a:cs typeface="Courier New" panose="02070309020205020404" pitchFamily="49" charset="0"/>
              </a:rPr>
              <a:t> operator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Both techniques return a new set which contains the union of both sets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67AB683-15AD-427D-B769-A052E4173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Intersection of Sets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BAA4C28-2C6A-4F6B-9CA8-47EA92BE3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Intersection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only the elements found in both sets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find the intersection of two sets: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.intersection(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Both techniques return a new set which contains the intersection of both sets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70A5A34-14A0-4E48-AC86-6213BC7B6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Difference of Sets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21969E9-64B9-4F4D-8261-9D701FA26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Difference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the elements that appear in the first set but do not appear in the second set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find the difference of two sets: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.difference(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577E2A6-1237-42FE-AC20-8071E226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Symmetric Difference of Sets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9CF7834-B1EE-4C6C-98E9-9CF31B6EC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Symmetric difference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the elements that are not shared by the two sets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find the symmetric difference of two sets: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3A54D40-03DF-4D5F-92C7-AB2D5B195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Subsets and Supersets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C8DBF5C-24CE-4E39-9D16-C9944ACB8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Set A is subset of set B if all the elements in set A are included in set B</a:t>
            </a:r>
          </a:p>
          <a:p>
            <a:pPr>
              <a:buFontTx/>
              <a:buChar char="•"/>
            </a:pPr>
            <a:r>
              <a:rPr lang="en-US" altLang="en-US" dirty="0"/>
              <a:t>To determine whether set A is subset of set B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altLang="en-US" dirty="0"/>
              <a:t> method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.issubset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 operator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85AE4EB-4F16-4114-AD95-06AAADA16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38DBBAD-B313-4A75-882D-3399A2F20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Dictionary</a:t>
            </a:r>
            <a:r>
              <a:rPr lang="en-US" altLang="en-US" dirty="0"/>
              <a:t>: object that stores a collection of data</a:t>
            </a:r>
          </a:p>
          <a:p>
            <a:pPr lvl="1"/>
            <a:r>
              <a:rPr lang="en-US" altLang="en-US" dirty="0"/>
              <a:t>Each element consists of a </a:t>
            </a:r>
            <a:r>
              <a:rPr lang="en-US" altLang="en-US" i="1" dirty="0"/>
              <a:t>key</a:t>
            </a:r>
            <a:r>
              <a:rPr lang="en-US" altLang="en-US" dirty="0"/>
              <a:t> and a </a:t>
            </a:r>
            <a:r>
              <a:rPr lang="en-US" altLang="en-US" i="1" dirty="0"/>
              <a:t>value</a:t>
            </a:r>
          </a:p>
          <a:p>
            <a:pPr lvl="2"/>
            <a:r>
              <a:rPr lang="en-US" altLang="en-US" dirty="0"/>
              <a:t>Often referred to as </a:t>
            </a:r>
            <a:r>
              <a:rPr lang="en-US" altLang="en-US" i="1" dirty="0"/>
              <a:t>mapping</a:t>
            </a:r>
            <a:r>
              <a:rPr lang="en-US" altLang="en-US" dirty="0"/>
              <a:t> of key to value</a:t>
            </a:r>
          </a:p>
          <a:p>
            <a:pPr lvl="2"/>
            <a:r>
              <a:rPr lang="en-US" altLang="en-US" dirty="0"/>
              <a:t>Key must be an immutable object</a:t>
            </a:r>
          </a:p>
          <a:p>
            <a:pPr lvl="1"/>
            <a:r>
              <a:rPr lang="en-US" altLang="en-US" dirty="0"/>
              <a:t>To retrieve a specific value, use the key associated with it</a:t>
            </a:r>
          </a:p>
          <a:p>
            <a:pPr lvl="1"/>
            <a:r>
              <a:rPr lang="en-US" altLang="en-US" dirty="0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D3AF1EB-1586-4932-B5FD-966473E7D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Subsets and Supersets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56894C8-2BCA-417F-953D-1E87D3F07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Set A is superset of set B if it contains all the elements of set B</a:t>
            </a:r>
          </a:p>
          <a:p>
            <a:pPr>
              <a:buFontTx/>
              <a:buChar char="•"/>
            </a:pPr>
            <a:r>
              <a:rPr lang="en-US" altLang="en-US" dirty="0"/>
              <a:t>To determine whether set A is superset of set B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issuperset</a:t>
            </a:r>
            <a:r>
              <a:rPr lang="en-US" altLang="en-US" dirty="0"/>
              <a:t> method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.issuperset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dirty="0"/>
              <a:t> operator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92E7B2C-BA0C-4251-965D-1E2229CE1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Comprehensions</a:t>
            </a:r>
            <a:r>
              <a:rPr lang="en-US" altLang="en-US" sz="2000" b="0" dirty="0"/>
              <a:t> (1 of 4)</a:t>
            </a:r>
            <a:endParaRPr lang="en-US" altLang="en-US" sz="2000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2A5FEC7-6633-475D-B054-BBDA7B4DD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Set comprehension: a concise expression that creates a new set by iterating over the elements of a sequence</a:t>
            </a:r>
          </a:p>
          <a:p>
            <a:pPr>
              <a:buFontTx/>
              <a:buChar char="•"/>
            </a:pPr>
            <a:r>
              <a:rPr lang="en-US" altLang="en-US" dirty="0"/>
              <a:t>Set comprehensions are written just like list comprehensions, except that a set comprehension is enclosed in curly braces ({}) instead of brackets ([])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2FC7629-BBD8-4F4C-BCA6-F4A4FDDFE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Comprehensions</a:t>
            </a:r>
            <a:r>
              <a:rPr lang="en-US" altLang="en-US" sz="2000" b="0" dirty="0"/>
              <a:t> (2 of 4)</a:t>
            </a:r>
            <a:endParaRPr lang="en-US" altLang="en-US" sz="20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E7EF117-07D0-491A-90C3-5707879F1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making a copy of a set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F00D36D3-D73C-475E-A805-A2189F0E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670560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 = set([1, 2, 3, 4, 5])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 = {item for item in set1}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5}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2AACA78-B7E3-4252-87CF-4B530E1C2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Comprehensions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26FB4DB-1271-43AF-9D57-231199E9B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creating a set that contains the squares of the numbers stored in another set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C4B77055-937E-4144-8004-58AE2C29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70866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 = set([1, 2, 3, 4, 5])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 = {item**2 for item in set1}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{1, 4, 9, 16, 25}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8086E49-89C6-48A4-9E92-F325925F3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Comprehensions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E94726-4BD8-4089-862B-A847EA900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 copying the numbers in a set that are less than 10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2B931177-D24F-44D2-94F4-C059E686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FA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set1 = set([1, 20, 2, 40, 3, 50])</a:t>
            </a:r>
          </a:p>
          <a:p>
            <a:pPr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 = {item for item in set1 if item &lt; 10}</a:t>
            </a:r>
          </a:p>
          <a:p>
            <a:pPr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set2</a:t>
            </a:r>
          </a:p>
          <a:p>
            <a:pPr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pPr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3DAE299-0331-4E84-85D3-56387C1B2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179BBBA-5AFE-481E-9A36-B404CCC92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Serialize an object</a:t>
            </a:r>
            <a:r>
              <a:rPr lang="en-US" altLang="en-US" dirty="0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Pickling</a:t>
            </a:r>
            <a:r>
              <a:rPr lang="en-US" altLang="en-US" dirty="0">
                <a:cs typeface="Courier New" panose="02070309020205020404" pitchFamily="49" charset="0"/>
              </a:rPr>
              <a:t>: serializing an object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71944D6-4B85-4EB9-89B5-96AD65767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</a:t>
            </a:r>
            <a:r>
              <a:rPr lang="en-US" altLang="en-US" sz="2000" b="0" dirty="0"/>
              <a:t> (2 of 3)</a:t>
            </a:r>
            <a:endParaRPr lang="en-US" altLang="en-US" sz="2000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C98394B-6B2D-4B53-AC39-3C4F6B04E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pickle an object: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Import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 dirty="0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Call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lang="en-US" altLang="en-US" dirty="0">
                <a:cs typeface="Courier New" panose="02070309020205020404" pitchFamily="49" charset="0"/>
              </a:rPr>
              <a:t> function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You can pickle multiple objects to one file prior to closing the file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0B40853-05FC-46E7-B43C-ADCC9A834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870A8E5-A004-4737-AEFC-51CACF550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Unpickling</a:t>
            </a:r>
            <a:r>
              <a:rPr lang="en-US" altLang="en-US" dirty="0">
                <a:cs typeface="Courier New" panose="02070309020205020404" pitchFamily="49" charset="0"/>
              </a:rPr>
              <a:t>: retrieving pickled object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unpickle an object: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Import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 dirty="0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Call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pickle.load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function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pickle.load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You can unpickle multiple objects from the file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F4AA8E8-5908-45C3-A2FA-57A1C23B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0EBFFB0-36E9-4EBF-A36B-061BF475C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Dictionaries, including:</a:t>
            </a:r>
          </a:p>
          <a:p>
            <a:pPr lvl="2"/>
            <a:r>
              <a:rPr lang="en-US" altLang="en-US" dirty="0"/>
              <a:t>Creating dictionaries</a:t>
            </a:r>
          </a:p>
          <a:p>
            <a:pPr lvl="2"/>
            <a:r>
              <a:rPr lang="en-US" altLang="en-US" dirty="0"/>
              <a:t>Inserting, retrieving, adding, and deleting key-value pairs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/>
            <a:r>
              <a:rPr lang="en-US" altLang="en-US" dirty="0"/>
              <a:t>Dictionary methods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3274D72-1AAA-4DCE-94F6-DD22E557B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48EAD52-30F4-48ED-BBBE-D9A4EEE4E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 (cont’d):</a:t>
            </a:r>
          </a:p>
          <a:p>
            <a:pPr lvl="1" eaLnBrk="1" hangingPunct="1"/>
            <a:r>
              <a:rPr lang="en-US" altLang="en-US" dirty="0"/>
              <a:t>Sets: </a:t>
            </a:r>
          </a:p>
          <a:p>
            <a:pPr lvl="2"/>
            <a:r>
              <a:rPr lang="en-US" altLang="en-US" dirty="0"/>
              <a:t>Creating sets</a:t>
            </a:r>
          </a:p>
          <a:p>
            <a:pPr lvl="2"/>
            <a:r>
              <a:rPr lang="en-US" altLang="en-US" dirty="0"/>
              <a:t>Adding elements to and removing elements from sets</a:t>
            </a:r>
          </a:p>
          <a:p>
            <a:pPr lvl="2"/>
            <a:r>
              <a:rPr lang="en-US" altLang="en-US" dirty="0"/>
              <a:t>Finding set union, intersection, difference and symmetric difference</a:t>
            </a:r>
          </a:p>
          <a:p>
            <a:pPr lvl="2"/>
            <a:r>
              <a:rPr lang="en-US" altLang="en-US" dirty="0"/>
              <a:t>Finding subsets and supersets</a:t>
            </a:r>
          </a:p>
          <a:p>
            <a:pPr lvl="1" eaLnBrk="1" hangingPunct="1"/>
            <a:r>
              <a:rPr lang="en-US" altLang="en-US" dirty="0"/>
              <a:t>Serializing objects</a:t>
            </a:r>
          </a:p>
          <a:p>
            <a:pPr lvl="2"/>
            <a:r>
              <a:rPr lang="en-US" altLang="en-US" dirty="0"/>
              <a:t>Pickling and unpickling objects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6CAE79-D056-4B0F-A298-0C0DFDB2F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Value from a Dictionary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014330C-02FF-491C-A940-8D34B8D9D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Elements in dictionary are unsorted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cs typeface="Courier New" panose="02070309020205020404" pitchFamily="49" charset="0"/>
              </a:rPr>
              <a:t> exception is raised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dirty="0">
                <a:cs typeface="Courier New" panose="02070309020205020404" pitchFamily="49" charset="0"/>
              </a:rPr>
              <a:t>operators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Helps prevent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cs typeface="Courier New" panose="02070309020205020404" pitchFamily="49" charset="0"/>
              </a:rPr>
              <a:t> exceptions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0F92178-EFFD-4A95-84D3-554D18D1D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Elements to an Existing Dictionary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06396EA-CF41-4022-B67E-CC419B5A6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Dictionaries are mutable objects</a:t>
            </a:r>
          </a:p>
          <a:p>
            <a:pPr>
              <a:buFontTx/>
              <a:buChar char="•"/>
            </a:pPr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677A45-2EC8-473B-864C-59E2D0DA2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Elements From an Existing Dictionary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4D9ECA1-761A-4F15-9B76-A977F65BA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delete a key-value pair:</a:t>
            </a:r>
          </a:p>
          <a:p>
            <a:pPr marL="2601913" indent="-255588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/>
              <a:t>If key is not in the dictionary,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exception is raised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6BF5CF8-9382-4C9A-BF71-EEEFA0AC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Number of Elements and Mixing Data Types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4C3C1F3-D13D-40C2-970F-9640718ED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used to obtain number of elements in a dictionary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Keys must be immutable objects, but associated values can be any type of object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E1C072E-61B6-4FD4-989C-FBB4D972A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Creating an Empty Dictionary and Using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/>
              <a:t> Loop to Iterate Over a Dictionary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7B7C4B9-590C-4E77-8B34-24818A54E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create an empty dictionary: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built-in 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 to iterate over a dictionary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E977330-D151-4EC6-AAD3-43AF4BE7A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r>
              <a:rPr lang="en-US" altLang="en-US" sz="2000" b="0" dirty="0"/>
              <a:t> (1 of 5)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BFA7F9E-8FEF-4104-8878-8269CCF64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dirty="0"/>
              <a:t> method</a:t>
            </a:r>
            <a:r>
              <a:rPr lang="en-US" altLang="en-US" dirty="0"/>
              <a:t>: deletes all the elements in a dictionary, leaving it empty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 dirty="0"/>
              <a:t> method</a:t>
            </a:r>
            <a:r>
              <a:rPr lang="en-US" altLang="en-US" dirty="0"/>
              <a:t>: gets a value associated with specified key from the dictionary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is returned 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/>
              <a:t> is not found</a:t>
            </a:r>
          </a:p>
          <a:p>
            <a:pPr lvl="1"/>
            <a:r>
              <a:rPr lang="en-US" altLang="en-US" dirty="0"/>
              <a:t>Alternative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operator</a:t>
            </a:r>
          </a:p>
          <a:p>
            <a:pPr lvl="2"/>
            <a:r>
              <a:rPr lang="en-US" altLang="en-US" dirty="0"/>
              <a:t>Cannot raise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 exception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8582</TotalTime>
  <Words>2379</Words>
  <Application>Microsoft Office PowerPoint</Application>
  <PresentationFormat>On-screen Show (4:3)</PresentationFormat>
  <Paragraphs>276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</vt:lpstr>
      <vt:lpstr>Getting the Number of Elements and Mixing Data Types</vt:lpstr>
      <vt:lpstr>Creating an Empty Dictionary and Using for Loop to Iterate Over a Dictionary</vt:lpstr>
      <vt:lpstr>Some Dictionary Methods (1 of 5)</vt:lpstr>
      <vt:lpstr>Some Dictionary Methods (2 of 5)</vt:lpstr>
      <vt:lpstr>Some Dictionary Methods (3 of 5)</vt:lpstr>
      <vt:lpstr>Some Dictionary Methods (4 of 5)</vt:lpstr>
      <vt:lpstr>Some Dictionary Methods (5 of 5)</vt:lpstr>
      <vt:lpstr>Dictionary Comprehensions (1 of 6)</vt:lpstr>
      <vt:lpstr>Dictionary Comprehensions (2 of 6)</vt:lpstr>
      <vt:lpstr>Dictionary Comprehensions (3 of 6)</vt:lpstr>
      <vt:lpstr>Dictionary Comprehensions (4 of 6)</vt:lpstr>
      <vt:lpstr>Dictionary Comprehensions (5 of 6)</vt:lpstr>
      <vt:lpstr>Dictionary Comprehensions (6 of 6)</vt:lpstr>
      <vt:lpstr>Sets</vt:lpstr>
      <vt:lpstr>Creating a Set</vt:lpstr>
      <vt:lpstr>Getting the Number of and Adding Elements</vt:lpstr>
      <vt:lpstr>Deleting Elements From a Set</vt:lpstr>
      <vt:lpstr>Using the for Loop, in, and not in Operators With a Set</vt:lpstr>
      <vt:lpstr>Finding the Union of Sets</vt:lpstr>
      <vt:lpstr>Finding the Intersection of Sets</vt:lpstr>
      <vt:lpstr>Finding the Difference of Sets</vt:lpstr>
      <vt:lpstr>Finding the Symmetric Difference of Sets</vt:lpstr>
      <vt:lpstr>Finding Subsets and Supersets (1 of 2)</vt:lpstr>
      <vt:lpstr>Finding Subsets and Supersets (2 of 2)</vt:lpstr>
      <vt:lpstr>Set Comprehensions (1 of 4)</vt:lpstr>
      <vt:lpstr>Set Comprehensions (2 of 4)</vt:lpstr>
      <vt:lpstr>Set Comprehensions (3 of 4)</vt:lpstr>
      <vt:lpstr>Set Comprehensions (4 of 4)</vt:lpstr>
      <vt:lpstr>Serializing Objects (1 of 3)</vt:lpstr>
      <vt:lpstr>Serializing Objects (2 of 3)</vt:lpstr>
      <vt:lpstr>Serializing Objects (3 of 3)</vt:lpstr>
      <vt:lpstr>Summary (1 of 2)</vt:lpstr>
      <vt:lpstr>Summary (2 of 2)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Balwantsingh, Rawat</cp:lastModifiedBy>
  <cp:revision>664</cp:revision>
  <dcterms:created xsi:type="dcterms:W3CDTF">2014-07-14T20:04:21Z</dcterms:created>
  <dcterms:modified xsi:type="dcterms:W3CDTF">2020-04-14T08:15:57Z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