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6" r:id="rId4"/>
  </p:sldMasterIdLst>
  <p:notesMasterIdLst>
    <p:notesMasterId r:id="rId16"/>
  </p:notesMasterIdLst>
  <p:sldIdLst>
    <p:sldId id="319" r:id="rId5"/>
    <p:sldId id="318" r:id="rId6"/>
    <p:sldId id="315" r:id="rId7"/>
    <p:sldId id="314" r:id="rId8"/>
    <p:sldId id="327" r:id="rId9"/>
    <p:sldId id="328" r:id="rId10"/>
    <p:sldId id="333" r:id="rId11"/>
    <p:sldId id="329" r:id="rId12"/>
    <p:sldId id="330" r:id="rId13"/>
    <p:sldId id="331" r:id="rId14"/>
    <p:sldId id="339" r:id="rId15"/>
    <p:sldId id="342" r:id="rId17"/>
    <p:sldId id="340" r:id="rId18"/>
    <p:sldId id="343" r:id="rId19"/>
    <p:sldId id="344" r:id="rId20"/>
    <p:sldId id="332" r:id="rId21"/>
    <p:sldId id="338" r:id="rId22"/>
    <p:sldId id="345" r:id="rId23"/>
  </p:sldIdLst>
  <p:sldSz cx="9144000" cy="6858000" type="screen4x3"/>
  <p:notesSz cx="6858000" cy="9144000"/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E786B"/>
    <a:srgbClr val="48586D"/>
    <a:srgbClr val="4BC3C9"/>
    <a:srgbClr val="F1F1F1"/>
    <a:srgbClr val="198DC8"/>
    <a:srgbClr val="FE7815"/>
    <a:srgbClr val="92CB3C"/>
    <a:srgbClr val="ED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739"/>
    <p:restoredTop sz="94660"/>
  </p:normalViewPr>
  <p:slideViewPr>
    <p:cSldViewPr showGuides="1">
      <p:cViewPr varScale="1">
        <p:scale>
          <a:sx n="77" d="100"/>
          <a:sy n="77" d="100"/>
        </p:scale>
        <p:origin x="420" y="96"/>
      </p:cViewPr>
      <p:guideLst>
        <p:guide orient="horz" pos="2157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 userDrawn="1"/>
        </p:nvSpPr>
        <p:spPr>
          <a:xfrm>
            <a:off x="3225800" y="2941638"/>
            <a:ext cx="2692400" cy="974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7" name="Line 30"/>
          <p:cNvSpPr/>
          <p:nvPr userDrawn="1"/>
        </p:nvSpPr>
        <p:spPr>
          <a:xfrm flipH="1" flipV="1">
            <a:off x="2978150" y="2508250"/>
            <a:ext cx="3187700" cy="1841500"/>
          </a:xfrm>
          <a:prstGeom prst="line">
            <a:avLst/>
          </a:prstGeom>
          <a:ln w="3175" cap="flat" cmpd="sng">
            <a:solidFill>
              <a:srgbClr val="FF69C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Line 31"/>
          <p:cNvSpPr/>
          <p:nvPr userDrawn="1"/>
        </p:nvSpPr>
        <p:spPr>
          <a:xfrm flipH="1" flipV="1">
            <a:off x="3651250" y="1835150"/>
            <a:ext cx="1841500" cy="3187700"/>
          </a:xfrm>
          <a:prstGeom prst="line">
            <a:avLst/>
          </a:prstGeom>
          <a:ln w="3175" cap="flat" cmpd="sng">
            <a:solidFill>
              <a:srgbClr val="FF69C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Line 29"/>
          <p:cNvSpPr/>
          <p:nvPr userDrawn="1"/>
        </p:nvSpPr>
        <p:spPr>
          <a:xfrm flipH="1" flipV="1">
            <a:off x="2732088" y="3429000"/>
            <a:ext cx="3679825" cy="0"/>
          </a:xfrm>
          <a:prstGeom prst="line">
            <a:avLst/>
          </a:prstGeom>
          <a:ln w="3175" cap="flat" cmpd="sng">
            <a:solidFill>
              <a:srgbClr val="FF69C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Line 28"/>
          <p:cNvSpPr/>
          <p:nvPr userDrawn="1"/>
        </p:nvSpPr>
        <p:spPr>
          <a:xfrm flipH="1">
            <a:off x="2978150" y="2508250"/>
            <a:ext cx="3187700" cy="1841500"/>
          </a:xfrm>
          <a:prstGeom prst="line">
            <a:avLst/>
          </a:prstGeom>
          <a:ln w="3175" cap="flat" cmpd="sng">
            <a:solidFill>
              <a:srgbClr val="FF69C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Line 27"/>
          <p:cNvSpPr/>
          <p:nvPr userDrawn="1"/>
        </p:nvSpPr>
        <p:spPr>
          <a:xfrm flipH="1">
            <a:off x="3651250" y="1835150"/>
            <a:ext cx="1841500" cy="3187700"/>
          </a:xfrm>
          <a:prstGeom prst="line">
            <a:avLst/>
          </a:prstGeom>
          <a:ln w="3175" cap="flat" cmpd="sng">
            <a:solidFill>
              <a:srgbClr val="FF69C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Line 26"/>
          <p:cNvSpPr/>
          <p:nvPr userDrawn="1"/>
        </p:nvSpPr>
        <p:spPr>
          <a:xfrm>
            <a:off x="4572000" y="1590675"/>
            <a:ext cx="0" cy="3678238"/>
          </a:xfrm>
          <a:prstGeom prst="line">
            <a:avLst/>
          </a:prstGeom>
          <a:ln w="3175" cap="flat" cmpd="sng">
            <a:solidFill>
              <a:srgbClr val="FF69C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Freeform 21"/>
          <p:cNvSpPr/>
          <p:nvPr userDrawn="1"/>
        </p:nvSpPr>
        <p:spPr>
          <a:xfrm>
            <a:off x="3725863" y="2582863"/>
            <a:ext cx="1692275" cy="1692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" name="Freeform 22"/>
          <p:cNvSpPr/>
          <p:nvPr userDrawn="1"/>
        </p:nvSpPr>
        <p:spPr>
          <a:xfrm>
            <a:off x="2979738" y="1836738"/>
            <a:ext cx="3184525" cy="31845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" name="Freeform 20"/>
          <p:cNvSpPr/>
          <p:nvPr userDrawn="1"/>
        </p:nvSpPr>
        <p:spPr>
          <a:xfrm>
            <a:off x="3595688" y="2451100"/>
            <a:ext cx="1952625" cy="1955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" name="Freeform 13"/>
          <p:cNvSpPr/>
          <p:nvPr userDrawn="1"/>
        </p:nvSpPr>
        <p:spPr>
          <a:xfrm>
            <a:off x="2733675" y="1590675"/>
            <a:ext cx="3676650" cy="36766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" name="Freeform 12"/>
          <p:cNvSpPr/>
          <p:nvPr userDrawn="1"/>
        </p:nvSpPr>
        <p:spPr>
          <a:xfrm>
            <a:off x="2979738" y="1836738"/>
            <a:ext cx="3184525" cy="31845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" name="Freeform 7"/>
          <p:cNvSpPr/>
          <p:nvPr userDrawn="1"/>
        </p:nvSpPr>
        <p:spPr>
          <a:xfrm>
            <a:off x="3408363" y="2265363"/>
            <a:ext cx="2327275" cy="2327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" name="Freeform 6"/>
          <p:cNvSpPr/>
          <p:nvPr userDrawn="1"/>
        </p:nvSpPr>
        <p:spPr>
          <a:xfrm>
            <a:off x="3408363" y="2265363"/>
            <a:ext cx="2327275" cy="2327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" name="Freeform 5"/>
          <p:cNvSpPr/>
          <p:nvPr userDrawn="1"/>
        </p:nvSpPr>
        <p:spPr>
          <a:xfrm>
            <a:off x="3227388" y="2085975"/>
            <a:ext cx="2689225" cy="268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" name="Freeform 25"/>
          <p:cNvSpPr/>
          <p:nvPr userDrawn="1"/>
        </p:nvSpPr>
        <p:spPr>
          <a:xfrm>
            <a:off x="2732088" y="1589088"/>
            <a:ext cx="3679825" cy="3679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" name="Freeform 25"/>
          <p:cNvSpPr/>
          <p:nvPr userDrawn="1"/>
        </p:nvSpPr>
        <p:spPr>
          <a:xfrm>
            <a:off x="2732088" y="1589088"/>
            <a:ext cx="3679825" cy="3679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 cap="flat" cmpd="sng">
            <a:solidFill>
              <a:srgbClr val="FF69C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369823" y="3065182"/>
            <a:ext cx="2423522" cy="720433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10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0" y="-57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" y="278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0" y="299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00" y="1340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" y="-368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0" y="-2780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820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00" y="-720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0" y="-3520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-3570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0" y="-2150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90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E786B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ko-KR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3"/>
          <p:cNvSpPr>
            <a:spLocks noEditPoints="1"/>
          </p:cNvSpPr>
          <p:nvPr userDrawn="1"/>
        </p:nvSpPr>
        <p:spPr>
          <a:xfrm>
            <a:off x="7658100" y="317500"/>
            <a:ext cx="1236663" cy="2635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solidFill>
          <a:srgbClr val="485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제목 슬라이드">
    <p:bg>
      <p:bgPr>
        <a:solidFill>
          <a:srgbClr val="485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제목 슬라이드">
    <p:bg>
      <p:bgPr>
        <a:solidFill>
          <a:srgbClr val="485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제목 슬라이드">
    <p:bg>
      <p:bgPr>
        <a:solidFill>
          <a:srgbClr val="485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 hasCustomPrompt="1"/>
          </p:nvPr>
        </p:nvSpPr>
        <p:spPr>
          <a:xfrm>
            <a:off x="323165" y="184150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3400" b="0">
                <a:solidFill>
                  <a:srgbClr val="FE786B"/>
                </a:solidFill>
                <a:latin typeface="Myriad Pro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86D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C2713-04EE-406E-91EF-F67CB5AF7FE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9.wmf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제목 2"/>
          <p:cNvSpPr txBox="1"/>
          <p:nvPr/>
        </p:nvSpPr>
        <p:spPr bwMode="auto">
          <a:xfrm>
            <a:off x="2963863" y="6126163"/>
            <a:ext cx="3216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1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 이영훈 정종범</a:t>
            </a:r>
            <a:endParaRPr kumimoji="1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0243" name="그룹 20"/>
          <p:cNvGrpSpPr/>
          <p:nvPr/>
        </p:nvGrpSpPr>
        <p:grpSpPr>
          <a:xfrm>
            <a:off x="209550" y="1728788"/>
            <a:ext cx="8724900" cy="2995612"/>
            <a:chOff x="0" y="1858617"/>
            <a:chExt cx="9144000" cy="3140766"/>
          </a:xfrm>
        </p:grpSpPr>
        <p:sp>
          <p:nvSpPr>
            <p:cNvPr id="24" name="자유형 23"/>
            <p:cNvSpPr/>
            <p:nvPr/>
          </p:nvSpPr>
          <p:spPr>
            <a:xfrm>
              <a:off x="3280926" y="1858617"/>
              <a:ext cx="2582148" cy="3140766"/>
            </a:xfrm>
            <a:custGeom>
              <a:avLst/>
              <a:gdLst>
                <a:gd name="connsiteX0" fmla="*/ 0 w 2582916"/>
                <a:gd name="connsiteY0" fmla="*/ 2462746 h 3140766"/>
                <a:gd name="connsiteX1" fmla="*/ 2582916 w 2582916"/>
                <a:gd name="connsiteY1" fmla="*/ 2462746 h 3140766"/>
                <a:gd name="connsiteX2" fmla="*/ 2503242 w 2582916"/>
                <a:gd name="connsiteY2" fmla="*/ 2569293 h 3140766"/>
                <a:gd name="connsiteX3" fmla="*/ 1291458 w 2582916"/>
                <a:gd name="connsiteY3" fmla="*/ 3140766 h 3140766"/>
                <a:gd name="connsiteX4" fmla="*/ 79674 w 2582916"/>
                <a:gd name="connsiteY4" fmla="*/ 2569293 h 3140766"/>
                <a:gd name="connsiteX5" fmla="*/ 1291458 w 2582916"/>
                <a:gd name="connsiteY5" fmla="*/ 0 h 3140766"/>
                <a:gd name="connsiteX6" fmla="*/ 2503242 w 2582916"/>
                <a:gd name="connsiteY6" fmla="*/ 571474 h 3140766"/>
                <a:gd name="connsiteX7" fmla="*/ 2582916 w 2582916"/>
                <a:gd name="connsiteY7" fmla="*/ 678020 h 3140766"/>
                <a:gd name="connsiteX8" fmla="*/ 0 w 2582916"/>
                <a:gd name="connsiteY8" fmla="*/ 678020 h 3140766"/>
                <a:gd name="connsiteX9" fmla="*/ 79674 w 2582916"/>
                <a:gd name="connsiteY9" fmla="*/ 571474 h 3140766"/>
                <a:gd name="connsiteX10" fmla="*/ 1291458 w 2582916"/>
                <a:gd name="connsiteY10" fmla="*/ 0 h 314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2916" h="3140766">
                  <a:moveTo>
                    <a:pt x="0" y="2462746"/>
                  </a:moveTo>
                  <a:lnTo>
                    <a:pt x="2582916" y="2462746"/>
                  </a:lnTo>
                  <a:lnTo>
                    <a:pt x="2503242" y="2569293"/>
                  </a:lnTo>
                  <a:cubicBezTo>
                    <a:pt x="2215211" y="2918306"/>
                    <a:pt x="1779314" y="3140766"/>
                    <a:pt x="1291458" y="3140766"/>
                  </a:cubicBezTo>
                  <a:cubicBezTo>
                    <a:pt x="803603" y="3140766"/>
                    <a:pt x="367705" y="2918306"/>
                    <a:pt x="79674" y="2569293"/>
                  </a:cubicBezTo>
                  <a:close/>
                  <a:moveTo>
                    <a:pt x="1291458" y="0"/>
                  </a:moveTo>
                  <a:cubicBezTo>
                    <a:pt x="1779314" y="0"/>
                    <a:pt x="2215211" y="222460"/>
                    <a:pt x="2503242" y="571474"/>
                  </a:cubicBezTo>
                  <a:lnTo>
                    <a:pt x="2582916" y="678020"/>
                  </a:lnTo>
                  <a:lnTo>
                    <a:pt x="0" y="678020"/>
                  </a:lnTo>
                  <a:lnTo>
                    <a:pt x="79674" y="571474"/>
                  </a:lnTo>
                  <a:cubicBezTo>
                    <a:pt x="367705" y="222460"/>
                    <a:pt x="803603" y="0"/>
                    <a:pt x="1291458" y="0"/>
                  </a:cubicBezTo>
                  <a:close/>
                </a:path>
              </a:pathLst>
            </a:custGeom>
            <a:solidFill>
              <a:srgbClr val="FE7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245" name="그룹 13"/>
            <p:cNvGrpSpPr/>
            <p:nvPr/>
          </p:nvGrpSpPr>
          <p:grpSpPr>
            <a:xfrm>
              <a:off x="0" y="2536037"/>
              <a:ext cx="9144000" cy="1785927"/>
              <a:chOff x="0" y="2183612"/>
              <a:chExt cx="9144000" cy="1785927"/>
            </a:xfrm>
          </p:grpSpPr>
          <p:sp>
            <p:nvSpPr>
              <p:cNvPr id="10246" name="TextBox 5"/>
              <p:cNvSpPr txBox="1"/>
              <p:nvPr/>
            </p:nvSpPr>
            <p:spPr>
              <a:xfrm>
                <a:off x="0" y="2607196"/>
                <a:ext cx="9144000" cy="9666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latinLnBrk="1" hangingPunct="1"/>
                <a:r>
                  <a:rPr lang="en-US" altLang="ko-KR" sz="5400" dirty="0">
                    <a:latin typeface="Myriad Pro" pitchFamily="34" charset="0"/>
                    <a:ea typeface="돋움" panose="020B0600000101010101" pitchFamily="50" charset="-127"/>
                  </a:rPr>
                  <a:t>Merge Calendar</a:t>
                </a:r>
                <a:endParaRPr lang="en-US" altLang="ko-KR" sz="5400" b="1" dirty="0">
                  <a:solidFill>
                    <a:srgbClr val="FE786B"/>
                  </a:solidFill>
                  <a:latin typeface="Myriad Pro" pitchFamily="34" charset="0"/>
                  <a:ea typeface="돋움" panose="020B0600000101010101" pitchFamily="50" charset="-127"/>
                </a:endParaRPr>
              </a:p>
            </p:txBody>
          </p:sp>
          <p:sp>
            <p:nvSpPr>
              <p:cNvPr id="4" name="액자 3"/>
              <p:cNvSpPr/>
              <p:nvPr/>
            </p:nvSpPr>
            <p:spPr>
              <a:xfrm>
                <a:off x="1051493" y="2183612"/>
                <a:ext cx="7041013" cy="1785927"/>
              </a:xfrm>
              <a:prstGeom prst="frame">
                <a:avLst>
                  <a:gd name="adj1" fmla="val 6098"/>
                </a:avLst>
              </a:prstGeom>
              <a:noFill/>
              <a:ln>
                <a:solidFill>
                  <a:srgbClr val="FE78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구조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1818640"/>
            <a:ext cx="3585210" cy="332232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660515" y="3717290"/>
            <a:ext cx="2232660" cy="14401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DB</a:t>
            </a:r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660515" y="1827530"/>
            <a:ext cx="2232660" cy="1393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API</a:t>
            </a:r>
            <a:endParaRPr lang="en-US"/>
          </a:p>
          <a:p>
            <a:pPr algn="ctr"/>
            <a:r>
              <a:rPr lang="en-US"/>
              <a:t>(Google, Q-Net)</a:t>
            </a:r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540885" y="2550160"/>
            <a:ext cx="1953260" cy="504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540885" y="4478655"/>
            <a:ext cx="1953260" cy="504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622165" y="3974465"/>
            <a:ext cx="187198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622165" y="2045970"/>
            <a:ext cx="187198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254760" y="3208655"/>
            <a:ext cx="299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Merge Calendar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998085" y="149034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3200" b="1"/>
              <a:t>정보</a:t>
            </a:r>
            <a:endParaRPr lang="ko-KR" alt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핵심기능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1560" y="1923415"/>
            <a:ext cx="1853565" cy="1586230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6131560" y="1089660"/>
            <a:ext cx="1922145" cy="72834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/>
              <a:t>Google</a:t>
            </a:r>
            <a:endParaRPr lang="en-US" altLang="ko-KR"/>
          </a:p>
          <a:p>
            <a:pPr algn="ctr"/>
            <a:r>
              <a:rPr lang="en-US" altLang="ko-KR"/>
              <a:t>Authorization Server</a:t>
            </a:r>
            <a:endParaRPr lang="en-US" altLang="ko-KR"/>
          </a:p>
        </p:txBody>
      </p:sp>
      <p:sp>
        <p:nvSpPr>
          <p:cNvPr id="14" name="Left Arrow 13"/>
          <p:cNvSpPr/>
          <p:nvPr/>
        </p:nvSpPr>
        <p:spPr>
          <a:xfrm>
            <a:off x="3127375" y="2921635"/>
            <a:ext cx="2663825" cy="575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/>
              <a:t>토큰 부여</a:t>
            </a:r>
            <a:endParaRPr lang="ko-KR" altLang="en-US"/>
          </a:p>
        </p:txBody>
      </p:sp>
      <p:sp>
        <p:nvSpPr>
          <p:cNvPr id="15" name="Right Arrow 14"/>
          <p:cNvSpPr/>
          <p:nvPr/>
        </p:nvSpPr>
        <p:spPr>
          <a:xfrm>
            <a:off x="3127375" y="2092325"/>
            <a:ext cx="2736215" cy="575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/>
              <a:t>접근 토큰 요청</a:t>
            </a:r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4274820"/>
            <a:ext cx="1954530" cy="1673225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169025" y="3509645"/>
            <a:ext cx="1955165" cy="7658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/>
              <a:t>Google</a:t>
            </a:r>
            <a:endParaRPr lang="en-US" altLang="ko-KR"/>
          </a:p>
          <a:p>
            <a:pPr algn="ctr"/>
            <a:r>
              <a:rPr lang="en-US" altLang="ko-KR"/>
              <a:t>Resource</a:t>
            </a:r>
            <a:endParaRPr lang="en-US" altLang="ko-KR"/>
          </a:p>
          <a:p>
            <a:pPr algn="ctr"/>
            <a:r>
              <a:rPr lang="en-US" altLang="ko-KR"/>
              <a:t>Server</a:t>
            </a:r>
            <a:endParaRPr lang="en-US" altLang="ko-KR"/>
          </a:p>
        </p:txBody>
      </p:sp>
      <p:sp>
        <p:nvSpPr>
          <p:cNvPr id="20" name="Left Arrow 19"/>
          <p:cNvSpPr/>
          <p:nvPr/>
        </p:nvSpPr>
        <p:spPr>
          <a:xfrm>
            <a:off x="3164840" y="4699000"/>
            <a:ext cx="2663825" cy="575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/>
              <a:t>일정 불러오기</a:t>
            </a:r>
            <a:endParaRPr lang="ko-KR" altLang="en-US"/>
          </a:p>
        </p:txBody>
      </p:sp>
      <p:sp>
        <p:nvSpPr>
          <p:cNvPr id="21" name="Right Arrow 20"/>
          <p:cNvSpPr/>
          <p:nvPr/>
        </p:nvSpPr>
        <p:spPr>
          <a:xfrm>
            <a:off x="3164840" y="3869690"/>
            <a:ext cx="2736215" cy="575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/>
              <a:t>일정 등록</a:t>
            </a:r>
            <a:endParaRPr lang="ko-KR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1042670" y="1567180"/>
            <a:ext cx="1944370" cy="4051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Merge</a:t>
            </a:r>
            <a:endParaRPr lang="en-US"/>
          </a:p>
          <a:p>
            <a:pPr algn="ctr"/>
            <a:r>
              <a:rPr lang="en-US"/>
              <a:t>Calendar</a:t>
            </a:r>
            <a:endParaRPr lang="en-US"/>
          </a:p>
        </p:txBody>
      </p:sp>
      <p:sp>
        <p:nvSpPr>
          <p:cNvPr id="24" name="Text Box 5"/>
          <p:cNvSpPr txBox="1"/>
          <p:nvPr/>
        </p:nvSpPr>
        <p:spPr>
          <a:xfrm>
            <a:off x="415925" y="803275"/>
            <a:ext cx="25101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Google API</a:t>
            </a:r>
            <a:endParaRPr lang="en-US" altLang="ko-KR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핵심기능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25101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Database</a:t>
            </a:r>
            <a:endParaRPr lang="en-US" altLang="ko-KR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7895" y="2204720"/>
            <a:ext cx="2668905" cy="2668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0" y="2204720"/>
            <a:ext cx="2865120" cy="265557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76370" y="2275840"/>
            <a:ext cx="1943735" cy="100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400"/>
              <a:t>일정 등록</a:t>
            </a:r>
            <a:endParaRPr lang="ko-KR" altLang="en-US" sz="1400"/>
          </a:p>
        </p:txBody>
      </p:sp>
      <p:sp>
        <p:nvSpPr>
          <p:cNvPr id="8" name="Left Arrow 7"/>
          <p:cNvSpPr/>
          <p:nvPr/>
        </p:nvSpPr>
        <p:spPr>
          <a:xfrm>
            <a:off x="3996055" y="3717290"/>
            <a:ext cx="1800225" cy="1008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400"/>
              <a:t>일정 불러오기</a:t>
            </a:r>
            <a:endParaRPr lang="ko-KR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05" y="2205355"/>
            <a:ext cx="2942590" cy="26676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핵심기능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25101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File I/O</a:t>
            </a:r>
            <a:endParaRPr lang="en-US" altLang="ko-KR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7895" y="2204720"/>
            <a:ext cx="2668905" cy="2668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0" y="2204720"/>
            <a:ext cx="2865120" cy="265557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76370" y="2275840"/>
            <a:ext cx="1943735" cy="100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To-Do </a:t>
            </a:r>
            <a:r>
              <a:rPr lang="ko-KR" altLang="en-US" sz="1400"/>
              <a:t>등록</a:t>
            </a:r>
            <a:r>
              <a:rPr lang="en-US" altLang="ko-KR" sz="1400"/>
              <a:t>/</a:t>
            </a:r>
            <a:r>
              <a:rPr lang="ko-KR" altLang="en-US" sz="1400"/>
              <a:t>제거</a:t>
            </a:r>
            <a:endParaRPr lang="ko-KR" altLang="en-US" sz="1400"/>
          </a:p>
        </p:txBody>
      </p:sp>
      <p:sp>
        <p:nvSpPr>
          <p:cNvPr id="8" name="Left Arrow 7"/>
          <p:cNvSpPr/>
          <p:nvPr/>
        </p:nvSpPr>
        <p:spPr>
          <a:xfrm>
            <a:off x="3996055" y="3717290"/>
            <a:ext cx="1800225" cy="1008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To-Do </a:t>
            </a:r>
            <a:r>
              <a:rPr lang="ko-KR" altLang="en-US" sz="1400"/>
              <a:t>출력</a:t>
            </a:r>
            <a:endParaRPr lang="ko-KR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altLang="ko-KR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Challenge</a:t>
            </a:r>
            <a:endParaRPr lang="en-US" altLang="ko-KR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25101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달력 컨트롤</a:t>
            </a:r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15415" y="1116330"/>
            <a:ext cx="6674485" cy="4714240"/>
            <a:chOff x="1777" y="1758"/>
            <a:chExt cx="9475" cy="74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16" y="1758"/>
              <a:ext cx="5636" cy="338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7" y="5720"/>
              <a:ext cx="3839" cy="3463"/>
            </a:xfrm>
            <a:prstGeom prst="rect">
              <a:avLst/>
            </a:prstGeom>
          </p:spPr>
        </p:pic>
        <p:sp>
          <p:nvSpPr>
            <p:cNvPr id="11" name="Flowchart: Connector 10"/>
            <p:cNvSpPr/>
            <p:nvPr/>
          </p:nvSpPr>
          <p:spPr>
            <a:xfrm>
              <a:off x="4819" y="5401"/>
              <a:ext cx="340" cy="340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070" y="5040"/>
              <a:ext cx="545" cy="482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09540" y="1980565"/>
            <a:ext cx="2880360" cy="3850640"/>
            <a:chOff x="9543" y="2570"/>
            <a:chExt cx="4130" cy="6064"/>
          </a:xfrm>
        </p:grpSpPr>
        <p:pic>
          <p:nvPicPr>
            <p:cNvPr id="3" name="Picture 2" descr="달력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3" y="3024"/>
              <a:ext cx="4130" cy="5610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9865" y="2570"/>
              <a:ext cx="316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2000">
                  <a:solidFill>
                    <a:schemeClr val="bg1"/>
                  </a:solidFill>
                </a:rPr>
                <a:t>Material Design</a:t>
              </a:r>
              <a:endParaRPr lang="en-US" altLang="ko-KR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altLang="ko-KR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Challenge</a:t>
            </a:r>
            <a:endParaRPr lang="en-US" altLang="ko-KR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25101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일정 월</a:t>
            </a:r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주차 계산</a:t>
            </a:r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Picture 7" descr="주차별 일정 정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780" y="1367155"/>
            <a:ext cx="3587750" cy="4365625"/>
          </a:xfrm>
          <a:prstGeom prst="rect">
            <a:avLst/>
          </a:prstGeom>
        </p:spPr>
      </p:pic>
      <p:pic>
        <p:nvPicPr>
          <p:cNvPr id="17" name="Picture 16" descr="3월 1주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1367155"/>
            <a:ext cx="3588385" cy="43656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970780" y="6021070"/>
            <a:ext cx="358838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/>
              <a:t>현실</a:t>
            </a:r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720090" y="6021070"/>
            <a:ext cx="358838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/>
              <a:t>계획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그룹 6"/>
          <p:cNvGrpSpPr/>
          <p:nvPr/>
        </p:nvGrpSpPr>
        <p:grpSpPr>
          <a:xfrm>
            <a:off x="657225" y="2536825"/>
            <a:ext cx="7532161" cy="1784350"/>
            <a:chOff x="657226" y="2536637"/>
            <a:chExt cx="7531561" cy="1784726"/>
          </a:xfrm>
        </p:grpSpPr>
        <p:sp>
          <p:nvSpPr>
            <p:cNvPr id="12295" name="TextBox 4"/>
            <p:cNvSpPr txBox="1"/>
            <p:nvPr/>
          </p:nvSpPr>
          <p:spPr>
            <a:xfrm>
              <a:off x="1384669" y="2865436"/>
              <a:ext cx="6804118" cy="645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latinLnBrk="1" hangingPunct="1"/>
              <a:r>
                <a:rPr lang="ko-KR" altLang="en-US" sz="3600" dirty="0">
                  <a:latin typeface="Myriad Pro" pitchFamily="34" charset="0"/>
                  <a:ea typeface="맑은 고딕" panose="020B0503020000020004" pitchFamily="50" charset="-127"/>
                  <a:sym typeface="+mn-ea"/>
                </a:rPr>
                <a:t>한계와 보완 방안</a:t>
              </a:r>
              <a:endParaRPr lang="ko-KR" altLang="en-US" sz="3600" dirty="0">
                <a:latin typeface="Myriad Pro" pitchFamily="34" charset="0"/>
                <a:ea typeface="맑은 고딕" panose="020B0503020000020004" pitchFamily="50" charset="-127"/>
                <a:sym typeface="+mn-ea"/>
              </a:endParaRPr>
            </a:p>
          </p:txBody>
        </p:sp>
        <p:sp>
          <p:nvSpPr>
            <p:cNvPr id="3" name="액자 2"/>
            <p:cNvSpPr/>
            <p:nvPr/>
          </p:nvSpPr>
          <p:spPr>
            <a:xfrm>
              <a:off x="1309637" y="2536637"/>
              <a:ext cx="6524105" cy="1784726"/>
            </a:xfrm>
            <a:prstGeom prst="frame">
              <a:avLst>
                <a:gd name="adj1" fmla="val 6789"/>
              </a:avLst>
            </a:prstGeom>
            <a:noFill/>
            <a:ln>
              <a:solidFill>
                <a:srgbClr val="FE7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61993" y="2809745"/>
              <a:ext cx="1142909" cy="1143241"/>
            </a:xfrm>
            <a:prstGeom prst="ellipse">
              <a:avLst/>
            </a:prstGeom>
            <a:solidFill>
              <a:srgbClr val="FE786B"/>
            </a:solidFill>
            <a:ln w="127000">
              <a:solidFill>
                <a:srgbClr val="485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57226" y="2865438"/>
              <a:ext cx="1371600" cy="1014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6000" b="1" kern="1200" cap="none" spc="0" normalizeH="0" baseline="0" noProof="0" dirty="0">
                  <a:latin typeface="Myriad Pro" pitchFamily="34" charset="0"/>
                  <a:ea typeface="돋움" panose="020B0600000101010101" pitchFamily="50" charset="-127"/>
                  <a:cs typeface="Tahoma" panose="020B0604030504040204" pitchFamily="34" charset="0"/>
                </a:rPr>
                <a:t>3</a:t>
              </a:r>
              <a:endParaRPr kumimoji="0" lang="en-US" altLang="ko-KR" sz="6000" b="1" kern="1200" cap="none" spc="0" normalizeH="0" baseline="0" noProof="0" dirty="0">
                <a:latin typeface="Myriad Pro" pitchFamily="34" charset="0"/>
                <a:ea typeface="돋움" panose="020B0600000101010101" pitchFamily="50" charset="-127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한계점과 보완 방안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238950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한계점 </a:t>
            </a:r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네이버 </a:t>
            </a:r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API</a:t>
            </a:r>
            <a:endParaRPr lang="en-US" altLang="ko-KR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pic>
        <p:nvPicPr>
          <p:cNvPr id="2" name="Picture 1" descr="네이버AP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520825"/>
            <a:ext cx="8395335" cy="1466850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255905" y="3789045"/>
            <a:ext cx="8462645" cy="1254760"/>
          </a:xfrm>
          <a:prstGeom prst="round1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/>
              <a:t>처음의 의도와는 달리 네이버 </a:t>
            </a:r>
            <a:r>
              <a:rPr lang="en-US" altLang="ko-KR"/>
              <a:t>API</a:t>
            </a:r>
            <a:r>
              <a:rPr lang="ko-KR" altLang="en-US"/>
              <a:t>로는</a:t>
            </a:r>
            <a:endParaRPr lang="ko-KR" altLang="en-US"/>
          </a:p>
          <a:p>
            <a:pPr algn="ctr"/>
            <a:r>
              <a:rPr lang="ko-KR" altLang="en-US"/>
              <a:t>일정을 추가만 가능하고 불러올 수가 없었다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한계점과 보완 방안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37934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한계점 </a:t>
            </a:r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보완 방안 </a:t>
            </a:r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시험 과목 선택</a:t>
            </a:r>
            <a:endParaRPr lang="ko-KR" altLang="en-US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pic>
        <p:nvPicPr>
          <p:cNvPr id="3" name="Picture 2" descr="기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572260"/>
            <a:ext cx="3349625" cy="469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1572260"/>
            <a:ext cx="4069715" cy="4696460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1684655" y="5631180"/>
            <a:ext cx="504190" cy="313055"/>
          </a:xfrm>
          <a:prstGeom prst="flowChartConnector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5548630" y="5659755"/>
            <a:ext cx="504190" cy="313055"/>
          </a:xfrm>
          <a:prstGeom prst="flowChartConnector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직사각형 23"/>
          <p:cNvSpPr/>
          <p:nvPr/>
        </p:nvSpPr>
        <p:spPr>
          <a:xfrm>
            <a:off x="0" y="2139950"/>
            <a:ext cx="3060700" cy="82550"/>
          </a:xfrm>
          <a:prstGeom prst="rect">
            <a:avLst/>
          </a:prstGeom>
          <a:solidFill>
            <a:srgbClr val="FE7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484438" y="1808163"/>
            <a:ext cx="41751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600" b="1" kern="1200" cap="none" spc="600" normalizeH="0" baseline="0" noProof="0" dirty="0">
                <a:solidFill>
                  <a:srgbClr val="FE786B"/>
                </a:solidFill>
                <a:latin typeface="Myriad Pro" pitchFamily="34" charset="0"/>
                <a:ea typeface="돋움" panose="020B0600000101010101" pitchFamily="50" charset="-127"/>
                <a:cs typeface="Tahoma" panose="020B0604030504040204" pitchFamily="34" charset="0"/>
              </a:rPr>
              <a:t>Contents</a:t>
            </a:r>
            <a:endParaRPr kumimoji="0" lang="en-US" altLang="ko-KR" sz="3600" b="1" kern="1200" cap="none" spc="600" normalizeH="0" baseline="0" noProof="0" dirty="0">
              <a:solidFill>
                <a:srgbClr val="FE786B"/>
              </a:solidFill>
              <a:latin typeface="Myriad Pro" pitchFamily="34" charset="0"/>
              <a:ea typeface="돋움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1268" name="그룹 4"/>
          <p:cNvGrpSpPr/>
          <p:nvPr/>
        </p:nvGrpSpPr>
        <p:grpSpPr>
          <a:xfrm>
            <a:off x="3105150" y="2888615"/>
            <a:ext cx="4707890" cy="3013631"/>
            <a:chOff x="2389726" y="2933216"/>
            <a:chExt cx="4707546" cy="903599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2389726" y="2933216"/>
              <a:ext cx="647700" cy="128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200" b="1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E786B"/>
                  </a:solidFill>
                  <a:effectLst/>
                  <a:uLnTx/>
                  <a:uFillTx/>
                  <a:latin typeface="Myriad Pro" pitchFamily="34" charset="0"/>
                  <a:ea typeface="굴림" panose="020B0600000101010101" pitchFamily="50" charset="-127"/>
                  <a:cs typeface="Tahoma" panose="020B0604030504040204" pitchFamily="34" charset="0"/>
                </a:rPr>
                <a:t>01</a:t>
              </a:r>
              <a:endParaRPr kumimoji="1" lang="ko-KR" altLang="ko-KR" sz="2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FE786B"/>
                </a:solidFill>
                <a:effectLst/>
                <a:uLnTx/>
                <a:uFillTx/>
                <a:latin typeface="Myriad Pro" pitchFamily="34" charset="0"/>
                <a:ea typeface="굴림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271" name="Text Box 5"/>
            <p:cNvSpPr txBox="1"/>
            <p:nvPr/>
          </p:nvSpPr>
          <p:spPr>
            <a:xfrm>
              <a:off x="2964359" y="2933216"/>
              <a:ext cx="4132913" cy="1288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latinLnBrk="1" hangingPunct="1"/>
              <a:r>
                <a:rPr lang="en-US" altLang="ko-KR" sz="2200" dirty="0">
                  <a:latin typeface="Myriad Pro" pitchFamily="34" charset="0"/>
                  <a:ea typeface="맑은 고딕" panose="020B0503020000020004" pitchFamily="50" charset="-127"/>
                </a:rPr>
                <a:t>Merge Calendar GUI</a:t>
              </a:r>
              <a:r>
                <a:rPr lang="ko-KR" altLang="en-US" sz="2200" dirty="0">
                  <a:latin typeface="Myriad Pro" pitchFamily="34" charset="0"/>
                  <a:ea typeface="맑은 고딕" panose="020B0503020000020004" pitchFamily="50" charset="-127"/>
                </a:rPr>
                <a:t>와 기능</a:t>
              </a:r>
              <a:r>
                <a:rPr lang="en-US" altLang="ko-KR" sz="2200" dirty="0">
                  <a:latin typeface="Myriad Pro" pitchFamily="34" charset="0"/>
                  <a:ea typeface="맑은 고딕" panose="020B0503020000020004" pitchFamily="50" charset="-127"/>
                </a:rPr>
                <a:t> </a:t>
              </a:r>
              <a:endParaRPr lang="ko-KR" altLang="ko-KR" sz="2200" dirty="0">
                <a:latin typeface="Myriad Pro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2392901" y="3321163"/>
              <a:ext cx="647700" cy="128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200" b="1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E786B"/>
                  </a:solidFill>
                  <a:effectLst/>
                  <a:uLnTx/>
                  <a:uFillTx/>
                  <a:latin typeface="Myriad Pro" pitchFamily="34" charset="0"/>
                  <a:ea typeface="굴림" panose="020B0600000101010101" pitchFamily="50" charset="-127"/>
                  <a:cs typeface="Tahoma" panose="020B0604030504040204" pitchFamily="34" charset="0"/>
                </a:rPr>
                <a:t>02</a:t>
              </a:r>
              <a:endParaRPr kumimoji="1" lang="ko-KR" altLang="ko-KR" sz="2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FE786B"/>
                </a:solidFill>
                <a:effectLst/>
                <a:uLnTx/>
                <a:uFillTx/>
                <a:latin typeface="Myriad Pro" pitchFamily="34" charset="0"/>
                <a:ea typeface="굴림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273" name="Text Box 5"/>
            <p:cNvSpPr txBox="1"/>
            <p:nvPr/>
          </p:nvSpPr>
          <p:spPr>
            <a:xfrm>
              <a:off x="2969163" y="3320291"/>
              <a:ext cx="3752851" cy="1288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latinLnBrk="1" hangingPunct="1"/>
              <a:r>
                <a:rPr lang="en-US" altLang="ko-KR" sz="2200" dirty="0">
                  <a:latin typeface="Myriad Pro" pitchFamily="34" charset="0"/>
                  <a:ea typeface="맑은 고딕" panose="020B0503020000020004" pitchFamily="50" charset="-127"/>
                </a:rPr>
                <a:t>Merge Calendar </a:t>
              </a:r>
              <a:r>
                <a:rPr lang="ko-KR" altLang="en-US" sz="2200" dirty="0">
                  <a:latin typeface="Myriad Pro" pitchFamily="34" charset="0"/>
                  <a:ea typeface="맑은 고딕" panose="020B0503020000020004" pitchFamily="50" charset="-127"/>
                </a:rPr>
                <a:t>구현방법</a:t>
              </a:r>
              <a:endParaRPr lang="ko-KR" altLang="en-US" sz="2200" dirty="0">
                <a:latin typeface="Myriad Pro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2389726" y="3707821"/>
              <a:ext cx="647700" cy="128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200" b="1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E786B"/>
                  </a:solidFill>
                  <a:effectLst/>
                  <a:uLnTx/>
                  <a:uFillTx/>
                  <a:latin typeface="Myriad Pro" pitchFamily="34" charset="0"/>
                  <a:ea typeface="굴림" panose="020B0600000101010101" pitchFamily="50" charset="-127"/>
                  <a:cs typeface="Tahoma" panose="020B0604030504040204" pitchFamily="34" charset="0"/>
                </a:rPr>
                <a:t>03</a:t>
              </a:r>
              <a:endParaRPr kumimoji="1" lang="ko-KR" altLang="ko-KR" sz="2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FE786B"/>
                </a:solidFill>
                <a:effectLst/>
                <a:uLnTx/>
                <a:uFillTx/>
                <a:latin typeface="Myriad Pro" pitchFamily="34" charset="0"/>
                <a:ea typeface="굴림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275" name="Text Box 5"/>
            <p:cNvSpPr txBox="1"/>
            <p:nvPr/>
          </p:nvSpPr>
          <p:spPr>
            <a:xfrm>
              <a:off x="2964401" y="3707916"/>
              <a:ext cx="3757613" cy="1288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latinLnBrk="1" hangingPunct="1"/>
              <a:r>
                <a:rPr lang="ko-KR" altLang="en-US" sz="2200" dirty="0">
                  <a:latin typeface="Myriad Pro" pitchFamily="34" charset="0"/>
                  <a:ea typeface="맑은 고딕" panose="020B0503020000020004" pitchFamily="50" charset="-127"/>
                </a:rPr>
                <a:t>한계점과 보완 방법</a:t>
              </a:r>
              <a:r>
                <a:rPr lang="en-US" altLang="ko-KR" sz="2200" dirty="0">
                  <a:latin typeface="Myriad Pro" pitchFamily="34" charset="0"/>
                  <a:ea typeface="맑은 고딕" panose="020B0503020000020004" pitchFamily="50" charset="-127"/>
                </a:rPr>
                <a:t> </a:t>
              </a:r>
              <a:endParaRPr lang="ko-KR" altLang="ko-KR" sz="2200" dirty="0">
                <a:latin typeface="Myriad Pro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083300" y="2139950"/>
            <a:ext cx="3060700" cy="82550"/>
          </a:xfrm>
          <a:prstGeom prst="rect">
            <a:avLst/>
          </a:prstGeom>
          <a:solidFill>
            <a:srgbClr val="FE7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그룹 6"/>
          <p:cNvGrpSpPr/>
          <p:nvPr/>
        </p:nvGrpSpPr>
        <p:grpSpPr>
          <a:xfrm>
            <a:off x="657225" y="2536825"/>
            <a:ext cx="7177088" cy="1784350"/>
            <a:chOff x="657226" y="2536637"/>
            <a:chExt cx="7176516" cy="1784726"/>
          </a:xfrm>
        </p:grpSpPr>
        <p:grpSp>
          <p:nvGrpSpPr>
            <p:cNvPr id="12291" name="그룹 1"/>
            <p:cNvGrpSpPr/>
            <p:nvPr/>
          </p:nvGrpSpPr>
          <p:grpSpPr>
            <a:xfrm>
              <a:off x="2052000" y="2874963"/>
              <a:ext cx="5781214" cy="1107714"/>
              <a:chOff x="1560513" y="2962275"/>
              <a:chExt cx="5781214" cy="1107714"/>
            </a:xfrm>
          </p:grpSpPr>
          <p:sp>
            <p:nvSpPr>
              <p:cNvPr id="12295" name="TextBox 4"/>
              <p:cNvSpPr txBox="1"/>
              <p:nvPr/>
            </p:nvSpPr>
            <p:spPr>
              <a:xfrm>
                <a:off x="1560513" y="2962275"/>
                <a:ext cx="5781214" cy="10765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 eaLnBrk="1" latinLnBrk="1" hangingPunct="1"/>
                <a:r>
                  <a:rPr lang="en-US" altLang="ko-KR" sz="3200" dirty="0">
                    <a:latin typeface="Myriad Pro" pitchFamily="34" charset="0"/>
                    <a:ea typeface="맑은 고딕" panose="020B0503020000020004" pitchFamily="50" charset="-127"/>
                    <a:sym typeface="+mn-ea"/>
                  </a:rPr>
                  <a:t>Merge Calendar GUI</a:t>
                </a:r>
                <a:r>
                  <a:rPr lang="ko-KR" altLang="en-US" sz="3200" dirty="0">
                    <a:latin typeface="Myriad Pro" pitchFamily="34" charset="0"/>
                    <a:ea typeface="맑은 고딕" panose="020B0503020000020004" pitchFamily="50" charset="-127"/>
                    <a:sym typeface="+mn-ea"/>
                  </a:rPr>
                  <a:t>와 기능</a:t>
                </a:r>
                <a:endParaRPr lang="ko-KR" altLang="en-US" sz="3200" dirty="0">
                  <a:latin typeface="Myriad Pro" pitchFamily="34" charset="0"/>
                  <a:ea typeface="맑은 고딕" panose="020B0503020000020004" pitchFamily="50" charset="-127"/>
                  <a:sym typeface="+mn-ea"/>
                </a:endParaRPr>
              </a:p>
            </p:txBody>
          </p:sp>
          <p:sp>
            <p:nvSpPr>
              <p:cNvPr id="12296" name="Text Box 5"/>
              <p:cNvSpPr txBox="1"/>
              <p:nvPr/>
            </p:nvSpPr>
            <p:spPr>
              <a:xfrm>
                <a:off x="1561041" y="3732733"/>
                <a:ext cx="5039910" cy="337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p>
                <a:pPr algn="ctr" eaLnBrk="1" latinLnBrk="1" hangingPunct="1"/>
                <a:r>
                  <a:rPr lang="en-US" altLang="ko-KR" sz="1600" dirty="0">
                    <a:latin typeface="Myriad Pro" pitchFamily="34" charset="0"/>
                    <a:ea typeface="맑은 고딕" panose="020B0503020000020004" pitchFamily="50" charset="-127"/>
                  </a:rPr>
                  <a:t>Calendar GUI</a:t>
                </a:r>
                <a:r>
                  <a:rPr lang="ko-KR" altLang="en-US" sz="1600" dirty="0">
                    <a:latin typeface="Myriad Pro" pitchFamily="34" charset="0"/>
                    <a:ea typeface="맑은 고딕" panose="020B0503020000020004" pitchFamily="50" charset="-127"/>
                  </a:rPr>
                  <a:t>와 기능</a:t>
                </a:r>
                <a:r>
                  <a:rPr lang="ko-KR" altLang="en-US" sz="1600" dirty="0">
                    <a:latin typeface="Myriad Pro" pitchFamily="34" charset="0"/>
                    <a:ea typeface="맑은 고딕" panose="020B0503020000020004" pitchFamily="50" charset="-127"/>
                  </a:rPr>
                  <a:t> </a:t>
                </a:r>
                <a:endParaRPr lang="ko-KR" altLang="en-US" sz="1600" dirty="0">
                  <a:latin typeface="Myriad Pro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" name="액자 2"/>
            <p:cNvSpPr/>
            <p:nvPr/>
          </p:nvSpPr>
          <p:spPr>
            <a:xfrm>
              <a:off x="1309637" y="2536637"/>
              <a:ext cx="6524105" cy="1784726"/>
            </a:xfrm>
            <a:prstGeom prst="frame">
              <a:avLst>
                <a:gd name="adj1" fmla="val 6789"/>
              </a:avLst>
            </a:prstGeom>
            <a:noFill/>
            <a:ln>
              <a:solidFill>
                <a:srgbClr val="FE7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61993" y="2809745"/>
              <a:ext cx="1142909" cy="1143241"/>
            </a:xfrm>
            <a:prstGeom prst="ellipse">
              <a:avLst/>
            </a:prstGeom>
            <a:solidFill>
              <a:srgbClr val="FE786B"/>
            </a:solidFill>
            <a:ln w="127000">
              <a:solidFill>
                <a:srgbClr val="485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57226" y="2865438"/>
              <a:ext cx="1371600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6000" b="1" kern="1200" cap="none" spc="0" normalizeH="0" baseline="0" noProof="0" dirty="0">
                  <a:latin typeface="Myriad Pro" pitchFamily="34" charset="0"/>
                  <a:ea typeface="돋움" panose="020B0600000101010101" pitchFamily="50" charset="-127"/>
                  <a:cs typeface="Tahoma" panose="020B0604030504040204" pitchFamily="34" charset="0"/>
                </a:rPr>
                <a:t>1</a:t>
              </a:r>
              <a:endParaRPr kumimoji="0" lang="en-US" altLang="ko-KR" sz="6000" b="1" kern="1200" cap="none" spc="0" normalizeH="0" baseline="0" noProof="0" dirty="0">
                <a:latin typeface="Myriad Pro" pitchFamily="34" charset="0"/>
                <a:ea typeface="돋움" panose="020B0600000101010101" pitchFamily="50" charset="-127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제목 2"/>
          <p:cNvSpPr txBox="1"/>
          <p:nvPr/>
        </p:nvSpPr>
        <p:spPr>
          <a:xfrm>
            <a:off x="5309870" y="1431290"/>
            <a:ext cx="3415030" cy="2891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latinLnBrk="1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달력</a:t>
            </a:r>
            <a:endParaRPr lang="ko-KR" altLang="en-US" sz="1300" dirty="0">
              <a:solidFill>
                <a:schemeClr val="tx1"/>
              </a:solidFill>
              <a:uFillTx/>
              <a:latin typeface="Myriad Pro" pitchFamily="34" charset="0"/>
              <a:ea typeface="Arial" panose="020B0604020202020204" pitchFamily="34" charset="0"/>
            </a:endParaRPr>
          </a:p>
          <a:p>
            <a:pPr marL="285750" indent="-285750" latinLnBrk="1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주차별 일정</a:t>
            </a:r>
            <a:endParaRPr lang="ko-KR" altLang="en-US" sz="1300" dirty="0">
              <a:solidFill>
                <a:schemeClr val="tx1"/>
              </a:solidFill>
              <a:uFillTx/>
              <a:latin typeface="Myriad Pro" pitchFamily="34" charset="0"/>
              <a:ea typeface="Arial" panose="020B0604020202020204" pitchFamily="34" charset="0"/>
            </a:endParaRPr>
          </a:p>
          <a:p>
            <a:pPr marL="285750" indent="-285750" latinLnBrk="1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To-Do List</a:t>
            </a:r>
            <a:endParaRPr lang="en-US" altLang="ko-KR" sz="1300" dirty="0">
              <a:solidFill>
                <a:schemeClr val="tx1"/>
              </a:solidFill>
              <a:uFillTx/>
              <a:latin typeface="Myriad Pro" pitchFamily="34" charset="0"/>
              <a:ea typeface="Arial" panose="020B0604020202020204" pitchFamily="34" charset="0"/>
            </a:endParaRPr>
          </a:p>
          <a:p>
            <a:pPr marL="285750" indent="-285750" latinLnBrk="1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Finished To-Do List</a:t>
            </a:r>
            <a:endParaRPr lang="en-US" altLang="ko-KR" sz="1300" dirty="0">
              <a:solidFill>
                <a:schemeClr val="tx1"/>
              </a:solidFill>
              <a:uFillTx/>
              <a:latin typeface="Myriad Pro" pitchFamily="34" charset="0"/>
              <a:ea typeface="Arial" panose="020B0604020202020204" pitchFamily="34" charset="0"/>
            </a:endParaRPr>
          </a:p>
          <a:p>
            <a:pPr marL="285750" indent="-285750" latinLnBrk="1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메뉴</a:t>
            </a:r>
            <a:endParaRPr lang="ko-KR" altLang="en-US" sz="1300" dirty="0">
              <a:solidFill>
                <a:schemeClr val="tx1"/>
              </a:solidFill>
              <a:uFillTx/>
              <a:latin typeface="Myriad Pro" pitchFamily="34" charset="0"/>
              <a:ea typeface="Arial" panose="020B0604020202020204" pitchFamily="34" charset="0"/>
            </a:endParaRPr>
          </a:p>
          <a:p>
            <a:pPr latinLnBrk="1">
              <a:lnSpc>
                <a:spcPct val="200000"/>
              </a:lnSpc>
              <a:buSzPct val="150000"/>
              <a:buFont typeface="Arial" panose="020B0604020202020204" pitchFamily="34" charset="0"/>
            </a:pPr>
            <a:r>
              <a:rPr lang="en-US" altLang="ko-KR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-  </a:t>
            </a:r>
            <a:r>
              <a:rPr lang="ko-KR" altLang="en-US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동기화</a:t>
            </a:r>
            <a:r>
              <a:rPr lang="en-US" altLang="ko-KR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로그인</a:t>
            </a:r>
            <a:endParaRPr lang="ko-KR" altLang="en-US" sz="1300" dirty="0">
              <a:solidFill>
                <a:schemeClr val="tx1"/>
              </a:solidFill>
              <a:uFillTx/>
              <a:latin typeface="Myriad Pro" pitchFamily="34" charset="0"/>
              <a:ea typeface="Arial" panose="020B0604020202020204" pitchFamily="34" charset="0"/>
            </a:endParaRPr>
          </a:p>
          <a:p>
            <a:pPr latinLnBrk="1">
              <a:lnSpc>
                <a:spcPct val="200000"/>
              </a:lnSpc>
              <a:buSzPct val="150000"/>
              <a:buFont typeface="Arial" panose="020B0604020202020204" pitchFamily="34" charset="0"/>
            </a:pPr>
            <a:r>
              <a:rPr lang="en-US" altLang="ko-KR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-  </a:t>
            </a:r>
            <a:r>
              <a:rPr lang="ko-KR" altLang="en-US" sz="1300" dirty="0">
                <a:solidFill>
                  <a:schemeClr val="tx1"/>
                </a:solidFill>
                <a:uFillTx/>
                <a:latin typeface="Myriad Pro" pitchFamily="34" charset="0"/>
                <a:ea typeface="Arial" panose="020B0604020202020204" pitchFamily="34" charset="0"/>
              </a:rPr>
              <a:t>일정 추가</a:t>
            </a:r>
            <a:endParaRPr lang="ko-KR" altLang="en-US" sz="1300" dirty="0">
              <a:solidFill>
                <a:schemeClr val="tx1"/>
              </a:solidFill>
              <a:uFillTx/>
              <a:latin typeface="Myriad Pro" pitchFamily="34" charset="0"/>
              <a:ea typeface="Arial" panose="020B0604020202020204" pitchFamily="34" charset="0"/>
            </a:endParaRPr>
          </a:p>
        </p:txBody>
      </p:sp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GUI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설명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pic>
        <p:nvPicPr>
          <p:cNvPr id="2" name="Picture 1" descr="캡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1431290"/>
            <a:ext cx="4685665" cy="51377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8220" y="1700530"/>
            <a:ext cx="1367790" cy="28829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메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1331595"/>
            <a:ext cx="4491355" cy="910590"/>
          </a:xfrm>
          <a:prstGeom prst="rect">
            <a:avLst/>
          </a:prstGeom>
          <a:ln>
            <a:solidFill>
              <a:srgbClr val="303030"/>
            </a:solidFill>
          </a:ln>
        </p:spPr>
      </p:pic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기능</a:t>
            </a:r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설명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13449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메뉴 </a:t>
            </a:r>
            <a:endParaRPr lang="ko-KR" altLang="en-US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pic>
        <p:nvPicPr>
          <p:cNvPr id="4" name="Picture 3" descr="동기화 메시지박스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830195"/>
            <a:ext cx="3175000" cy="1422400"/>
          </a:xfrm>
          <a:prstGeom prst="rect">
            <a:avLst/>
          </a:prstGeom>
        </p:spPr>
      </p:pic>
      <p:pic>
        <p:nvPicPr>
          <p:cNvPr id="6" name="Picture 5" descr="로그인 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" y="1396365"/>
            <a:ext cx="2053590" cy="828675"/>
          </a:xfrm>
          <a:prstGeom prst="rect">
            <a:avLst/>
          </a:prstGeom>
        </p:spPr>
      </p:pic>
      <p:pic>
        <p:nvPicPr>
          <p:cNvPr id="5" name="Picture 4" descr="로그인 완료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" y="1411605"/>
            <a:ext cx="1978025" cy="798195"/>
          </a:xfrm>
          <a:prstGeom prst="rect">
            <a:avLst/>
          </a:prstGeom>
        </p:spPr>
      </p:pic>
      <p:pic>
        <p:nvPicPr>
          <p:cNvPr id="7" name="Picture 6" descr="로그인 화면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490" y="2444750"/>
            <a:ext cx="3486785" cy="3916680"/>
          </a:xfrm>
          <a:prstGeom prst="rect">
            <a:avLst/>
          </a:prstGeom>
        </p:spPr>
      </p:pic>
      <p:pic>
        <p:nvPicPr>
          <p:cNvPr id="8" name="Picture 7" descr="일정 추가 화면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880" y="2444750"/>
            <a:ext cx="4328795" cy="2729230"/>
          </a:xfrm>
          <a:prstGeom prst="rect">
            <a:avLst/>
          </a:prstGeom>
        </p:spPr>
      </p:pic>
      <p:graphicFrame>
        <p:nvGraphicFramePr>
          <p:cNvPr id="11" name="Object 10"/>
          <p:cNvGraphicFramePr/>
          <p:nvPr/>
        </p:nvGraphicFramePr>
        <p:xfrm>
          <a:off x="3916680" y="3375025"/>
          <a:ext cx="2643505" cy="353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2641600" imgH="3530600" progId="Paint.Picture">
                  <p:embed/>
                </p:oleObj>
              </mc:Choice>
              <mc:Fallback>
                <p:oleObj name="" r:id="rId7" imgW="2641600" imgH="35306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6680" y="3375025"/>
                        <a:ext cx="2643505" cy="353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5395595" y="3375025"/>
          <a:ext cx="2581910" cy="353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2628900" imgH="4406900" progId="Paint.Picture">
                  <p:embed/>
                </p:oleObj>
              </mc:Choice>
              <mc:Fallback>
                <p:oleObj name="" r:id="rId9" imgW="2628900" imgH="44069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95" y="3375025"/>
                        <a:ext cx="2581910" cy="353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기능</a:t>
            </a:r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설명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13449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달력 </a:t>
            </a:r>
            <a:endParaRPr lang="ko-KR" altLang="en-US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Picture 7" descr="달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347470"/>
            <a:ext cx="3365500" cy="45713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604385" y="1347470"/>
            <a:ext cx="4072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달력</a:t>
            </a:r>
            <a:r>
              <a:rPr lang="en-US" altLang="ko-KR"/>
              <a:t>(</a:t>
            </a:r>
            <a:r>
              <a:rPr lang="ko-KR" altLang="en-US"/>
              <a:t>연월</a:t>
            </a:r>
            <a:r>
              <a:rPr lang="en-US" altLang="ko-KR"/>
              <a:t>) </a:t>
            </a:r>
            <a:r>
              <a:rPr lang="ko-KR" altLang="en-US"/>
              <a:t>기능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일정있는 날짜 표시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다른 캘린더와 연동하여 일정 표시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기능</a:t>
            </a:r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설명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13449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일정 화면 </a:t>
            </a:r>
            <a:endParaRPr lang="ko-KR" altLang="en-US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20370" y="1373505"/>
            <a:ext cx="4072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주차별로 관리 가능한 일정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Q-net API</a:t>
            </a:r>
            <a:r>
              <a:rPr lang="ko-KR" altLang="en-US"/>
              <a:t>를 통한 시험 일정 불러오기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일정 추가 메뉴를 통하여 추가되는 일정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0555" y="1373505"/>
            <a:ext cx="4285615" cy="48869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제목 1"/>
          <p:cNvSpPr>
            <a:spLocks noGrp="1"/>
          </p:cNvSpPr>
          <p:nvPr>
            <p:ph type="title" hasCustomPrompt="1"/>
          </p:nvPr>
        </p:nvSpPr>
        <p:spPr>
          <a:xfrm>
            <a:off x="323850" y="184150"/>
            <a:ext cx="7886700" cy="843280"/>
          </a:xfrm>
          <a:noFill/>
          <a:ln>
            <a:noFill/>
          </a:ln>
        </p:spPr>
        <p:txBody>
          <a:bodyPr/>
          <a:p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Calendar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기능</a:t>
            </a:r>
            <a:r>
              <a:rPr 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 </a:t>
            </a:r>
            <a:r>
              <a:rPr lang="ko-KR" altLang="en-US" kern="1200" dirty="0">
                <a:solidFill>
                  <a:srgbClr val="FE786B"/>
                </a:solidFill>
                <a:latin typeface="Myriad Pro" pitchFamily="34" charset="0"/>
                <a:ea typeface="+mj-ea"/>
                <a:cs typeface="+mj-cs"/>
              </a:rPr>
              <a:t>설명</a:t>
            </a:r>
            <a:endParaRPr lang="ko-KR" altLang="en-US" kern="1200" dirty="0">
              <a:solidFill>
                <a:srgbClr val="FE786B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/>
          <p:nvPr/>
        </p:nvSpPr>
        <p:spPr>
          <a:xfrm>
            <a:off x="415925" y="803275"/>
            <a:ext cx="168338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latinLnBrk="1" hangingPunct="1"/>
            <a:r>
              <a:rPr lang="en-US" altLang="ko-KR" sz="1600" dirty="0">
                <a:latin typeface="Myriad Pro" pitchFamily="34" charset="0"/>
                <a:ea typeface="맑은 고딕" panose="020B0503020000020004" pitchFamily="50" charset="-127"/>
              </a:rPr>
              <a:t>- To-Do List</a:t>
            </a:r>
            <a:r>
              <a:rPr lang="ko-KR" altLang="en-US" sz="1600" dirty="0">
                <a:latin typeface="Myriad Pro" pitchFamily="34" charset="0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Myriad Pro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443730" y="1294130"/>
            <a:ext cx="4072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To-Do List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체크박스 체크시에 완료된 </a:t>
            </a:r>
            <a:r>
              <a:rPr lang="en-US" altLang="ko-KR"/>
              <a:t>To-Do List</a:t>
            </a:r>
            <a:r>
              <a:rPr lang="ko-KR" altLang="en-US"/>
              <a:t>로 이동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2" name="Picture 1" descr="Finished ToDo-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5475" y="3698875"/>
            <a:ext cx="4080510" cy="2529840"/>
          </a:xfrm>
          <a:prstGeom prst="rect">
            <a:avLst/>
          </a:prstGeom>
        </p:spPr>
      </p:pic>
      <p:pic>
        <p:nvPicPr>
          <p:cNvPr id="3" name="Picture 2" descr="ToDo-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1294130"/>
            <a:ext cx="3882390" cy="24047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23850" y="3698875"/>
            <a:ext cx="40722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Finished To-Do List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체크박스 체크해제시 </a:t>
            </a:r>
            <a:r>
              <a:rPr lang="en-US" altLang="ko-KR"/>
              <a:t>List</a:t>
            </a:r>
            <a:r>
              <a:rPr lang="ko-KR" altLang="en-US"/>
              <a:t>에서 삭제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그룹 6"/>
          <p:cNvGrpSpPr/>
          <p:nvPr/>
        </p:nvGrpSpPr>
        <p:grpSpPr>
          <a:xfrm>
            <a:off x="657225" y="2536825"/>
            <a:ext cx="7532161" cy="1784350"/>
            <a:chOff x="657226" y="2536637"/>
            <a:chExt cx="7531561" cy="1784726"/>
          </a:xfrm>
        </p:grpSpPr>
        <p:grpSp>
          <p:nvGrpSpPr>
            <p:cNvPr id="12291" name="그룹 1"/>
            <p:cNvGrpSpPr/>
            <p:nvPr/>
          </p:nvGrpSpPr>
          <p:grpSpPr>
            <a:xfrm>
              <a:off x="1384669" y="2865436"/>
              <a:ext cx="6804118" cy="1117241"/>
              <a:chOff x="893182" y="2952748"/>
              <a:chExt cx="6804118" cy="1117241"/>
            </a:xfrm>
          </p:grpSpPr>
          <p:sp>
            <p:nvSpPr>
              <p:cNvPr id="12295" name="TextBox 4"/>
              <p:cNvSpPr txBox="1"/>
              <p:nvPr/>
            </p:nvSpPr>
            <p:spPr>
              <a:xfrm>
                <a:off x="893182" y="2952748"/>
                <a:ext cx="6804118" cy="645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 eaLnBrk="1" latinLnBrk="1" hangingPunct="1"/>
                <a:r>
                  <a:rPr lang="en-US" altLang="ko-KR" sz="3600" dirty="0">
                    <a:latin typeface="Myriad Pro" pitchFamily="34" charset="0"/>
                    <a:ea typeface="맑은 고딕" panose="020B0503020000020004" pitchFamily="50" charset="-127"/>
                    <a:sym typeface="+mn-ea"/>
                  </a:rPr>
                  <a:t>Merge Calendar </a:t>
                </a:r>
                <a:r>
                  <a:rPr lang="ko-KR" altLang="en-US" sz="3600" dirty="0">
                    <a:latin typeface="Myriad Pro" pitchFamily="34" charset="0"/>
                    <a:ea typeface="맑은 고딕" panose="020B0503020000020004" pitchFamily="50" charset="-127"/>
                    <a:sym typeface="+mn-ea"/>
                  </a:rPr>
                  <a:t>구현방법</a:t>
                </a:r>
                <a:endParaRPr lang="ko-KR" altLang="en-US" sz="3600" dirty="0">
                  <a:latin typeface="Myriad Pro" pitchFamily="34" charset="0"/>
                  <a:ea typeface="맑은 고딕" panose="020B0503020000020004" pitchFamily="50" charset="-127"/>
                  <a:sym typeface="+mn-ea"/>
                </a:endParaRPr>
              </a:p>
            </p:txBody>
          </p:sp>
          <p:sp>
            <p:nvSpPr>
              <p:cNvPr id="12296" name="Text Box 5"/>
              <p:cNvSpPr txBox="1"/>
              <p:nvPr/>
            </p:nvSpPr>
            <p:spPr>
              <a:xfrm>
                <a:off x="1561041" y="3732733"/>
                <a:ext cx="5039910" cy="337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p>
                <a:pPr algn="ctr" eaLnBrk="1" latinLnBrk="1" hangingPunct="1"/>
                <a:r>
                  <a:rPr lang="ko-KR" altLang="en-US" sz="1600" dirty="0">
                    <a:latin typeface="Myriad Pro" pitchFamily="34" charset="0"/>
                    <a:ea typeface="맑은 고딕" panose="020B0503020000020004" pitchFamily="50" charset="-127"/>
                  </a:rPr>
                  <a:t>구조</a:t>
                </a:r>
                <a:r>
                  <a:rPr lang="en-US" altLang="ko-KR" sz="1600" dirty="0">
                    <a:latin typeface="Myriad Pro" pitchFamily="34" charset="0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Myriad Pro" pitchFamily="34" charset="0"/>
                    <a:ea typeface="맑은 고딕" panose="020B0503020000020004" pitchFamily="50" charset="-127"/>
                  </a:rPr>
                  <a:t>핵심기능</a:t>
                </a:r>
                <a:r>
                  <a:rPr lang="en-US" altLang="ko-KR" sz="1600" dirty="0">
                    <a:latin typeface="Myriad Pro" pitchFamily="34" charset="0"/>
                    <a:ea typeface="맑은 고딕" panose="020B0503020000020004" pitchFamily="50" charset="-127"/>
                  </a:rPr>
                  <a:t>, Challenge</a:t>
                </a:r>
                <a:r>
                  <a:rPr lang="ko-KR" altLang="en-US" sz="1600" dirty="0">
                    <a:latin typeface="Myriad Pro" pitchFamily="34" charset="0"/>
                    <a:ea typeface="맑은 고딕" panose="020B0503020000020004" pitchFamily="50" charset="-127"/>
                  </a:rPr>
                  <a:t> </a:t>
                </a:r>
                <a:endParaRPr lang="ko-KR" altLang="en-US" sz="1600" dirty="0">
                  <a:latin typeface="Myriad Pro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" name="액자 2"/>
            <p:cNvSpPr/>
            <p:nvPr/>
          </p:nvSpPr>
          <p:spPr>
            <a:xfrm>
              <a:off x="1309637" y="2536637"/>
              <a:ext cx="6524105" cy="1784726"/>
            </a:xfrm>
            <a:prstGeom prst="frame">
              <a:avLst>
                <a:gd name="adj1" fmla="val 6789"/>
              </a:avLst>
            </a:prstGeom>
            <a:noFill/>
            <a:ln>
              <a:solidFill>
                <a:srgbClr val="FE7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61993" y="2809745"/>
              <a:ext cx="1142909" cy="1143241"/>
            </a:xfrm>
            <a:prstGeom prst="ellipse">
              <a:avLst/>
            </a:prstGeom>
            <a:solidFill>
              <a:srgbClr val="FE786B"/>
            </a:solidFill>
            <a:ln w="127000">
              <a:solidFill>
                <a:srgbClr val="485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57226" y="2865438"/>
              <a:ext cx="1371600" cy="1014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6000" b="1" kern="1200" cap="none" spc="0" normalizeH="0" baseline="0" noProof="0" dirty="0">
                  <a:latin typeface="Myriad Pro" pitchFamily="34" charset="0"/>
                  <a:ea typeface="돋움" panose="020B0600000101010101" pitchFamily="50" charset="-127"/>
                  <a:cs typeface="Tahoma" panose="020B0604030504040204" pitchFamily="34" charset="0"/>
                </a:rPr>
                <a:t>2</a:t>
              </a:r>
              <a:endParaRPr kumimoji="0" lang="en-US" altLang="ko-KR" sz="6000" b="1" kern="1200" cap="none" spc="0" normalizeH="0" baseline="0" noProof="0" dirty="0">
                <a:latin typeface="Myriad Pro" pitchFamily="34" charset="0"/>
                <a:ea typeface="돋움" panose="020B0600000101010101" pitchFamily="50" charset="-127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WPS Presentation</Application>
  <PresentationFormat>화면 슬라이드 쇼(4:3)</PresentationFormat>
  <Paragraphs>152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굴림</vt:lpstr>
      <vt:lpstr>맑은 고딕</vt:lpstr>
      <vt:lpstr>Myriad Pro</vt:lpstr>
      <vt:lpstr>돋움</vt:lpstr>
      <vt:lpstr>Tahoma</vt:lpstr>
      <vt:lpstr>Microsoft YaHei</vt:lpstr>
      <vt:lpstr/>
      <vt:lpstr>Arial Unicode MS</vt:lpstr>
      <vt:lpstr>Segoe Print</vt:lpstr>
      <vt:lpstr>Calibri</vt:lpstr>
      <vt:lpstr>바탕체</vt:lpstr>
      <vt:lpstr>5_Office 테마</vt:lpstr>
      <vt:lpstr>Office 테마</vt:lpstr>
      <vt:lpstr>디자인 사용자 지정</vt:lpstr>
      <vt:lpstr>Paint.Picture</vt:lpstr>
      <vt:lpstr>Paint.Picture</vt:lpstr>
      <vt:lpstr>PowerPoint 演示文稿</vt:lpstr>
      <vt:lpstr>PowerPoint 演示文稿</vt:lpstr>
      <vt:lpstr>PowerPoint 演示文稿</vt:lpstr>
      <vt:lpstr>Calendar GUI 설명</vt:lpstr>
      <vt:lpstr>Calendar 기능 설명</vt:lpstr>
      <vt:lpstr>Calendar 기능 설명</vt:lpstr>
      <vt:lpstr>Calendar 기능 설명</vt:lpstr>
      <vt:lpstr>Calendar 기능 설명</vt:lpstr>
      <vt:lpstr>PowerPoint 演示文稿</vt:lpstr>
      <vt:lpstr>Calendar 구현방법</vt:lpstr>
      <vt:lpstr>Calendar 구현방법</vt:lpstr>
      <vt:lpstr>Calendar 구현방법</vt:lpstr>
      <vt:lpstr>Calendar 구현방법</vt:lpstr>
      <vt:lpstr>Calendar 구현방법</vt:lpstr>
      <vt:lpstr>Calendar Challenge</vt:lpstr>
      <vt:lpstr>PowerPoint 演示文稿</vt:lpstr>
      <vt:lpstr>Calendar 구현방법</vt:lpstr>
      <vt:lpstr>한계점과 보완 방안</vt:lpstr>
    </vt:vector>
  </TitlesOfParts>
  <Company>디브리드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creator>디브리드 www.dbreed.co.kr</dc:creator>
  <dc:description>Copyright (c) D'breed All rights reserved
본 Template은 개인용도에 한해 배포한 것입니다. 상업적인 용도로 사용 할 수 없습니다.</dc:description>
  <dc:subject>교육</dc:subject>
  <cp:lastModifiedBy>이영훈</cp:lastModifiedBy>
  <cp:revision>337</cp:revision>
  <dcterms:created xsi:type="dcterms:W3CDTF">2011-06-13T04:09:00Z</dcterms:created>
  <dcterms:modified xsi:type="dcterms:W3CDTF">2019-06-10T13:24:04Z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