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57" r:id="rId2"/>
    <p:sldId id="262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44" y="33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5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220512" y="2443243"/>
            <a:ext cx="9260394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812800" latinLnBrk="0">
              <a:defRPr/>
            </a:pPr>
            <a:r>
              <a:rPr lang="ko-KR" altLang="en-US" sz="4400" kern="0">
                <a:solidFill>
                  <a:prstClr val="white"/>
                </a:solidFill>
              </a:rPr>
              <a:t>   </a:t>
            </a:r>
            <a:r>
              <a:rPr lang="en-US" altLang="ko-KR" sz="4000" kern="0">
                <a:solidFill>
                  <a:prstClr val="white"/>
                </a:solidFill>
              </a:rPr>
              <a:t>6</a:t>
            </a:r>
            <a:r>
              <a:rPr lang="ko-KR" altLang="en-US" sz="4000" kern="0">
                <a:solidFill>
                  <a:prstClr val="white"/>
                </a:solidFill>
              </a:rPr>
              <a:t>주차 다차원 데이터 경사하강법</a:t>
            </a:r>
            <a:endParaRPr lang="ko-KR" altLang="en-US" sz="4000" kern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en-US" altLang="ko-KR" sz="4000" kern="0">
                <a:solidFill>
                  <a:prstClr val="white"/>
                </a:solidFill>
              </a:rPr>
              <a:t>              </a:t>
            </a:r>
            <a:r>
              <a:rPr lang="ko-KR" altLang="en-US" sz="4000" kern="0">
                <a:solidFill>
                  <a:prstClr val="white"/>
                </a:solidFill>
              </a:rPr>
              <a:t>실습과제</a:t>
            </a:r>
            <a:r>
              <a:rPr lang="en-US" altLang="ko-KR" sz="4000" kern="0">
                <a:solidFill>
                  <a:prstClr val="white"/>
                </a:solidFill>
              </a:rPr>
              <a:t>3</a:t>
            </a:r>
            <a:endParaRPr lang="en-US" altLang="ko-KR" sz="4000" kern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ko-KR" altLang="en-US" sz="1100" kern="0">
                <a:solidFill>
                  <a:prstClr val="white"/>
                </a:solidFill>
              </a:rPr>
              <a:t>                                                        </a:t>
            </a:r>
            <a:r>
              <a:rPr lang="ko-KR" altLang="en-US" sz="1600" kern="0">
                <a:solidFill>
                  <a:prstClr val="white"/>
                </a:solidFill>
              </a:rPr>
              <a:t>제출일</a:t>
            </a:r>
            <a:r>
              <a:rPr lang="en-US" altLang="ko-KR" sz="1600" kern="0">
                <a:solidFill>
                  <a:prstClr val="white"/>
                </a:solidFill>
              </a:rPr>
              <a:t>: 2024.04.15.</a:t>
            </a:r>
            <a:endParaRPr lang="en-US" altLang="ko-KR" sz="1050" kern="0">
              <a:solidFill>
                <a:prstClr val="white"/>
              </a:solidFill>
            </a:endParaRPr>
          </a:p>
        </p:txBody>
      </p:sp>
      <p:sp>
        <p:nvSpPr>
          <p:cNvPr id="87" name="사각형: 둥근 모서리 1"/>
          <p:cNvSpPr/>
          <p:nvPr/>
        </p:nvSpPr>
        <p:spPr>
          <a:xfrm>
            <a:off x="6396735" y="1922462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265113" algn="ctr" latinLnBrk="0">
              <a:defRPr/>
            </a:pP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전자공학과 </a:t>
            </a:r>
            <a:r>
              <a:rPr lang="en-US" altLang="ko-KR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2020142001 </a:t>
            </a:r>
            <a:r>
              <a:rPr lang="ko-KR" altLang="en-US" sz="1400" kern="0">
                <a:solidFill>
                  <a:srgbClr val="6d41fa"/>
                </a:solidFill>
                <a:latin typeface="Tmon몬소리 Black"/>
                <a:ea typeface="Tmon몬소리 Black"/>
              </a:rPr>
              <a:t>곽종근     </a:t>
            </a:r>
            <a:endParaRPr lang="en-US" altLang="ko-KR" sz="1400" kern="0">
              <a:solidFill>
                <a:srgbClr val="6d41fa"/>
              </a:solidFill>
              <a:latin typeface="Tmon몬소리 Black"/>
              <a:ea typeface="Tmon몬소리 Black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493586" y="2919136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/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xmlns:mc="http://schemas.openxmlformats.org/markup-compatibility/2006" xmlns:hp="http://schemas.haansoft.com/office/presentation/8.0" lang="ko-KR" altLang="en-US" sz="13000" b="1" i="1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xmlns:mc="http://schemas.openxmlformats.org/markup-compatibility/2006" xmlns:hp="http://schemas.haansoft.com/office/presentation/8.0" lang="ko-KR" altLang="en-US" sz="13000" b="1" i="1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xmlns:mc="http://schemas.openxmlformats.org/markup-compatibility/2006" xmlns:hp="http://schemas.haansoft.com/office/presentation/8.0" lang="ko-KR" altLang="en-US" sz="13000" b="1" i="1" mc:Ignorable="hp" hp:hslEmbossed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Tmon몬소리 Black"/>
                <a:ea typeface="Tmon몬소리 Black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 rot="0"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/>
            <p:cNvSpPr/>
            <p:nvPr/>
          </p:nvSpPr>
          <p:spPr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/>
            <p:cNvGrpSpPr>
              <a:grpSpLocks noChangeAspect="1"/>
            </p:cNvGrpSpPr>
            <p:nvPr/>
          </p:nvGrpSpPr>
          <p:grpSpPr>
            <a:xfrm rot="0"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/>
              <p:cNvSpPr>
                <a:spLocks noEditPoints="1"/>
              </p:cNvSpPr>
              <p:nvPr/>
            </p:nvSpPr>
            <p:spPr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/>
              <p:cNvSpPr/>
              <p:nvPr/>
            </p:nvSpPr>
            <p:spPr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/>
              <p:cNvSpPr/>
              <p:nvPr/>
            </p:nvSpPr>
            <p:spPr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/>
              <p:cNvSpPr/>
              <p:nvPr/>
            </p:nvSpPr>
            <p:spPr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/>
            <p:cNvSpPr/>
            <p:nvPr/>
          </p:nvSpPr>
          <p:spPr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/>
            <p:cNvGrpSpPr>
              <a:grpSpLocks noChangeAspect="1"/>
            </p:cNvGrpSpPr>
            <p:nvPr/>
          </p:nvGrpSpPr>
          <p:grpSpPr>
            <a:xfrm rot="0"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/>
              <p:cNvSpPr/>
              <p:nvPr/>
            </p:nvSpPr>
            <p:spPr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/>
              <p:cNvSpPr>
                <a:spLocks noChangeArrowheads="1"/>
              </p:cNvSpPr>
              <p:nvPr/>
            </p:nvSpPr>
            <p:spPr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/>
              <p:cNvSpPr>
                <a:spLocks noChangeArrowheads="1"/>
              </p:cNvSpPr>
              <p:nvPr/>
            </p:nvSpPr>
            <p:spPr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/>
              <p:cNvSpPr>
                <a:spLocks noChangeArrowheads="1"/>
              </p:cNvSpPr>
              <p:nvPr/>
            </p:nvSpPr>
            <p:spPr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/>
              <p:cNvSpPr/>
              <p:nvPr/>
            </p:nvSpPr>
            <p:spPr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/>
            <p:cNvSpPr/>
            <p:nvPr/>
          </p:nvSpPr>
          <p:spPr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/>
            <p:cNvGrpSpPr>
              <a:grpSpLocks noChangeAspect="1"/>
            </p:cNvGrpSpPr>
            <p:nvPr/>
          </p:nvGrpSpPr>
          <p:grpSpPr>
            <a:xfrm rot="0"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/>
              <p:cNvSpPr>
                <a:spLocks noEditPoints="1"/>
              </p:cNvSpPr>
              <p:nvPr/>
            </p:nvSpPr>
            <p:spPr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/>
              <p:cNvSpPr>
                <a:spLocks noEditPoints="1"/>
              </p:cNvSpPr>
              <p:nvPr/>
            </p:nvSpPr>
            <p:spPr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/>
              <p:cNvSpPr/>
              <p:nvPr/>
            </p:nvSpPr>
            <p:spPr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/>
              <p:cNvSpPr/>
              <p:nvPr/>
            </p:nvSpPr>
            <p:spPr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/>
              <p:cNvSpPr/>
              <p:nvPr/>
            </p:nvSpPr>
            <p:spPr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</a:t>
            </a:r>
            <a:endParaRPr lang="en-US" altLang="ko-KR" sz="2800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741" y="727852"/>
            <a:ext cx="5820167" cy="6004345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6989" y="718777"/>
            <a:ext cx="6974280" cy="5501316"/>
          </a:xfrm>
          <a:prstGeom prst="rect">
            <a:avLst/>
          </a:prstGeom>
        </p:spPr>
      </p:pic>
      <p:sp>
        <p:nvSpPr>
          <p:cNvPr id="86" name=""/>
          <p:cNvSpPr txBox="1"/>
          <p:nvPr/>
        </p:nvSpPr>
        <p:spPr>
          <a:xfrm>
            <a:off x="5941298" y="6218674"/>
            <a:ext cx="6250702" cy="5135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K개의 가우스 함수를 이용한 선형 기저함수 모델의 Analytic Solution을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구하는 사용자 지정함수를 구현하라. 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4.2)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k=3,6,8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일 때에 대한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weight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endParaRPr lang="ko-KR" altLang="en-US" sz="2800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6301" y="886908"/>
            <a:ext cx="7922930" cy="5084184"/>
          </a:xfrm>
          <a:prstGeom prst="rect">
            <a:avLst/>
          </a:prstGeom>
        </p:spPr>
      </p:pic>
      <p:sp>
        <p:nvSpPr>
          <p:cNvPr id="85" name=""/>
          <p:cNvSpPr txBox="1"/>
          <p:nvPr/>
        </p:nvSpPr>
        <p:spPr>
          <a:xfrm>
            <a:off x="659558" y="5823728"/>
            <a:ext cx="10432897" cy="63519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이 데이더에서 점은 원래 데이터이고 </a:t>
            </a:r>
            <a:r>
              <a:rPr lang="en-US" altLang="ko-KR"/>
              <a:t>k</a:t>
            </a:r>
            <a:r>
              <a:rPr lang="ko-KR" altLang="en-US"/>
              <a:t>가 </a:t>
            </a:r>
            <a:r>
              <a:rPr lang="en-US" altLang="ko-KR"/>
              <a:t>3,6,8</a:t>
            </a:r>
            <a:r>
              <a:rPr lang="ko-KR" altLang="en-US"/>
              <a:t>에 대한 회귀곡선을 그려보았을 때 </a:t>
            </a:r>
            <a:r>
              <a:rPr lang="en-US" altLang="ko-KR"/>
              <a:t>k</a:t>
            </a:r>
            <a:r>
              <a:rPr lang="ko-KR" altLang="en-US"/>
              <a:t>가 증가함에 따라</a:t>
            </a:r>
            <a:endParaRPr lang="ko-KR" altLang="en-US"/>
          </a:p>
          <a:p>
            <a:pPr>
              <a:defRPr/>
            </a:pPr>
            <a:r>
              <a:rPr lang="ko-KR" altLang="en-US"/>
              <a:t>원래 데이터와 차이가 적게 나타난다는 것을 알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4.3)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3~10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에 대한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mse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값</a:t>
            </a:r>
            <a:endParaRPr lang="ko-KR" altLang="en-US" sz="2800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97943"/>
            <a:ext cx="4818120" cy="3069565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7492" y="769997"/>
            <a:ext cx="4915767" cy="3062556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886740"/>
            <a:ext cx="4669951" cy="2764586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81755" y="3960513"/>
            <a:ext cx="4710068" cy="2631305"/>
          </a:xfrm>
          <a:prstGeom prst="rect">
            <a:avLst/>
          </a:prstGeom>
        </p:spPr>
      </p:pic>
      <p:sp>
        <p:nvSpPr>
          <p:cNvPr id="88" name=""/>
          <p:cNvSpPr txBox="1"/>
          <p:nvPr/>
        </p:nvSpPr>
        <p:spPr>
          <a:xfrm>
            <a:off x="3813593" y="1303846"/>
            <a:ext cx="335497" cy="3611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89" name=""/>
          <p:cNvSpPr txBox="1"/>
          <p:nvPr/>
        </p:nvSpPr>
        <p:spPr>
          <a:xfrm>
            <a:off x="8800741" y="1600379"/>
            <a:ext cx="339449" cy="3598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90" name=""/>
          <p:cNvSpPr txBox="1"/>
          <p:nvPr/>
        </p:nvSpPr>
        <p:spPr>
          <a:xfrm>
            <a:off x="3696777" y="4475851"/>
            <a:ext cx="338013" cy="3609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91" name=""/>
          <p:cNvSpPr txBox="1"/>
          <p:nvPr/>
        </p:nvSpPr>
        <p:spPr>
          <a:xfrm>
            <a:off x="8854655" y="4619625"/>
            <a:ext cx="34268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4.3)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3~10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에 대한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mse</a:t>
            </a: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값</a:t>
            </a:r>
            <a:endParaRPr lang="en-US" altLang="ko-KR" sz="800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61383"/>
            <a:ext cx="4030881" cy="2567616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6751" y="845568"/>
            <a:ext cx="4081822" cy="2583431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153" y="3617703"/>
            <a:ext cx="4082238" cy="2581689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28664" y="3587779"/>
            <a:ext cx="4108647" cy="2692700"/>
          </a:xfrm>
          <a:prstGeom prst="rect">
            <a:avLst/>
          </a:prstGeom>
        </p:spPr>
      </p:pic>
      <p:sp>
        <p:nvSpPr>
          <p:cNvPr id="89" name=""/>
          <p:cNvSpPr txBox="1"/>
          <p:nvPr/>
        </p:nvSpPr>
        <p:spPr>
          <a:xfrm>
            <a:off x="3463145" y="1537478"/>
            <a:ext cx="343045" cy="3656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7</a:t>
            </a:r>
            <a:endParaRPr lang="en-US" altLang="ko-KR"/>
          </a:p>
        </p:txBody>
      </p:sp>
      <p:sp>
        <p:nvSpPr>
          <p:cNvPr id="90" name=""/>
          <p:cNvSpPr txBox="1"/>
          <p:nvPr/>
        </p:nvSpPr>
        <p:spPr>
          <a:xfrm>
            <a:off x="7497792" y="1465591"/>
            <a:ext cx="337473" cy="3613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91" name=""/>
          <p:cNvSpPr txBox="1"/>
          <p:nvPr/>
        </p:nvSpPr>
        <p:spPr>
          <a:xfrm>
            <a:off x="3147059" y="4147077"/>
            <a:ext cx="230506" cy="3658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9</a:t>
            </a:r>
            <a:endParaRPr lang="en-US" altLang="ko-KR"/>
          </a:p>
        </p:txBody>
      </p:sp>
      <p:sp>
        <p:nvSpPr>
          <p:cNvPr id="92" name=""/>
          <p:cNvSpPr txBox="1"/>
          <p:nvPr/>
        </p:nvSpPr>
        <p:spPr>
          <a:xfrm>
            <a:off x="7452863" y="4179318"/>
            <a:ext cx="468127" cy="3622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10</a:t>
            </a:r>
            <a:endParaRPr lang="en-US" altLang="ko-KR"/>
          </a:p>
        </p:txBody>
      </p:sp>
      <p:sp>
        <p:nvSpPr>
          <p:cNvPr id="93" name=""/>
          <p:cNvSpPr txBox="1"/>
          <p:nvPr/>
        </p:nvSpPr>
        <p:spPr>
          <a:xfrm>
            <a:off x="8297533" y="5877642"/>
            <a:ext cx="4338152" cy="822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이전 슬라이드와 지금 슬라이드에서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k</a:t>
            </a:r>
            <a:r>
              <a:rPr lang="ko-KR" altLang="en-US" sz="1600"/>
              <a:t>값에 다라서 </a:t>
            </a:r>
            <a:r>
              <a:rPr lang="en-US" altLang="ko-KR" sz="1600"/>
              <a:t>mse</a:t>
            </a:r>
            <a:r>
              <a:rPr lang="ko-KR" altLang="en-US" sz="1600"/>
              <a:t> 그래프를 비교했더니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그 값에 큰 차이는 없는 것을 알 수 있다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539750" latinLnBrk="0">
              <a:defRPr/>
            </a:pPr>
            <a:r>
              <a:rPr lang="ko-KR" altLang="en-US" sz="2800" kern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>
                <a:solidFill>
                  <a:prstClr val="white"/>
                </a:solidFill>
                <a:latin typeface="+mj-ea"/>
                <a:ea typeface="+mj-ea"/>
              </a:rPr>
              <a:t>chap.2-1</a:t>
            </a:r>
            <a:endParaRPr lang="en-US" altLang="ko-KR" sz="2800" kern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32133"/>
            <a:ext cx="4699100" cy="2964131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773" y="3928161"/>
            <a:ext cx="4577551" cy="2929838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4629" y="1014144"/>
            <a:ext cx="4567268" cy="2834856"/>
          </a:xfrm>
          <a:prstGeom prst="rect">
            <a:avLst/>
          </a:prstGeom>
        </p:spPr>
      </p:pic>
      <p:sp>
        <p:nvSpPr>
          <p:cNvPr id="87" name=""/>
          <p:cNvSpPr txBox="1"/>
          <p:nvPr/>
        </p:nvSpPr>
        <p:spPr>
          <a:xfrm>
            <a:off x="3247485" y="2975214"/>
            <a:ext cx="520605" cy="3661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0.1</a:t>
            </a:r>
            <a:endParaRPr lang="en-US" altLang="ko-KR"/>
          </a:p>
        </p:txBody>
      </p:sp>
      <p:sp>
        <p:nvSpPr>
          <p:cNvPr id="88" name=""/>
          <p:cNvSpPr txBox="1"/>
          <p:nvPr/>
        </p:nvSpPr>
        <p:spPr>
          <a:xfrm>
            <a:off x="3624891" y="5985474"/>
            <a:ext cx="524199" cy="3657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0.5</a:t>
            </a:r>
            <a:endParaRPr lang="en-US" altLang="ko-KR"/>
          </a:p>
        </p:txBody>
      </p:sp>
      <p:sp>
        <p:nvSpPr>
          <p:cNvPr id="89" name=""/>
          <p:cNvSpPr txBox="1"/>
          <p:nvPr/>
        </p:nvSpPr>
        <p:spPr>
          <a:xfrm>
            <a:off x="8351448" y="3136959"/>
            <a:ext cx="522041" cy="3663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0.7</a:t>
            </a:r>
            <a:endParaRPr lang="en-US" altLang="ko-KR"/>
          </a:p>
        </p:txBody>
      </p:sp>
      <p:sp>
        <p:nvSpPr>
          <p:cNvPr id="90" name=""/>
          <p:cNvSpPr txBox="1"/>
          <p:nvPr/>
        </p:nvSpPr>
        <p:spPr>
          <a:xfrm>
            <a:off x="4590901" y="4269177"/>
            <a:ext cx="7601098" cy="11233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700"/>
              <a:t>noise</a:t>
            </a:r>
            <a:r>
              <a:rPr lang="ko-KR" altLang="en-US" sz="1700"/>
              <a:t> 크기를 이렇게 </a:t>
            </a:r>
            <a:r>
              <a:rPr lang="en-US" altLang="ko-KR" sz="1700"/>
              <a:t>0.1,</a:t>
            </a:r>
            <a:r>
              <a:rPr lang="ko-KR" altLang="en-US" sz="1700"/>
              <a:t> </a:t>
            </a:r>
            <a:r>
              <a:rPr lang="en-US" altLang="ko-KR" sz="1700"/>
              <a:t>0.5,</a:t>
            </a:r>
            <a:r>
              <a:rPr lang="ko-KR" altLang="en-US" sz="1700"/>
              <a:t> </a:t>
            </a:r>
            <a:r>
              <a:rPr lang="en-US" altLang="ko-KR" sz="1700"/>
              <a:t>0.7</a:t>
            </a:r>
            <a:r>
              <a:rPr lang="ko-KR" altLang="en-US" sz="1700"/>
              <a:t>로 설정해서 그래프를 그렸을 때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작게 하면 원래의 데이터에 별로 차이 없는 값으로 나오고 크게 하면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원래 데이터에서 차이가 많이 나는 값으로 그려지므로 적당한 값을 설정하는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것이 중요하다</a:t>
            </a: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/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txBody>
          <a:bodyPr wrap="none" anchor="ctr"/>
          <a:p>
            <a:pPr marL="53975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실습 과제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chap.2-2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705" y="887263"/>
            <a:ext cx="6636837" cy="414894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9284" y="1302049"/>
            <a:ext cx="3462528" cy="98305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803330" y="5383422"/>
            <a:ext cx="9556239" cy="6405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증강된 총 </a:t>
            </a:r>
            <a:r>
              <a:rPr lang="en-US" altLang="ko-KR"/>
              <a:t>1000</a:t>
            </a:r>
            <a:r>
              <a:rPr lang="ko-KR" altLang="en-US"/>
              <a:t>개의 데이터를 </a:t>
            </a:r>
            <a:r>
              <a:rPr lang="en-US" altLang="ko-KR"/>
              <a:t>5:3:2</a:t>
            </a:r>
            <a:r>
              <a:rPr lang="ko-KR" altLang="en-US"/>
              <a:t>로 분할했더니 각 데이터가 </a:t>
            </a:r>
            <a:r>
              <a:rPr lang="en-US" altLang="ko-KR"/>
              <a:t>500,300,200</a:t>
            </a:r>
            <a:r>
              <a:rPr lang="ko-KR" altLang="en-US"/>
              <a:t>개로 분리되었고</a:t>
            </a:r>
            <a:endParaRPr lang="ko-KR" altLang="en-US"/>
          </a:p>
          <a:p>
            <a:pPr>
              <a:defRPr/>
            </a:pPr>
            <a:r>
              <a:rPr lang="ko-KR" altLang="en-US"/>
              <a:t>그 분리된 데이터는 실행마다 랜덤하게 분배됨을 알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와이드스크린</ep:PresentationFormat>
  <ep:Paragraphs>34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2024-02-16T05:30:51.000</dcterms:created>
  <dc:creator>Microsoft 계정</dc:creator>
  <cp:lastModifiedBy>pc</cp:lastModifiedBy>
  <dcterms:modified xsi:type="dcterms:W3CDTF">2024-04-30T15:51:10.737</dcterms:modified>
  <cp:revision>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