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7" r:id="rId2"/>
    <p:sldId id="283" r:id="rId3"/>
    <p:sldId id="289" r:id="rId4"/>
    <p:sldId id="288" r:id="rId5"/>
    <p:sldId id="287" r:id="rId6"/>
    <p:sldId id="290" r:id="rId7"/>
    <p:sldId id="291" r:id="rId8"/>
    <p:sldId id="292" r:id="rId9"/>
    <p:sldId id="29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55004" y="2319622"/>
            <a:ext cx="11682477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8</a:t>
            </a:r>
            <a:r>
              <a:rPr lang="ko-KR" altLang="en-US" sz="4000" kern="0" dirty="0">
                <a:solidFill>
                  <a:prstClr val="white"/>
                </a:solidFill>
              </a:rPr>
              <a:t>주차 인공신경망 </a:t>
            </a:r>
            <a:r>
              <a:rPr lang="en-US" altLang="ko-KR" sz="4000" kern="0" dirty="0">
                <a:solidFill>
                  <a:prstClr val="white"/>
                </a:solidFill>
              </a:rPr>
              <a:t>Two-Layer Neural Network</a:t>
            </a: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 Chap.4 - 2</a:t>
            </a:r>
            <a:r>
              <a:rPr lang="ko-KR" altLang="en-US" sz="4000" kern="0" dirty="0">
                <a:solidFill>
                  <a:prstClr val="white"/>
                </a:solidFill>
              </a:rPr>
              <a:t>주차</a:t>
            </a:r>
            <a:r>
              <a:rPr lang="en-US" altLang="ko-KR" sz="4000" kern="0" dirty="0">
                <a:solidFill>
                  <a:prstClr val="white"/>
                </a:solidFill>
              </a:rPr>
              <a:t> </a:t>
            </a:r>
            <a:r>
              <a:rPr lang="ko-KR" altLang="en-US" sz="4000" kern="0" dirty="0">
                <a:solidFill>
                  <a:prstClr val="white"/>
                </a:solidFill>
              </a:rPr>
              <a:t>실습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2024.05.22.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8011771" y="1889584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54518" y="2874273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2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19" y="131426"/>
            <a:ext cx="11565765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spc="-15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spc="-150" dirty="0">
                <a:solidFill>
                  <a:prstClr val="white"/>
                </a:solidFill>
              </a:rPr>
              <a:t>Two-Layer Neural Network – “</a:t>
            </a:r>
            <a:r>
              <a:rPr lang="en-US" altLang="ko-KR" sz="2800" kern="0" spc="-150" dirty="0" err="1">
                <a:solidFill>
                  <a:prstClr val="white"/>
                </a:solidFill>
              </a:rPr>
              <a:t>Training,Test</a:t>
            </a:r>
            <a:r>
              <a:rPr lang="en-US" altLang="ko-KR" sz="2800" kern="0" spc="-150" dirty="0">
                <a:solidFill>
                  <a:prstClr val="white"/>
                </a:solidFill>
              </a:rPr>
              <a:t>”- Confusion Matrix</a:t>
            </a:r>
            <a:endParaRPr lang="en-US" altLang="ko-KR" sz="2800" kern="0" spc="-15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85107C-9658-F15D-9FFF-68D687D8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" y="2333300"/>
            <a:ext cx="6963747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5A2FB3-86B2-000D-E59B-41AF94DF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" y="751895"/>
            <a:ext cx="5697408" cy="1613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FEC2B2-A336-DFDD-32E8-447B814BC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3149" r="6898" b="13149"/>
          <a:stretch/>
        </p:blipFill>
        <p:spPr>
          <a:xfrm>
            <a:off x="5801127" y="343724"/>
            <a:ext cx="5464303" cy="26188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AB3A2C-6373-E5F0-9EB7-46F7E941F509}"/>
              </a:ext>
            </a:extLst>
          </p:cNvPr>
          <p:cNvSpPr txBox="1"/>
          <p:nvPr/>
        </p:nvSpPr>
        <p:spPr>
          <a:xfrm>
            <a:off x="103719" y="5789117"/>
            <a:ext cx="1140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코드는 이처럼 </a:t>
            </a:r>
            <a:r>
              <a:rPr lang="en-US" altLang="ko-KR" dirty="0"/>
              <a:t>step</a:t>
            </a:r>
            <a:r>
              <a:rPr lang="ko-KR" altLang="en-US" dirty="0"/>
              <a:t>에 대한 </a:t>
            </a:r>
            <a:r>
              <a:rPr lang="en-US" altLang="ko-KR" dirty="0"/>
              <a:t>for</a:t>
            </a:r>
            <a:r>
              <a:rPr lang="ko-KR" altLang="en-US" dirty="0"/>
              <a:t>문에 넣어주고 </a:t>
            </a:r>
            <a:r>
              <a:rPr lang="en-US" altLang="ko-KR" dirty="0"/>
              <a:t>test</a:t>
            </a:r>
            <a:r>
              <a:rPr lang="ko-KR" altLang="en-US" dirty="0"/>
              <a:t>는 순전파만 진행하여 계산해준다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함수를 통해 </a:t>
            </a:r>
            <a:r>
              <a:rPr lang="en-US" altLang="ko-KR" dirty="0"/>
              <a:t>Confusion Matrix</a:t>
            </a:r>
            <a:r>
              <a:rPr lang="ko-KR" altLang="en-US" dirty="0"/>
              <a:t>를 구하고</a:t>
            </a:r>
            <a:r>
              <a:rPr lang="en-US" altLang="ko-KR" dirty="0"/>
              <a:t> LR = 0.05, Epoch = 300, Hidden Node = 10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결과는 이러하게 나온다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50A19B8-85C3-1EFB-A566-87759BA92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19" y="2972505"/>
            <a:ext cx="10231278" cy="274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전체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183B9-49B8-963F-A36E-5F5450DF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4" y="804256"/>
            <a:ext cx="7178073" cy="5622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8B17FE-07DB-8362-2F43-68DDA54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32" y="804256"/>
            <a:ext cx="6126637" cy="5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전체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EF27E-5302-78E7-0CCE-FE6A195C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8" y="1001486"/>
            <a:ext cx="6867086" cy="5226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A37CBA-C259-E7EC-CB02-53C4B6EC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75" y="2579792"/>
            <a:ext cx="5525225" cy="36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Error Back-Propagation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알고리즘 구현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842B2-1CE2-5116-01CA-C123B466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1" y="982868"/>
            <a:ext cx="8556174" cy="21669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A5173-7EA1-AF31-4B65-FFB14036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0" y="3149795"/>
            <a:ext cx="9191830" cy="3097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5124F-34C0-09B2-CD68-932DBC3BB3A8}"/>
              </a:ext>
            </a:extLst>
          </p:cNvPr>
          <p:cNvSpPr txBox="1"/>
          <p:nvPr/>
        </p:nvSpPr>
        <p:spPr>
          <a:xfrm>
            <a:off x="8873392" y="1109327"/>
            <a:ext cx="3222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히든노드</a:t>
            </a:r>
            <a:r>
              <a:rPr lang="en-US" altLang="ko-KR" dirty="0"/>
              <a:t>=10</a:t>
            </a:r>
          </a:p>
          <a:p>
            <a:r>
              <a:rPr lang="ko-KR" altLang="en-US" dirty="0" err="1"/>
              <a:t>러닝레이트</a:t>
            </a:r>
            <a:r>
              <a:rPr lang="en-US" altLang="ko-KR" dirty="0"/>
              <a:t>=0.01</a:t>
            </a:r>
          </a:p>
          <a:p>
            <a:r>
              <a:rPr lang="en-US" altLang="ko-KR" dirty="0"/>
              <a:t>Epochs=1000</a:t>
            </a:r>
            <a:r>
              <a:rPr lang="ko-KR" altLang="en-US" dirty="0"/>
              <a:t>으로 설정시에</a:t>
            </a:r>
            <a:endParaRPr lang="en-US" altLang="ko-KR" dirty="0"/>
          </a:p>
          <a:p>
            <a:r>
              <a:rPr lang="en-US" altLang="ko-KR" dirty="0"/>
              <a:t>V = 10,4</a:t>
            </a:r>
            <a:r>
              <a:rPr lang="ko-KR" altLang="en-US" dirty="0"/>
              <a:t>의 크기로</a:t>
            </a:r>
            <a:endParaRPr lang="en-US" altLang="ko-KR" dirty="0"/>
          </a:p>
          <a:p>
            <a:r>
              <a:rPr lang="en-US" altLang="ko-KR" dirty="0"/>
              <a:t>W = 6,11</a:t>
            </a:r>
            <a:r>
              <a:rPr lang="ko-KR" altLang="en-US" dirty="0"/>
              <a:t>의 크기로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8E2624-AB76-96F1-E587-A7862F1C4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550" y="4822952"/>
            <a:ext cx="2856911" cy="4980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F21AAF2-A01F-8F63-D06A-4FFABFD6C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550" y="5321029"/>
            <a:ext cx="2856911" cy="5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 – “Training”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C472A-154E-FF09-E11E-0536C891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1" y="1241997"/>
            <a:ext cx="7211722" cy="3406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F9A20-904F-F150-82EC-BC180DBB21B7}"/>
              </a:ext>
            </a:extLst>
          </p:cNvPr>
          <p:cNvSpPr txBox="1"/>
          <p:nvPr/>
        </p:nvSpPr>
        <p:spPr>
          <a:xfrm>
            <a:off x="431841" y="5364805"/>
            <a:ext cx="1012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데이터 분할 함수를 이용해 기존 데이터를 </a:t>
            </a:r>
            <a:r>
              <a:rPr lang="ko-KR" altLang="en-US" dirty="0" err="1"/>
              <a:t>셔플</a:t>
            </a:r>
            <a:r>
              <a:rPr lang="ko-KR" altLang="en-US" dirty="0"/>
              <a:t> 후 </a:t>
            </a:r>
            <a:r>
              <a:rPr lang="en-US" altLang="ko-KR" dirty="0"/>
              <a:t>7:3</a:t>
            </a:r>
            <a:r>
              <a:rPr lang="ko-KR" altLang="en-US" dirty="0"/>
              <a:t>비율로 </a:t>
            </a:r>
            <a:r>
              <a:rPr lang="en-US" altLang="ko-KR" dirty="0" err="1"/>
              <a:t>train_set</a:t>
            </a:r>
            <a:r>
              <a:rPr lang="ko-KR" altLang="en-US" dirty="0"/>
              <a:t>과 </a:t>
            </a:r>
            <a:r>
              <a:rPr lang="en-US" altLang="ko-KR" dirty="0" err="1"/>
              <a:t>test_set</a:t>
            </a:r>
            <a:r>
              <a:rPr lang="ko-KR" altLang="en-US" dirty="0"/>
              <a:t>으로 분리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F1D0F-F8F7-4744-520C-BCB6A22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1" y="4648149"/>
            <a:ext cx="10121327" cy="6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 – “Training”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B45EF-6F6F-FEDF-E824-B140B5D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3" y="945442"/>
            <a:ext cx="10269383" cy="3858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7E89A-AA1E-4651-B5DD-E7EF1A8E2C5A}"/>
              </a:ext>
            </a:extLst>
          </p:cNvPr>
          <p:cNvSpPr txBox="1"/>
          <p:nvPr/>
        </p:nvSpPr>
        <p:spPr>
          <a:xfrm>
            <a:off x="231733" y="5038363"/>
            <a:ext cx="1138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통해 처음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에폭을</a:t>
            </a:r>
            <a:r>
              <a:rPr lang="ko-KR" altLang="en-US" dirty="0"/>
              <a:t> 그 다음은 스텝에 대한 </a:t>
            </a:r>
            <a:r>
              <a:rPr lang="en-US" altLang="ko-KR" dirty="0"/>
              <a:t>for</a:t>
            </a:r>
            <a:r>
              <a:rPr lang="ko-KR" altLang="en-US" dirty="0"/>
              <a:t>문을 나타낸다</a:t>
            </a:r>
            <a:r>
              <a:rPr lang="en-US" altLang="ko-KR" dirty="0"/>
              <a:t>. </a:t>
            </a:r>
            <a:r>
              <a:rPr lang="ko-KR" altLang="en-US" dirty="0"/>
              <a:t>여기서 스텝에서는 데이터를 </a:t>
            </a:r>
            <a:endParaRPr lang="en-US" altLang="ko-KR" dirty="0"/>
          </a:p>
          <a:p>
            <a:r>
              <a:rPr lang="ko-KR" altLang="en-US" dirty="0"/>
              <a:t>모두 다 확인 했을 때 </a:t>
            </a:r>
            <a:r>
              <a:rPr lang="en-US" altLang="ko-KR" dirty="0"/>
              <a:t>1</a:t>
            </a:r>
            <a:r>
              <a:rPr lang="ko-KR" altLang="en-US" dirty="0" err="1"/>
              <a:t>에폭이</a:t>
            </a:r>
            <a:r>
              <a:rPr lang="ko-KR" altLang="en-US" dirty="0"/>
              <a:t> 실행되는 방향으로 코딩하였다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최적의 가중치를 위해 </a:t>
            </a:r>
            <a:r>
              <a:rPr lang="en-US" altLang="ko-KR" dirty="0"/>
              <a:t>if</a:t>
            </a:r>
            <a:r>
              <a:rPr lang="ko-KR" altLang="en-US" dirty="0"/>
              <a:t>문으로 최적의 가중치를 저장하는 코드를 추가하였다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스텝에 대한 값으로 정확도를 계산하므로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for</a:t>
            </a:r>
            <a:r>
              <a:rPr lang="ko-KR" altLang="en-US" dirty="0"/>
              <a:t>문인 </a:t>
            </a:r>
            <a:r>
              <a:rPr lang="en-US" altLang="ko-KR" dirty="0"/>
              <a:t>step </a:t>
            </a:r>
            <a:r>
              <a:rPr lang="ko-KR" altLang="en-US" dirty="0"/>
              <a:t>안으로 정확도와 </a:t>
            </a:r>
            <a:r>
              <a:rPr lang="en-US" altLang="ko-KR" dirty="0" err="1"/>
              <a:t>mse</a:t>
            </a:r>
            <a:r>
              <a:rPr lang="ko-KR" altLang="en-US" dirty="0"/>
              <a:t>를 계산하는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38460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19" y="131426"/>
            <a:ext cx="10940101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 – “Training”-</a:t>
            </a:r>
            <a:r>
              <a:rPr lang="ko-KR" altLang="en-US" sz="2800" kern="0" dirty="0" err="1">
                <a:solidFill>
                  <a:prstClr val="white"/>
                </a:solidFill>
              </a:rPr>
              <a:t>히든노드</a:t>
            </a:r>
            <a:r>
              <a:rPr lang="ko-KR" altLang="en-US" sz="2800" kern="0" dirty="0">
                <a:solidFill>
                  <a:prstClr val="white"/>
                </a:solidFill>
              </a:rPr>
              <a:t> 변경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5" name="그림 4" descr="라인, 도표, 평행, 그래프이(가) 표시된 사진&#10;&#10;자동 생성된 설명">
            <a:extLst>
              <a:ext uri="{FF2B5EF4-FFF2-40B4-BE49-F238E27FC236}">
                <a16:creationId xmlns:a16="http://schemas.microsoft.com/office/drawing/2014/main" id="{5161C4AB-B21C-3394-E6C8-2D46B21E2A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051" r="8974" b="2507"/>
          <a:stretch/>
        </p:blipFill>
        <p:spPr>
          <a:xfrm>
            <a:off x="103720" y="4844884"/>
            <a:ext cx="5410950" cy="2013116"/>
          </a:xfrm>
          <a:prstGeom prst="rect">
            <a:avLst/>
          </a:prstGeom>
        </p:spPr>
      </p:pic>
      <p:pic>
        <p:nvPicPr>
          <p:cNvPr id="8" name="그림 7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E96656A9-0831-A744-AEC8-27AF90DE84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3" t="6138" r="9430" b="4167"/>
          <a:stretch/>
        </p:blipFill>
        <p:spPr>
          <a:xfrm>
            <a:off x="103720" y="2907552"/>
            <a:ext cx="5377873" cy="1881691"/>
          </a:xfrm>
          <a:prstGeom prst="rect">
            <a:avLst/>
          </a:prstGeom>
        </p:spPr>
      </p:pic>
      <p:pic>
        <p:nvPicPr>
          <p:cNvPr id="10" name="그림 9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E6953646-223D-FE46-7179-4AE9DF5F16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7169" r="8973" b="2437"/>
          <a:stretch/>
        </p:blipFill>
        <p:spPr>
          <a:xfrm>
            <a:off x="103720" y="894436"/>
            <a:ext cx="5377873" cy="2013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91893-14E6-0DBA-E10F-D20C9D7AB307}"/>
              </a:ext>
            </a:extLst>
          </p:cNvPr>
          <p:cNvSpPr txBox="1"/>
          <p:nvPr/>
        </p:nvSpPr>
        <p:spPr>
          <a:xfrm>
            <a:off x="5402580" y="1189864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D81B9-3F94-CFCC-E10D-F9446E7B6B51}"/>
              </a:ext>
            </a:extLst>
          </p:cNvPr>
          <p:cNvSpPr txBox="1"/>
          <p:nvPr/>
        </p:nvSpPr>
        <p:spPr>
          <a:xfrm>
            <a:off x="5481593" y="3350067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7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E65A9-7BAF-03F3-D9A5-32D5D568F187}"/>
              </a:ext>
            </a:extLst>
          </p:cNvPr>
          <p:cNvSpPr txBox="1"/>
          <p:nvPr/>
        </p:nvSpPr>
        <p:spPr>
          <a:xfrm>
            <a:off x="5514670" y="5304664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3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AEA1A-EC86-D55F-C4A0-1F00375DE55E}"/>
              </a:ext>
            </a:extLst>
          </p:cNvPr>
          <p:cNvSpPr txBox="1"/>
          <p:nvPr/>
        </p:nvSpPr>
        <p:spPr>
          <a:xfrm>
            <a:off x="8233865" y="2907552"/>
            <a:ext cx="3958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Node</a:t>
            </a:r>
            <a:r>
              <a:rPr lang="ko-KR" altLang="en-US" dirty="0"/>
              <a:t>수만 변경했을 때</a:t>
            </a:r>
            <a:endParaRPr lang="en-US" altLang="ko-KR" dirty="0"/>
          </a:p>
          <a:p>
            <a:r>
              <a:rPr lang="ko-KR" altLang="en-US" dirty="0"/>
              <a:t>일단 값이 매우 작으면 정확도가 </a:t>
            </a:r>
            <a:endParaRPr lang="en-US" altLang="ko-KR" dirty="0"/>
          </a:p>
          <a:p>
            <a:r>
              <a:rPr lang="ko-KR" altLang="en-US" dirty="0"/>
              <a:t>낮게 나오는 것을 알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어느정도 정확한 값을 주지 않으면 </a:t>
            </a:r>
            <a:endParaRPr lang="en-US" altLang="ko-KR" dirty="0"/>
          </a:p>
          <a:p>
            <a:r>
              <a:rPr lang="ko-KR" altLang="en-US" dirty="0"/>
              <a:t>값이 매우 요동치는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19" y="131426"/>
            <a:ext cx="10691527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 – “Training”- LR</a:t>
            </a:r>
            <a:r>
              <a:rPr lang="ko-KR" altLang="en-US" sz="2800" kern="0" dirty="0">
                <a:solidFill>
                  <a:prstClr val="white"/>
                </a:solidFill>
              </a:rPr>
              <a:t>변경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91893-14E6-0DBA-E10F-D20C9D7AB307}"/>
              </a:ext>
            </a:extLst>
          </p:cNvPr>
          <p:cNvSpPr txBox="1"/>
          <p:nvPr/>
        </p:nvSpPr>
        <p:spPr>
          <a:xfrm>
            <a:off x="5402580" y="1189864"/>
            <a:ext cx="2466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D81B9-3F94-CFCC-E10D-F9446E7B6B51}"/>
              </a:ext>
            </a:extLst>
          </p:cNvPr>
          <p:cNvSpPr txBox="1"/>
          <p:nvPr/>
        </p:nvSpPr>
        <p:spPr>
          <a:xfrm>
            <a:off x="5481593" y="3350067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E65A9-7BAF-03F3-D9A5-32D5D568F187}"/>
              </a:ext>
            </a:extLst>
          </p:cNvPr>
          <p:cNvSpPr txBox="1"/>
          <p:nvPr/>
        </p:nvSpPr>
        <p:spPr>
          <a:xfrm>
            <a:off x="5514670" y="5304664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AEA1A-EC86-D55F-C4A0-1F00375DE55E}"/>
              </a:ext>
            </a:extLst>
          </p:cNvPr>
          <p:cNvSpPr txBox="1"/>
          <p:nvPr/>
        </p:nvSpPr>
        <p:spPr>
          <a:xfrm>
            <a:off x="7963899" y="2803667"/>
            <a:ext cx="3958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Learning rate</a:t>
            </a:r>
            <a:r>
              <a:rPr lang="ko-KR" altLang="en-US" dirty="0"/>
              <a:t>만 변경했을 때</a:t>
            </a:r>
            <a:endParaRPr lang="en-US" altLang="ko-KR" dirty="0"/>
          </a:p>
          <a:p>
            <a:r>
              <a:rPr lang="ko-KR" altLang="en-US" dirty="0"/>
              <a:t>일단 값이 매우 작으면 정확도가 </a:t>
            </a:r>
            <a:endParaRPr lang="en-US" altLang="ko-KR" dirty="0"/>
          </a:p>
          <a:p>
            <a:r>
              <a:rPr lang="ko-KR" altLang="en-US" dirty="0"/>
              <a:t>낮게 나오는 것을 알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어느정도 정확한 값을 주지 않으면 </a:t>
            </a:r>
            <a:endParaRPr lang="en-US" altLang="ko-KR" dirty="0"/>
          </a:p>
          <a:p>
            <a:r>
              <a:rPr lang="ko-KR" altLang="en-US" dirty="0"/>
              <a:t>값이 매우 요동치는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Mse</a:t>
            </a:r>
            <a:r>
              <a:rPr lang="ko-KR" altLang="en-US" dirty="0"/>
              <a:t>는 </a:t>
            </a:r>
            <a:r>
              <a:rPr lang="en-US" altLang="ko-KR" dirty="0"/>
              <a:t>0.1</a:t>
            </a:r>
            <a:r>
              <a:rPr lang="ko-KR" altLang="en-US" dirty="0"/>
              <a:t>에서 일정하게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94DB68EA-C647-6BD2-C10A-853F8655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9" t="7023" r="9171" b="3924"/>
          <a:stretch/>
        </p:blipFill>
        <p:spPr>
          <a:xfrm>
            <a:off x="195496" y="828461"/>
            <a:ext cx="5207083" cy="2092014"/>
          </a:xfrm>
          <a:prstGeom prst="rect">
            <a:avLst/>
          </a:prstGeom>
        </p:spPr>
      </p:pic>
      <p:pic>
        <p:nvPicPr>
          <p:cNvPr id="6" name="그림 5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FF91B931-6663-498E-28C0-0942CF480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t="7932" r="9300" b="1441"/>
          <a:stretch/>
        </p:blipFill>
        <p:spPr>
          <a:xfrm>
            <a:off x="103720" y="4901570"/>
            <a:ext cx="5298858" cy="1891116"/>
          </a:xfrm>
          <a:prstGeom prst="rect">
            <a:avLst/>
          </a:prstGeom>
        </p:spPr>
      </p:pic>
      <p:pic>
        <p:nvPicPr>
          <p:cNvPr id="9" name="그림 8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57976CE3-12C1-1899-2906-801CD0A867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4" t="7525" r="8266" b="4128"/>
          <a:stretch/>
        </p:blipFill>
        <p:spPr>
          <a:xfrm>
            <a:off x="195496" y="2907552"/>
            <a:ext cx="520708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19" y="131426"/>
            <a:ext cx="10709283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Chap.4 </a:t>
            </a:r>
            <a:r>
              <a:rPr lang="en-US" altLang="ko-KR" sz="2800" kern="0" dirty="0">
                <a:solidFill>
                  <a:prstClr val="white"/>
                </a:solidFill>
              </a:rPr>
              <a:t>Two-Layer Neural Network – “Training” – Epochs</a:t>
            </a:r>
            <a:r>
              <a:rPr lang="ko-KR" altLang="en-US" sz="2800" kern="0" dirty="0">
                <a:solidFill>
                  <a:prstClr val="white"/>
                </a:solidFill>
              </a:rPr>
              <a:t>변경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91893-14E6-0DBA-E10F-D20C9D7AB307}"/>
              </a:ext>
            </a:extLst>
          </p:cNvPr>
          <p:cNvSpPr txBox="1"/>
          <p:nvPr/>
        </p:nvSpPr>
        <p:spPr>
          <a:xfrm>
            <a:off x="5402580" y="1189864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D81B9-3F94-CFCC-E10D-F9446E7B6B51}"/>
              </a:ext>
            </a:extLst>
          </p:cNvPr>
          <p:cNvSpPr txBox="1"/>
          <p:nvPr/>
        </p:nvSpPr>
        <p:spPr>
          <a:xfrm>
            <a:off x="5481593" y="3350067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E65A9-7BAF-03F3-D9A5-32D5D568F187}"/>
              </a:ext>
            </a:extLst>
          </p:cNvPr>
          <p:cNvSpPr txBox="1"/>
          <p:nvPr/>
        </p:nvSpPr>
        <p:spPr>
          <a:xfrm>
            <a:off x="5514670" y="5304664"/>
            <a:ext cx="2339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Hidden_Node</a:t>
            </a:r>
            <a:r>
              <a:rPr lang="ko-KR" altLang="en-US" dirty="0"/>
              <a:t>수 </a:t>
            </a:r>
            <a:r>
              <a:rPr lang="en-US" altLang="ko-KR" dirty="0"/>
              <a:t>: 10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 = 0.01</a:t>
            </a:r>
            <a:endParaRPr lang="ko-KR" altLang="en-US" dirty="0"/>
          </a:p>
          <a:p>
            <a:r>
              <a:rPr lang="en-US" altLang="ko-KR" dirty="0"/>
              <a:t>Epochs = 1000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AEA1A-EC86-D55F-C4A0-1F00375DE55E}"/>
              </a:ext>
            </a:extLst>
          </p:cNvPr>
          <p:cNvSpPr txBox="1"/>
          <p:nvPr/>
        </p:nvSpPr>
        <p:spPr>
          <a:xfrm>
            <a:off x="7976412" y="2796069"/>
            <a:ext cx="4055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Epochs</a:t>
            </a:r>
            <a:r>
              <a:rPr lang="ko-KR" altLang="en-US" dirty="0"/>
              <a:t>수만 변경했을 때</a:t>
            </a:r>
            <a:endParaRPr lang="en-US" altLang="ko-KR" dirty="0"/>
          </a:p>
          <a:p>
            <a:r>
              <a:rPr lang="ko-KR" altLang="en-US" dirty="0"/>
              <a:t>일단 값이 매우 작으면 정확도가 </a:t>
            </a:r>
            <a:endParaRPr lang="en-US" altLang="ko-KR" dirty="0"/>
          </a:p>
          <a:p>
            <a:r>
              <a:rPr lang="ko-KR" altLang="en-US" dirty="0"/>
              <a:t>낮게 나오거나 측정이 안 되는 것을</a:t>
            </a:r>
            <a:endParaRPr lang="en-US" altLang="ko-KR" dirty="0"/>
          </a:p>
          <a:p>
            <a:r>
              <a:rPr lang="ko-KR" altLang="en-US" dirty="0"/>
              <a:t>알 수 있고</a:t>
            </a:r>
            <a:r>
              <a:rPr lang="en-US" altLang="ko-KR" dirty="0"/>
              <a:t>, </a:t>
            </a:r>
            <a:r>
              <a:rPr lang="ko-KR" altLang="en-US" dirty="0"/>
              <a:t>매우 큰 값을 주면 실행 </a:t>
            </a:r>
            <a:endParaRPr lang="en-US" altLang="ko-KR" dirty="0"/>
          </a:p>
          <a:p>
            <a:r>
              <a:rPr lang="ko-KR" altLang="en-US" dirty="0"/>
              <a:t>속도가 매우 오래 걸리지만 값이 보다</a:t>
            </a:r>
            <a:endParaRPr lang="en-US" altLang="ko-KR" dirty="0"/>
          </a:p>
          <a:p>
            <a:r>
              <a:rPr lang="ko-KR" altLang="en-US" dirty="0"/>
              <a:t>정확히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도표, 라인, 그래프, 평행이(가) 표시된 사진&#10;&#10;자동 생성된 설명">
            <a:extLst>
              <a:ext uri="{FF2B5EF4-FFF2-40B4-BE49-F238E27FC236}">
                <a16:creationId xmlns:a16="http://schemas.microsoft.com/office/drawing/2014/main" id="{41220A18-1569-A3C5-BC85-801A49D682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9" t="5834" r="9088" b="3562"/>
          <a:stretch/>
        </p:blipFill>
        <p:spPr>
          <a:xfrm>
            <a:off x="229092" y="870761"/>
            <a:ext cx="5007428" cy="1901680"/>
          </a:xfrm>
          <a:prstGeom prst="rect">
            <a:avLst/>
          </a:prstGeom>
        </p:spPr>
      </p:pic>
      <p:pic>
        <p:nvPicPr>
          <p:cNvPr id="6" name="그림 5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CB264222-42A6-399B-D656-37488BF035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5496" r="7813"/>
          <a:stretch/>
        </p:blipFill>
        <p:spPr>
          <a:xfrm>
            <a:off x="229092" y="2772441"/>
            <a:ext cx="5007428" cy="1963659"/>
          </a:xfrm>
          <a:prstGeom prst="rect">
            <a:avLst/>
          </a:prstGeom>
        </p:spPr>
      </p:pic>
      <p:pic>
        <p:nvPicPr>
          <p:cNvPr id="9" name="그림 8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A908C44F-BE88-879F-FE48-A0A4291F55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8339" r="8751" b="3495"/>
          <a:stretch/>
        </p:blipFill>
        <p:spPr>
          <a:xfrm>
            <a:off x="198220" y="4763370"/>
            <a:ext cx="5069171" cy="19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476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22</cp:revision>
  <dcterms:created xsi:type="dcterms:W3CDTF">2024-02-16T05:30:51Z</dcterms:created>
  <dcterms:modified xsi:type="dcterms:W3CDTF">2024-05-22T13:28:51Z</dcterms:modified>
  <cp:version/>
</cp:coreProperties>
</file>